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1.xml" ContentType="application/vnd.openxmlformats-officedocument.presentationml.notesSlide+xml"/>
  <Override PartName="/ppt/charts/chart1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1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charts/chart1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charts/chart1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1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52"/>
  </p:notesMasterIdLst>
  <p:sldIdLst>
    <p:sldId id="327" r:id="rId2"/>
    <p:sldId id="328" r:id="rId3"/>
    <p:sldId id="329" r:id="rId4"/>
    <p:sldId id="330" r:id="rId5"/>
    <p:sldId id="331" r:id="rId6"/>
    <p:sldId id="332" r:id="rId7"/>
    <p:sldId id="283" r:id="rId8"/>
    <p:sldId id="302" r:id="rId9"/>
    <p:sldId id="308" r:id="rId10"/>
    <p:sldId id="309" r:id="rId11"/>
    <p:sldId id="333" r:id="rId12"/>
    <p:sldId id="334" r:id="rId13"/>
    <p:sldId id="341" r:id="rId14"/>
    <p:sldId id="335" r:id="rId15"/>
    <p:sldId id="336" r:id="rId16"/>
    <p:sldId id="342" r:id="rId17"/>
    <p:sldId id="343" r:id="rId18"/>
    <p:sldId id="337" r:id="rId19"/>
    <p:sldId id="338" r:id="rId20"/>
    <p:sldId id="365" r:id="rId21"/>
    <p:sldId id="366" r:id="rId22"/>
    <p:sldId id="367" r:id="rId23"/>
    <p:sldId id="368" r:id="rId24"/>
    <p:sldId id="369" r:id="rId25"/>
    <p:sldId id="370" r:id="rId26"/>
    <p:sldId id="371" r:id="rId27"/>
    <p:sldId id="340" r:id="rId28"/>
    <p:sldId id="344" r:id="rId29"/>
    <p:sldId id="345" r:id="rId30"/>
    <p:sldId id="346" r:id="rId31"/>
    <p:sldId id="347" r:id="rId32"/>
    <p:sldId id="348" r:id="rId33"/>
    <p:sldId id="349" r:id="rId34"/>
    <p:sldId id="350" r:id="rId35"/>
    <p:sldId id="351" r:id="rId36"/>
    <p:sldId id="352" r:id="rId37"/>
    <p:sldId id="353" r:id="rId38"/>
    <p:sldId id="354" r:id="rId39"/>
    <p:sldId id="355" r:id="rId40"/>
    <p:sldId id="364" r:id="rId41"/>
    <p:sldId id="356" r:id="rId42"/>
    <p:sldId id="357" r:id="rId43"/>
    <p:sldId id="315" r:id="rId44"/>
    <p:sldId id="311" r:id="rId45"/>
    <p:sldId id="312" r:id="rId46"/>
    <p:sldId id="313" r:id="rId47"/>
    <p:sldId id="310" r:id="rId48"/>
    <p:sldId id="314" r:id="rId49"/>
    <p:sldId id="307" r:id="rId50"/>
    <p:sldId id="294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5" d="100"/>
          <a:sy n="125" d="100"/>
        </p:scale>
        <p:origin x="57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.karakuleva\Desktop\&#1050;&#1072;&#1088;&#1072;&#1082;&#1091;&#1083;&#1077;&#1074;&#1072;%20&#1053;&#1054;&#1057;&#1058;&#1056;&#1054;&#1049;\&#1054;&#1090;&#1095;&#1077;&#1090;&#1085;&#1086;&#1089;&#1090;&#1100;\&#1050;&#1088;&#1072;&#1089;&#1085;&#1086;&#1103;&#1088;&#1089;&#1082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.karakuleva\Desktop\&#1050;&#1072;&#1088;&#1072;&#1082;&#1091;&#1083;&#1077;&#1074;&#1072;%20&#1053;&#1054;&#1057;&#1058;&#1056;&#1054;&#1049;\&#1054;&#1090;&#1095;&#1077;&#1090;&#1085;&#1086;&#1089;&#1090;&#1100;\&#1050;&#1088;&#1072;&#1089;&#1085;&#1086;&#1103;&#1088;&#1089;&#1082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c:style val="2"/>
  <c:chart>
    <c:title>
      <c:tx>
        <c:rich>
          <a:bodyPr/>
          <a:lstStyle/>
          <a:p>
            <a:r>
              <a:rPr lang="ru-RU" sz="1150" b="1">
                <a:solidFill>
                  <a:srgbClr val="4A519E"/>
                </a:solidFill>
                <a:latin typeface="Verdana"/>
              </a:rPr>
              <a:t>Запуски и ввод по 214-ФЗ, тыс. м²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Запуски</c:v>
                </c:pt>
              </c:strCache>
            </c:strRef>
          </c:tx>
          <c:spPr>
            <a:solidFill>
              <a:srgbClr val="4A519E"/>
            </a:solidFill>
            <a:ln>
              <a:noFill/>
            </a:ln>
          </c:spPr>
          <c:invertIfNegative val="1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1">
                    <a:solidFill>
                      <a:srgbClr val="1E2B43"/>
                    </a:solidFill>
                    <a:latin typeface="Verdana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2025 (год)</c:v>
                </c:pt>
                <c:pt idx="1">
                  <c:v>2026 (на 1 сент.)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3542</c:v>
                </c:pt>
                <c:pt idx="1">
                  <c:v>2333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6E67-4AE8-A8B9-8C9400844FE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Ввод</c:v>
                </c:pt>
              </c:strCache>
            </c:strRef>
          </c:tx>
          <c:spPr>
            <a:solidFill>
              <a:srgbClr val="6FA0E0"/>
            </a:solidFill>
            <a:ln>
              <a:noFill/>
            </a:ln>
          </c:spPr>
          <c:invertIfNegative val="1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1">
                    <a:solidFill>
                      <a:srgbClr val="1E2B43"/>
                    </a:solidFill>
                    <a:latin typeface="Verdana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2025 (год)</c:v>
                </c:pt>
                <c:pt idx="1">
                  <c:v>2026 (на 1 сент.)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3287</c:v>
                </c:pt>
                <c:pt idx="1">
                  <c:v>1358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1-6E67-4AE8-A8B9-8C9400844FE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-12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8280BC"/>
            </a:solidFill>
          </a:ln>
        </c:spPr>
        <c:txPr>
          <a:bodyPr/>
          <a:lstStyle/>
          <a:p>
            <a:pPr>
              <a:defRPr sz="900">
                <a:solidFill>
                  <a:srgbClr val="1E2B43"/>
                </a:solidFill>
                <a:latin typeface="Verdana"/>
              </a:defRPr>
            </a:pPr>
            <a:endParaRPr lang="ru-RU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>
          <c:spPr>
            <a:ln w="6350">
              <a:solidFill>
                <a:srgbClr val="E3E1F2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>
                <a:solidFill>
                  <a:srgbClr val="5C6B82"/>
                </a:solidFill>
                <a:latin typeface="Verdana"/>
              </a:defRPr>
            </a:pPr>
            <a:endParaRPr lang="ru-RU"/>
          </a:p>
        </c:txPr>
        <c:crossAx val="-20680273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850">
              <a:solidFill>
                <a:srgbClr val="1E2B43"/>
              </a:solidFill>
              <a:latin typeface="Verdana"/>
            </a:defRPr>
          </a:pPr>
          <a:endParaRPr lang="ru-RU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ru-RU" sz="1150" b="1" dirty="0">
                <a:solidFill>
                  <a:srgbClr val="4A519E"/>
                </a:solidFill>
                <a:latin typeface="Verdana"/>
              </a:rPr>
              <a:t>Реализация квартир в строящихся домах</a:t>
            </a:r>
            <a:r>
              <a:rPr lang="ru-RU" sz="1150" b="1" baseline="0" dirty="0">
                <a:solidFill>
                  <a:srgbClr val="4A519E"/>
                </a:solidFill>
                <a:latin typeface="Verdana"/>
              </a:rPr>
              <a:t> </a:t>
            </a:r>
          </a:p>
          <a:p>
            <a:r>
              <a:rPr lang="ru-RU" sz="1150" b="1" baseline="0" dirty="0">
                <a:solidFill>
                  <a:srgbClr val="4A519E"/>
                </a:solidFill>
                <a:latin typeface="Verdana"/>
              </a:rPr>
              <a:t>(на 1 июля 2025 г.)</a:t>
            </a:r>
            <a:endParaRPr lang="ru-RU" sz="1150" b="1" dirty="0">
              <a:solidFill>
                <a:srgbClr val="4A519E"/>
              </a:solidFill>
              <a:latin typeface="Verdana"/>
            </a:endParaRPr>
          </a:p>
        </c:rich>
      </c:tx>
      <c:layout>
        <c:manualLayout>
          <c:xMode val="edge"/>
          <c:yMode val="edge"/>
          <c:x val="0.14071212373103648"/>
          <c:y val="3.4715368421052634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Доля</c:v>
                </c:pt>
              </c:strCache>
            </c:strRef>
          </c:tx>
          <c:dPt>
            <c:idx val="0"/>
            <c:bubble3D val="0"/>
            <c:spPr>
              <a:solidFill>
                <a:srgbClr val="4A519E"/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FEA-420A-B789-47B566D05325}"/>
              </c:ext>
            </c:extLst>
          </c:dPt>
          <c:dPt>
            <c:idx val="1"/>
            <c:bubble3D val="0"/>
            <c:spPr>
              <a:solidFill>
                <a:srgbClr val="6FA0E0"/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FEA-420A-B789-47B566D05325}"/>
              </c:ext>
            </c:extLst>
          </c:dPt>
          <c:dPt>
            <c:idx val="2"/>
            <c:bubble3D val="0"/>
            <c:spPr>
              <a:solidFill>
                <a:srgbClr val="C7C5E6"/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3FEA-420A-B789-47B566D05325}"/>
              </c:ext>
            </c:extLst>
          </c:dPt>
          <c:dLbls>
            <c:dLbl>
              <c:idx val="0"/>
              <c:layout>
                <c:manualLayout>
                  <c:x val="-0.14329330931213505"/>
                  <c:y val="0.1390273684210526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FEA-420A-B789-47B566D05325}"/>
                </c:ext>
              </c:extLst>
            </c:dLbl>
            <c:dLbl>
              <c:idx val="1"/>
              <c:layout>
                <c:manualLayout>
                  <c:x val="-0.11337613570092175"/>
                  <c:y val="-0.1998627368421053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FEA-420A-B789-47B566D05325}"/>
                </c:ext>
              </c:extLst>
            </c:dLbl>
            <c:dLbl>
              <c:idx val="2"/>
              <c:layout>
                <c:manualLayout>
                  <c:x val="0.18394613400827925"/>
                  <c:y val="0.1105663157894736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FEA-420A-B789-47B566D05325}"/>
                </c:ext>
              </c:extLst>
            </c:dLbl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50" b="1">
                    <a:solidFill>
                      <a:srgbClr val="FFFFFF"/>
                    </a:solidFill>
                    <a:latin typeface="Verdana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Продано</c:v>
                </c:pt>
                <c:pt idx="1">
                  <c:v>Не продано</c:v>
                </c:pt>
                <c:pt idx="2">
                  <c:v>Продажи не открыты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21</c:v>
                </c:pt>
                <c:pt idx="1">
                  <c:v>48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FEA-420A-B789-47B566D0532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1830744576722283E-2"/>
          <c:y val="4.5420190207966477E-2"/>
          <c:w val="0.87067796797723551"/>
          <c:h val="0.602885260713039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 количество позиций сводной номенклатуры ценообразующих строительных ресурсов за 2021 год</c:v>
                </c:pt>
              </c:strCache>
            </c:strRef>
          </c:tx>
          <c:spPr>
            <a:solidFill>
              <a:srgbClr val="00669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4758A7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ЦФО</c:v>
                </c:pt>
                <c:pt idx="1">
                  <c:v>СЗФО</c:v>
                </c:pt>
                <c:pt idx="2">
                  <c:v>ЮФО</c:v>
                </c:pt>
                <c:pt idx="3">
                  <c:v>СКФО</c:v>
                </c:pt>
                <c:pt idx="4">
                  <c:v>ПФО</c:v>
                </c:pt>
                <c:pt idx="5">
                  <c:v>УФО</c:v>
                </c:pt>
                <c:pt idx="6">
                  <c:v>СФО</c:v>
                </c:pt>
                <c:pt idx="7">
                  <c:v>ДФО</c:v>
                </c:pt>
              </c:strCache>
            </c:strRef>
          </c:cat>
          <c:val>
            <c:numRef>
              <c:f>Лист1!$B$2:$B$9</c:f>
              <c:numCache>
                <c:formatCode>0.00%</c:formatCode>
                <c:ptCount val="8"/>
                <c:pt idx="0">
                  <c:v>3.8600000000000002E-2</c:v>
                </c:pt>
                <c:pt idx="1">
                  <c:v>3.4599999999999999E-2</c:v>
                </c:pt>
                <c:pt idx="2">
                  <c:v>3.2599999999999997E-2</c:v>
                </c:pt>
                <c:pt idx="3">
                  <c:v>2.6800000000000001E-2</c:v>
                </c:pt>
                <c:pt idx="4">
                  <c:v>4.4999999999999998E-2</c:v>
                </c:pt>
                <c:pt idx="5">
                  <c:v>3.2599999999999997E-2</c:v>
                </c:pt>
                <c:pt idx="6">
                  <c:v>2.76E-2</c:v>
                </c:pt>
                <c:pt idx="7">
                  <c:v>1.9400000000000001E-2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8E-452A-9C6E-71291693985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 количество позиций сводной номенклатуры ценообразующих строительных ресурсов за 2026 год</c:v>
                </c:pt>
              </c:strCache>
            </c:strRef>
          </c:tx>
          <c:spPr>
            <a:solidFill>
              <a:srgbClr val="9999F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45257429856102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8E-452A-9C6E-712916939857}"/>
                </c:ext>
              </c:extLst>
            </c:dLbl>
            <c:dLbl>
              <c:idx val="1"/>
              <c:layout>
                <c:manualLayout>
                  <c:x val="6.3879208273380011E-3"/>
                  <c:y val="-8.6645490805127499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28E-452A-9C6E-712916939857}"/>
                </c:ext>
              </c:extLst>
            </c:dLbl>
            <c:dLbl>
              <c:idx val="2"/>
              <c:layout>
                <c:manualLayout>
                  <c:x val="7.452574298561024E-3"/>
                  <c:y val="2.363086138397209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8E-452A-9C6E-712916939857}"/>
                </c:ext>
              </c:extLst>
            </c:dLbl>
            <c:dLbl>
              <c:idx val="3"/>
              <c:layout>
                <c:manualLayout>
                  <c:x val="7.452574298561024E-3"/>
                  <c:y val="2.363086138397123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28E-452A-9C6E-712916939857}"/>
                </c:ext>
              </c:extLst>
            </c:dLbl>
            <c:dLbl>
              <c:idx val="4"/>
              <c:layout>
                <c:manualLayout>
                  <c:x val="7.4525742985609459E-3"/>
                  <c:y val="-8.6645490805127499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28E-452A-9C6E-712916939857}"/>
                </c:ext>
              </c:extLst>
            </c:dLbl>
            <c:dLbl>
              <c:idx val="5"/>
              <c:layout>
                <c:manualLayout>
                  <c:x val="9.581881241007030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28E-452A-9C6E-712916939857}"/>
                </c:ext>
              </c:extLst>
            </c:dLbl>
            <c:dLbl>
              <c:idx val="6"/>
              <c:layout>
                <c:manualLayout>
                  <c:x val="7.452574298560945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8E-452A-9C6E-712916939857}"/>
                </c:ext>
              </c:extLst>
            </c:dLbl>
            <c:dLbl>
              <c:idx val="7"/>
              <c:layout>
                <c:manualLayout>
                  <c:x val="8.5172277697840287E-3"/>
                  <c:y val="-8.6645490805127499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28E-452A-9C6E-7129169398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4758A7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ЦФО</c:v>
                </c:pt>
                <c:pt idx="1">
                  <c:v>СЗФО</c:v>
                </c:pt>
                <c:pt idx="2">
                  <c:v>ЮФО</c:v>
                </c:pt>
                <c:pt idx="3">
                  <c:v>СКФО</c:v>
                </c:pt>
                <c:pt idx="4">
                  <c:v>ПФО</c:v>
                </c:pt>
                <c:pt idx="5">
                  <c:v>УФО</c:v>
                </c:pt>
                <c:pt idx="6">
                  <c:v>СФО</c:v>
                </c:pt>
                <c:pt idx="7">
                  <c:v>ДФО</c:v>
                </c:pt>
              </c:strCache>
            </c:strRef>
          </c:cat>
          <c:val>
            <c:numRef>
              <c:f>Лист1!$C$2:$C$9</c:f>
              <c:numCache>
                <c:formatCode>0.0%</c:formatCode>
                <c:ptCount val="8"/>
                <c:pt idx="0">
                  <c:v>0.12</c:v>
                </c:pt>
                <c:pt idx="1">
                  <c:v>0.10929999999999999</c:v>
                </c:pt>
                <c:pt idx="2">
                  <c:v>9.3299999999999994E-2</c:v>
                </c:pt>
                <c:pt idx="3">
                  <c:v>5.2999999999999999E-2</c:v>
                </c:pt>
                <c:pt idx="4">
                  <c:v>0.13450000000000001</c:v>
                </c:pt>
                <c:pt idx="5">
                  <c:v>0.10340000000000001</c:v>
                </c:pt>
                <c:pt idx="6">
                  <c:v>0.21490000000000001</c:v>
                </c:pt>
                <c:pt idx="7">
                  <c:v>0.1153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28E-452A-9C6E-71291693985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41"/>
        <c:overlap val="-44"/>
        <c:axId val="1757922624"/>
        <c:axId val="1757921792"/>
      </c:barChart>
      <c:catAx>
        <c:axId val="1757922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57921792"/>
        <c:crosses val="autoZero"/>
        <c:auto val="1"/>
        <c:lblAlgn val="ctr"/>
        <c:lblOffset val="100"/>
        <c:noMultiLvlLbl val="0"/>
      </c:catAx>
      <c:valAx>
        <c:axId val="17579217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crossAx val="1757922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346645439566915"/>
          <c:y val="0.70544550376811277"/>
          <c:w val="0.7855078610574906"/>
          <c:h val="0.124582715495324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417596951817064E-2"/>
          <c:y val="6.9604551340345239E-2"/>
          <c:w val="0.87067796797723551"/>
          <c:h val="0.50802072370722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 количество позиций сводной номенклатуры ценообразующих строительных ресурсов 3 кв.2021г., %</c:v>
                </c:pt>
              </c:strCache>
            </c:strRef>
          </c:tx>
          <c:spPr>
            <a:solidFill>
              <a:schemeClr val="accent4">
                <a:shade val="76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ACB-4502-B207-16DBA00B5EC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ACB-4502-B207-16DBA00B5EC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ACB-4502-B207-16DBA00B5EC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ACB-4502-B207-16DBA00B5EC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ACB-4502-B207-16DBA00B5ECD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FACB-4502-B207-16DBA00B5ECD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9401-441A-9490-E28C8D4C9939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9401-441A-9490-E28C8D4C9939}"/>
              </c:ext>
            </c:extLst>
          </c:dPt>
          <c:dLbls>
            <c:dLbl>
              <c:idx val="0"/>
              <c:layout>
                <c:manualLayout>
                  <c:x val="-2.8025625572787516E-3"/>
                  <c:y val="-9.776357483160190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ACB-4502-B207-16DBA00B5ECD}"/>
                </c:ext>
              </c:extLst>
            </c:dLbl>
            <c:dLbl>
              <c:idx val="7"/>
              <c:layout>
                <c:manualLayout>
                  <c:x val="-8.4076876718363908E-3"/>
                  <c:y val="-3.25878582772005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ACB-4502-B207-16DBA00B5ECD}"/>
                </c:ext>
              </c:extLst>
            </c:dLbl>
            <c:dLbl>
              <c:idx val="8"/>
              <c:layout>
                <c:manualLayout>
                  <c:x val="-3.7367500763716686E-3"/>
                  <c:y val="-1.30351433108802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401-441A-9490-E28C8D4C99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Республика Алтай</c:v>
                </c:pt>
                <c:pt idx="1">
                  <c:v>Республика Тыва</c:v>
                </c:pt>
                <c:pt idx="2">
                  <c:v>Республика Хакасия</c:v>
                </c:pt>
                <c:pt idx="3">
                  <c:v>Алтайский край</c:v>
                </c:pt>
                <c:pt idx="4">
                  <c:v>Красноярский край</c:v>
                </c:pt>
                <c:pt idx="5">
                  <c:v>Иркутская область</c:v>
                </c:pt>
                <c:pt idx="6">
                  <c:v>Кемеровская область - Кузбасс область</c:v>
                </c:pt>
                <c:pt idx="7">
                  <c:v>Новосибирская область</c:v>
                </c:pt>
                <c:pt idx="8">
                  <c:v>Омская область</c:v>
                </c:pt>
                <c:pt idx="9">
                  <c:v>Томская область</c:v>
                </c:pt>
              </c:strCache>
            </c:strRef>
          </c:cat>
          <c:val>
            <c:numRef>
              <c:f>Лист1!$B$2:$B$11</c:f>
              <c:numCache>
                <c:formatCode>#,##0.00</c:formatCode>
                <c:ptCount val="10"/>
                <c:pt idx="0">
                  <c:v>3.26</c:v>
                </c:pt>
                <c:pt idx="1">
                  <c:v>0.16</c:v>
                </c:pt>
                <c:pt idx="2">
                  <c:v>1.1399999999999999</c:v>
                </c:pt>
                <c:pt idx="3">
                  <c:v>5.55</c:v>
                </c:pt>
                <c:pt idx="4">
                  <c:v>3.92</c:v>
                </c:pt>
                <c:pt idx="5">
                  <c:v>1.47</c:v>
                </c:pt>
                <c:pt idx="6">
                  <c:v>1.47</c:v>
                </c:pt>
                <c:pt idx="7">
                  <c:v>8.65</c:v>
                </c:pt>
                <c:pt idx="8">
                  <c:v>4.57</c:v>
                </c:pt>
                <c:pt idx="9">
                  <c:v>3.59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FACB-4502-B207-16DBA00B5EC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 количество позиций сводной номенклатуры ценообразующих строительных ресурсов 3 кв.2026г.</c:v>
                </c:pt>
              </c:strCache>
            </c:strRef>
          </c:tx>
          <c:spPr>
            <a:solidFill>
              <a:schemeClr val="accent4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5842346220045594E-3"/>
                  <c:y val="2.363004621060942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ACB-4502-B207-16DBA00B5ECD}"/>
                </c:ext>
              </c:extLst>
            </c:dLbl>
            <c:dLbl>
              <c:idx val="1"/>
              <c:layout>
                <c:manualLayout>
                  <c:x val="6.8139049178058417E-3"/>
                  <c:y val="-5.621790448781055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ACB-4502-B207-16DBA00B5ECD}"/>
                </c:ext>
              </c:extLst>
            </c:dLbl>
            <c:dLbl>
              <c:idx val="2"/>
              <c:layout>
                <c:manualLayout>
                  <c:x val="7.45257429856102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ACB-4502-B207-16DBA00B5ECD}"/>
                </c:ext>
              </c:extLst>
            </c:dLbl>
            <c:dLbl>
              <c:idx val="3"/>
              <c:layout>
                <c:manualLayout>
                  <c:x val="5.5842346220045594E-3"/>
                  <c:y val="2.36300462106088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ACB-4502-B207-16DBA00B5ECD}"/>
                </c:ext>
              </c:extLst>
            </c:dLbl>
            <c:dLbl>
              <c:idx val="4"/>
              <c:layout>
                <c:manualLayout>
                  <c:x val="7.4525742985609459E-3"/>
                  <c:y val="-8.6645490805127499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FACB-4502-B207-16DBA00B5ECD}"/>
                </c:ext>
              </c:extLst>
            </c:dLbl>
            <c:dLbl>
              <c:idx val="5"/>
              <c:layout>
                <c:manualLayout>
                  <c:x val="7.4735001527434057E-3"/>
                  <c:y val="9.776357483160160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FACB-4502-B207-16DBA00B5ECD}"/>
                </c:ext>
              </c:extLst>
            </c:dLbl>
            <c:dLbl>
              <c:idx val="6"/>
              <c:layout>
                <c:manualLayout>
                  <c:x val="6.5155533762750652E-3"/>
                  <c:y val="3.25878582772005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FACB-4502-B207-16DBA00B5ECD}"/>
                </c:ext>
              </c:extLst>
            </c:dLbl>
            <c:dLbl>
              <c:idx val="7"/>
              <c:layout>
                <c:manualLayout>
                  <c:x val="7.878584457282289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FACB-4502-B207-16DBA00B5ECD}"/>
                </c:ext>
              </c:extLst>
            </c:dLbl>
            <c:dLbl>
              <c:idx val="8"/>
              <c:layout>
                <c:manualLayout>
                  <c:x val="6.3879208273380011E-3"/>
                  <c:y val="-8.6645490805127499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FACB-4502-B207-16DBA00B5ECD}"/>
                </c:ext>
              </c:extLst>
            </c:dLbl>
            <c:dLbl>
              <c:idx val="9"/>
              <c:layout>
                <c:manualLayout>
                  <c:x val="5.8451451046992505E-3"/>
                  <c:y val="-6.51757165544010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FACB-4502-B207-16DBA00B5E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Республика Алтай</c:v>
                </c:pt>
                <c:pt idx="1">
                  <c:v>Республика Тыва</c:v>
                </c:pt>
                <c:pt idx="2">
                  <c:v>Республика Хакасия</c:v>
                </c:pt>
                <c:pt idx="3">
                  <c:v>Алтайский край</c:v>
                </c:pt>
                <c:pt idx="4">
                  <c:v>Красноярский край</c:v>
                </c:pt>
                <c:pt idx="5">
                  <c:v>Иркутская область</c:v>
                </c:pt>
                <c:pt idx="6">
                  <c:v>Кемеровская область - Кузбасс область</c:v>
                </c:pt>
                <c:pt idx="7">
                  <c:v>Новосибирская область</c:v>
                </c:pt>
                <c:pt idx="8">
                  <c:v>Омская область</c:v>
                </c:pt>
                <c:pt idx="9">
                  <c:v>Томская область</c:v>
                </c:pt>
              </c:strCache>
            </c:strRef>
          </c:cat>
          <c:val>
            <c:numRef>
              <c:f>Лист1!$C$2:$C$11</c:f>
              <c:numCache>
                <c:formatCode>#,##0.00</c:formatCode>
                <c:ptCount val="10"/>
                <c:pt idx="0">
                  <c:v>4.24</c:v>
                </c:pt>
                <c:pt idx="1">
                  <c:v>10.14</c:v>
                </c:pt>
                <c:pt idx="2">
                  <c:v>12.64</c:v>
                </c:pt>
                <c:pt idx="3">
                  <c:v>25.27</c:v>
                </c:pt>
                <c:pt idx="4">
                  <c:v>17.37</c:v>
                </c:pt>
                <c:pt idx="5">
                  <c:v>33.75</c:v>
                </c:pt>
                <c:pt idx="6">
                  <c:v>46.22</c:v>
                </c:pt>
                <c:pt idx="7">
                  <c:v>56.36</c:v>
                </c:pt>
                <c:pt idx="8">
                  <c:v>16.87</c:v>
                </c:pt>
                <c:pt idx="9">
                  <c:v>6.57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FACB-4502-B207-16DBA00B5EC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57922624"/>
        <c:axId val="1757921792"/>
      </c:barChart>
      <c:catAx>
        <c:axId val="1757922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ru-RU"/>
          </a:p>
        </c:txPr>
        <c:crossAx val="1757921792"/>
        <c:crosses val="autoZero"/>
        <c:auto val="1"/>
        <c:lblAlgn val="ctr"/>
        <c:lblOffset val="100"/>
        <c:noMultiLvlLbl val="0"/>
      </c:catAx>
      <c:valAx>
        <c:axId val="17579217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crossAx val="1757922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004765827508821"/>
          <c:y val="0.87920604686955128"/>
          <c:w val="0.81403848262439782"/>
          <c:h val="0.120793953130448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 rot="-5400000" vert="horz"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4.3302361624096203E-2"/>
          <c:w val="1"/>
          <c:h val="0.50802072370722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Средний размер установленной заработной платы рабочего строителя 4 разряда на 2021 год, руб.</c:v>
                </c:pt>
              </c:strCache>
            </c:strRef>
          </c:tx>
          <c:spPr>
            <a:solidFill>
              <a:schemeClr val="accent4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2637075718015465E-3"/>
                  <c:y val="-2.36308613839721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F7E-454C-9E3C-EFB334B1493D}"/>
                </c:ext>
              </c:extLst>
            </c:dLbl>
            <c:dLbl>
              <c:idx val="1"/>
              <c:layout>
                <c:manualLayout>
                  <c:x val="-1.6318537859007852E-2"/>
                  <c:y val="2.3630861383971665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900" b="1" i="0" u="none" strike="noStrike" kern="1200" baseline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defRPr>
                    </a:pPr>
                    <a:fld id="{4FA5DF4B-3392-48B3-9CC4-78E3692F62B8}" type="VALUE">
                      <a:rPr lang="en-US" sz="900" b="1" i="0" u="none" strike="noStrike" kern="1200" baseline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rPr>
                      <a:pPr algn="ctr" rtl="0">
                        <a:defRPr sz="9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sz="900" b="1" i="0" u="none" strike="noStrike" kern="120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Verdana" panose="020B0604030504040204" pitchFamily="34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F7E-454C-9E3C-EFB334B1493D}"/>
                </c:ext>
              </c:extLst>
            </c:dLbl>
            <c:dLbl>
              <c:idx val="2"/>
              <c:layout>
                <c:manualLayout>
                  <c:x val="-9.9703214149000872E-3"/>
                  <c:y val="-3.882605393174111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F7E-454C-9E3C-EFB334B1493D}"/>
                </c:ext>
              </c:extLst>
            </c:dLbl>
            <c:dLbl>
              <c:idx val="3"/>
              <c:layout>
                <c:manualLayout>
                  <c:x val="-1.4142732811140122E-2"/>
                  <c:y val="2.36308613839716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F7E-454C-9E3C-EFB334B1493D}"/>
                </c:ext>
              </c:extLst>
            </c:dLbl>
            <c:dLbl>
              <c:idx val="4"/>
              <c:layout>
                <c:manualLayout>
                  <c:x val="-5.4395126196693571E-3"/>
                  <c:y val="-2.36308613839725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F7E-454C-9E3C-EFB334B1493D}"/>
                </c:ext>
              </c:extLst>
            </c:dLbl>
            <c:dLbl>
              <c:idx val="5"/>
              <c:layout>
                <c:manualLayout>
                  <c:x val="-7.6153176675370681E-3"/>
                  <c:y val="2.36308613839716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F7E-454C-9E3C-EFB334B1493D}"/>
                </c:ext>
              </c:extLst>
            </c:dLbl>
            <c:dLbl>
              <c:idx val="6"/>
              <c:layout>
                <c:manualLayout>
                  <c:x val="-6.527415143603132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F7E-454C-9E3C-EFB334B1493D}"/>
                </c:ext>
              </c:extLst>
            </c:dLbl>
            <c:dLbl>
              <c:idx val="7"/>
              <c:layout>
                <c:manualLayout>
                  <c:x val="7.9778596812657918E-17"/>
                  <c:y val="-1.8904689107177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F7E-454C-9E3C-EFB334B1493D}"/>
                </c:ext>
              </c:extLst>
            </c:dLbl>
            <c:dLbl>
              <c:idx val="9"/>
              <c:layout>
                <c:manualLayout>
                  <c:x val="-1.4622969149399356E-16"/>
                  <c:y val="-1.05890461237170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F7E-454C-9E3C-EFB334B1493D}"/>
                </c:ext>
              </c:extLst>
            </c:dLbl>
            <c:dLbl>
              <c:idx val="10"/>
              <c:layout>
                <c:manualLayout>
                  <c:x val="9.9703214148986249E-4"/>
                  <c:y val="-4.235618449486831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F7E-454C-9E3C-EFB334B1493D}"/>
                </c:ext>
              </c:extLst>
            </c:dLbl>
            <c:dLbl>
              <c:idx val="11"/>
              <c:layout>
                <c:manualLayout>
                  <c:x val="-1.2961417839370114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F7E-454C-9E3C-EFB334B1493D}"/>
                </c:ext>
              </c:extLst>
            </c:dLbl>
            <c:dLbl>
              <c:idx val="12"/>
              <c:layout>
                <c:manualLayout>
                  <c:x val="-9.9703214149000872E-3"/>
                  <c:y val="-3.882605393174111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F7E-454C-9E3C-EFB334B1493D}"/>
                </c:ext>
              </c:extLst>
            </c:dLbl>
            <c:dLbl>
              <c:idx val="13"/>
              <c:layout>
                <c:manualLayout>
                  <c:x val="-1.79465785468201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F7E-454C-9E3C-EFB334B1493D}"/>
                </c:ext>
              </c:extLst>
            </c:dLbl>
            <c:dLbl>
              <c:idx val="14"/>
              <c:layout>
                <c:manualLayout>
                  <c:x val="-1.29614178393702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F7E-454C-9E3C-EFB334B1493D}"/>
                </c:ext>
              </c:extLst>
            </c:dLbl>
            <c:dLbl>
              <c:idx val="15"/>
              <c:layout>
                <c:manualLayout>
                  <c:x val="-7.9762571319200708E-3"/>
                  <c:y val="-3.882605393174111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F7E-454C-9E3C-EFB334B1493D}"/>
                </c:ext>
              </c:extLst>
            </c:dLbl>
            <c:dLbl>
              <c:idx val="16"/>
              <c:layout>
                <c:manualLayout>
                  <c:x val="-1.5952514263840287E-2"/>
                  <c:y val="4.235618449486831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F7E-454C-9E3C-EFB334B1493D}"/>
                </c:ext>
              </c:extLst>
            </c:dLbl>
            <c:dLbl>
              <c:idx val="17"/>
              <c:layout>
                <c:manualLayout>
                  <c:x val="-1.29614178393702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F7E-454C-9E3C-EFB334B1493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Алтайский край</c:v>
                </c:pt>
                <c:pt idx="1">
                  <c:v>Иркутская область </c:v>
                </c:pt>
                <c:pt idx="2">
                  <c:v>Кемеровская область</c:v>
                </c:pt>
                <c:pt idx="3">
                  <c:v>Красноярский край </c:v>
                </c:pt>
                <c:pt idx="4">
                  <c:v>Новосибирская область</c:v>
                </c:pt>
                <c:pt idx="5">
                  <c:v>Омская область</c:v>
                </c:pt>
                <c:pt idx="6">
                  <c:v>Республика Алтай</c:v>
                </c:pt>
                <c:pt idx="7">
                  <c:v>Республика Тыва</c:v>
                </c:pt>
                <c:pt idx="8">
                  <c:v>Республика Хакасия</c:v>
                </c:pt>
                <c:pt idx="9">
                  <c:v>Томская область</c:v>
                </c:pt>
              </c:strCache>
            </c:strRef>
          </c:cat>
          <c:val>
            <c:numRef>
              <c:f>Лист1!$B$2:$B$11</c:f>
              <c:numCache>
                <c:formatCode>#,##0</c:formatCode>
                <c:ptCount val="10"/>
                <c:pt idx="0">
                  <c:v>43662.41</c:v>
                </c:pt>
                <c:pt idx="1">
                  <c:v>61358.26</c:v>
                </c:pt>
                <c:pt idx="2">
                  <c:v>55681.46</c:v>
                </c:pt>
                <c:pt idx="3">
                  <c:v>51234.86</c:v>
                </c:pt>
                <c:pt idx="4">
                  <c:v>51368.54</c:v>
                </c:pt>
                <c:pt idx="5">
                  <c:v>46044.01</c:v>
                </c:pt>
                <c:pt idx="6">
                  <c:v>44129.04</c:v>
                </c:pt>
                <c:pt idx="7">
                  <c:v>57521.52</c:v>
                </c:pt>
                <c:pt idx="8">
                  <c:v>51873.13</c:v>
                </c:pt>
                <c:pt idx="9">
                  <c:v>57652.86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1F7E-454C-9E3C-EFB334B1493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размер установленной заработной платы рабочего строителя 4 разряда на 2026 год, руб.</c:v>
                </c:pt>
              </c:strCache>
            </c:strRef>
          </c:tx>
          <c:spPr>
            <a:solidFill>
              <a:schemeClr val="accent4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45257429856102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F7E-454C-9E3C-EFB334B1493D}"/>
                </c:ext>
              </c:extLst>
            </c:dLbl>
            <c:dLbl>
              <c:idx val="1"/>
              <c:layout>
                <c:manualLayout>
                  <c:x val="6.3879208273380011E-3"/>
                  <c:y val="-8.6645490805127499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F7E-454C-9E3C-EFB334B1493D}"/>
                </c:ext>
              </c:extLst>
            </c:dLbl>
            <c:dLbl>
              <c:idx val="2"/>
              <c:layout>
                <c:manualLayout>
                  <c:x val="9.6283656448949099E-3"/>
                  <c:y val="4.726172276794419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1F7E-454C-9E3C-EFB334B1493D}"/>
                </c:ext>
              </c:extLst>
            </c:dLbl>
            <c:dLbl>
              <c:idx val="3"/>
              <c:layout>
                <c:manualLayout>
                  <c:x val="7.452574298561024E-3"/>
                  <c:y val="2.363086138397123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F7E-454C-9E3C-EFB334B1493D}"/>
                </c:ext>
              </c:extLst>
            </c:dLbl>
            <c:dLbl>
              <c:idx val="4"/>
              <c:layout>
                <c:manualLayout>
                  <c:x val="8.3428823367041915E-4"/>
                  <c:y val="-8.2544532775436223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1F7E-454C-9E3C-EFB334B1493D}"/>
                </c:ext>
              </c:extLst>
            </c:dLbl>
            <c:dLbl>
              <c:idx val="5"/>
              <c:layout>
                <c:manualLayout>
                  <c:x val="4.5941199911695924E-3"/>
                  <c:y val="-1.08343451291972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F7E-454C-9E3C-EFB334B1493D}"/>
                </c:ext>
              </c:extLst>
            </c:dLbl>
            <c:dLbl>
              <c:idx val="6"/>
              <c:layout>
                <c:manualLayout>
                  <c:x val="1.1804204904856171E-2"/>
                  <c:y val="1.43093545074708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1F7E-454C-9E3C-EFB334B1493D}"/>
                </c:ext>
              </c:extLst>
            </c:dLbl>
            <c:dLbl>
              <c:idx val="7"/>
              <c:layout>
                <c:manualLayout>
                  <c:x val="1.1599252115984827E-2"/>
                  <c:y val="2.363108230223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1F7E-454C-9E3C-EFB334B1493D}"/>
                </c:ext>
              </c:extLst>
            </c:dLbl>
            <c:dLbl>
              <c:idx val="8"/>
              <c:layout>
                <c:manualLayout>
                  <c:x val="8.1605118119261379E-3"/>
                  <c:y val="2.4529900548008436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1F7E-454C-9E3C-EFB334B1493D}"/>
                </c:ext>
              </c:extLst>
            </c:dLbl>
            <c:dLbl>
              <c:idx val="9"/>
              <c:layout>
                <c:manualLayout>
                  <c:x val="6.9792249904300618E-3"/>
                  <c:y val="-2.117809224743396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1F7E-454C-9E3C-EFB334B1493D}"/>
                </c:ext>
              </c:extLst>
            </c:dLbl>
            <c:dLbl>
              <c:idx val="10"/>
              <c:layout>
                <c:manualLayout>
                  <c:x val="4.9851607074500436E-3"/>
                  <c:y val="-2.117809224743435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1F7E-454C-9E3C-EFB334B1493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Алтайский край</c:v>
                </c:pt>
                <c:pt idx="1">
                  <c:v>Иркутская область </c:v>
                </c:pt>
                <c:pt idx="2">
                  <c:v>Кемеровская область</c:v>
                </c:pt>
                <c:pt idx="3">
                  <c:v>Красноярский край </c:v>
                </c:pt>
                <c:pt idx="4">
                  <c:v>Новосибирская область</c:v>
                </c:pt>
                <c:pt idx="5">
                  <c:v>Омская область</c:v>
                </c:pt>
                <c:pt idx="6">
                  <c:v>Республика Алтай</c:v>
                </c:pt>
                <c:pt idx="7">
                  <c:v>Республика Тыва</c:v>
                </c:pt>
                <c:pt idx="8">
                  <c:v>Республика Хакасия</c:v>
                </c:pt>
                <c:pt idx="9">
                  <c:v>Томская область</c:v>
                </c:pt>
              </c:strCache>
            </c:strRef>
          </c:cat>
          <c:val>
            <c:numRef>
              <c:f>Лист1!$C$2:$C$11</c:f>
              <c:numCache>
                <c:formatCode>#,##0</c:formatCode>
                <c:ptCount val="10"/>
                <c:pt idx="0">
                  <c:v>87081.039000000004</c:v>
                </c:pt>
                <c:pt idx="1">
                  <c:v>102850.9362</c:v>
                </c:pt>
                <c:pt idx="2">
                  <c:v>99728.213600000003</c:v>
                </c:pt>
                <c:pt idx="3">
                  <c:v>86508.323000000004</c:v>
                </c:pt>
                <c:pt idx="4">
                  <c:v>94017.669600000008</c:v>
                </c:pt>
                <c:pt idx="5">
                  <c:v>93138.562600000005</c:v>
                </c:pt>
                <c:pt idx="6">
                  <c:v>71290.827400000009</c:v>
                </c:pt>
                <c:pt idx="7">
                  <c:v>92543.294400000013</c:v>
                </c:pt>
                <c:pt idx="8">
                  <c:v>87463.930600000007</c:v>
                </c:pt>
                <c:pt idx="9">
                  <c:v>93404.204200000007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1F7E-454C-9E3C-EFB334B1493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57922624"/>
        <c:axId val="1757921792"/>
      </c:barChart>
      <c:catAx>
        <c:axId val="1757922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ru-RU"/>
          </a:p>
        </c:txPr>
        <c:crossAx val="1757921792"/>
        <c:crosses val="autoZero"/>
        <c:auto val="1"/>
        <c:lblAlgn val="ctr"/>
        <c:lblOffset val="100"/>
        <c:noMultiLvlLbl val="0"/>
      </c:catAx>
      <c:valAx>
        <c:axId val="17579217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757922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401057307672465"/>
          <c:y val="0.819612352227296"/>
          <c:w val="0.70272976409434462"/>
          <c:h val="0.126681844855299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1246268195051518E-2"/>
          <c:y val="5.1773598523069869E-2"/>
          <c:w val="0.92616027064005679"/>
          <c:h val="0.461428940913622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Фактическая стоимость м2, II кв.2026 г.  руб.</c:v>
                </c:pt>
              </c:strCache>
            </c:strRef>
          </c:tx>
          <c:spPr>
            <a:solidFill>
              <a:schemeClr val="accent4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2637075718015465E-3"/>
                  <c:y val="-2.36308613839721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A0F-447C-8544-9F39150B88A8}"/>
                </c:ext>
              </c:extLst>
            </c:dLbl>
            <c:dLbl>
              <c:idx val="1"/>
              <c:layout>
                <c:manualLayout>
                  <c:x val="3.6221314129185481E-3"/>
                  <c:y val="-1.872510219263311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900" b="1" i="0" u="none" strike="noStrike" kern="1200" baseline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defRPr>
                    </a:pPr>
                    <a:fld id="{4FA5DF4B-3392-48B3-9CC4-78E3692F62B8}" type="VALUE">
                      <a:rPr lang="en-US" sz="900" b="1" i="0" u="none" strike="noStrike" kern="1200" baseline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rPr>
                      <a:pPr algn="ctr" rtl="0">
                        <a:defRPr sz="90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sz="900" b="1" i="0" u="none" strike="noStrike" kern="120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Verdana" panose="020B0604030504040204" pitchFamily="34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A0F-447C-8544-9F39150B88A8}"/>
                </c:ext>
              </c:extLst>
            </c:dLbl>
            <c:dLbl>
              <c:idx val="2"/>
              <c:layout>
                <c:manualLayout>
                  <c:x val="-9.9703214149000872E-3"/>
                  <c:y val="-3.882605393174111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A0F-447C-8544-9F39150B88A8}"/>
                </c:ext>
              </c:extLst>
            </c:dLbl>
            <c:dLbl>
              <c:idx val="3"/>
              <c:layout>
                <c:manualLayout>
                  <c:x val="-1.4142732811140122E-2"/>
                  <c:y val="2.36308613839716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A0F-447C-8544-9F39150B88A8}"/>
                </c:ext>
              </c:extLst>
            </c:dLbl>
            <c:dLbl>
              <c:idx val="4"/>
              <c:layout>
                <c:manualLayout>
                  <c:x val="-5.4395126196693571E-3"/>
                  <c:y val="-2.36308613839725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A0F-447C-8544-9F39150B88A8}"/>
                </c:ext>
              </c:extLst>
            </c:dLbl>
            <c:dLbl>
              <c:idx val="5"/>
              <c:layout>
                <c:manualLayout>
                  <c:x val="-7.6153176675370681E-3"/>
                  <c:y val="2.36308613839716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A0F-447C-8544-9F39150B88A8}"/>
                </c:ext>
              </c:extLst>
            </c:dLbl>
            <c:dLbl>
              <c:idx val="6"/>
              <c:layout>
                <c:manualLayout>
                  <c:x val="-6.527415143603132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A0F-447C-8544-9F39150B88A8}"/>
                </c:ext>
              </c:extLst>
            </c:dLbl>
            <c:dLbl>
              <c:idx val="7"/>
              <c:layout>
                <c:manualLayout>
                  <c:x val="-1.0468837485645092E-2"/>
                  <c:y val="-9.0332067483744698E-4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Verdana" panose="020B0604030504040204" pitchFamily="34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359047760508797E-2"/>
                      <c:h val="3.038005670726023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CA0F-447C-8544-9F39150B88A8}"/>
                </c:ext>
              </c:extLst>
            </c:dLbl>
            <c:dLbl>
              <c:idx val="8"/>
              <c:layout>
                <c:manualLayout>
                  <c:x val="2.9910964244700263E-3"/>
                  <c:y val="-2.117809224743396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A0F-447C-8544-9F39150B88A8}"/>
                </c:ext>
              </c:extLst>
            </c:dLbl>
            <c:dLbl>
              <c:idx val="9"/>
              <c:layout>
                <c:manualLayout>
                  <c:x val="-1.9940642829800181E-3"/>
                  <c:y val="4.2356184494867881E-3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Verdana" panose="020B0604030504040204" pitchFamily="34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569702595518034E-2"/>
                      <c:h val="4.944033972995096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CA0F-447C-8544-9F39150B88A8}"/>
                </c:ext>
              </c:extLst>
            </c:dLbl>
            <c:dLbl>
              <c:idx val="10"/>
              <c:layout>
                <c:manualLayout>
                  <c:x val="-1.1964385697880178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A0F-447C-8544-9F39150B88A8}"/>
                </c:ext>
              </c:extLst>
            </c:dLbl>
            <c:dLbl>
              <c:idx val="11"/>
              <c:layout>
                <c:manualLayout>
                  <c:x val="-9.9703214149000885E-4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A0F-447C-8544-9F39150B88A8}"/>
                </c:ext>
              </c:extLst>
            </c:dLbl>
            <c:dLbl>
              <c:idx val="12"/>
              <c:layout>
                <c:manualLayout>
                  <c:x val="7.9762571319200708E-3"/>
                  <c:y val="-4.023837527012493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A0F-447C-8544-9F39150B88A8}"/>
                </c:ext>
              </c:extLst>
            </c:dLbl>
            <c:dLbl>
              <c:idx val="13"/>
              <c:layout>
                <c:manualLayout>
                  <c:x val="1.9940642829800177E-3"/>
                  <c:y val="-6.353427674230247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A0F-447C-8544-9F39150B88A8}"/>
                </c:ext>
              </c:extLst>
            </c:dLbl>
            <c:dLbl>
              <c:idx val="14"/>
              <c:layout>
                <c:manualLayout>
                  <c:x val="-1.9940642829800177E-3"/>
                  <c:y val="-4.235618449486831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A0F-447C-8544-9F39150B88A8}"/>
                </c:ext>
              </c:extLst>
            </c:dLbl>
            <c:dLbl>
              <c:idx val="15"/>
              <c:layout>
                <c:manualLayout>
                  <c:x val="-7.9762571319200708E-3"/>
                  <c:y val="-3.882605393174111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A0F-447C-8544-9F39150B88A8}"/>
                </c:ext>
              </c:extLst>
            </c:dLbl>
            <c:dLbl>
              <c:idx val="16"/>
              <c:layout>
                <c:manualLayout>
                  <c:x val="-1.5952514263840287E-2"/>
                  <c:y val="4.235618449486831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CA0F-447C-8544-9F39150B88A8}"/>
                </c:ext>
              </c:extLst>
            </c:dLbl>
            <c:dLbl>
              <c:idx val="17"/>
              <c:layout>
                <c:manualLayout>
                  <c:x val="-1.29614178393702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A0F-447C-8544-9F39150B88A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Республика Алтай</c:v>
                </c:pt>
                <c:pt idx="1">
                  <c:v>Республика Тыва</c:v>
                </c:pt>
                <c:pt idx="2">
                  <c:v>Республика Хакасия</c:v>
                </c:pt>
                <c:pt idx="3">
                  <c:v>Алтайский край</c:v>
                </c:pt>
                <c:pt idx="4">
                  <c:v>Красноярский край</c:v>
                </c:pt>
                <c:pt idx="5">
                  <c:v>Иркутская область</c:v>
                </c:pt>
                <c:pt idx="6">
                  <c:v>Кемеровская область - Кузбасс</c:v>
                </c:pt>
                <c:pt idx="7">
                  <c:v>Новосибирская область</c:v>
                </c:pt>
                <c:pt idx="8">
                  <c:v>Омская область</c:v>
                </c:pt>
                <c:pt idx="9">
                  <c:v>Томская область</c:v>
                </c:pt>
              </c:strCache>
            </c:strRef>
          </c:cat>
          <c:val>
            <c:numRef>
              <c:f>Лист1!$B$2:$B$11</c:f>
              <c:numCache>
                <c:formatCode>#,##0</c:formatCode>
                <c:ptCount val="10"/>
                <c:pt idx="0">
                  <c:v>207004</c:v>
                </c:pt>
                <c:pt idx="1">
                  <c:v>103526</c:v>
                </c:pt>
                <c:pt idx="2">
                  <c:v>108633</c:v>
                </c:pt>
                <c:pt idx="3">
                  <c:v>137794</c:v>
                </c:pt>
                <c:pt idx="4">
                  <c:v>126724</c:v>
                </c:pt>
                <c:pt idx="5">
                  <c:v>136836</c:v>
                </c:pt>
                <c:pt idx="6">
                  <c:v>138348</c:v>
                </c:pt>
                <c:pt idx="7">
                  <c:v>116752</c:v>
                </c:pt>
                <c:pt idx="8">
                  <c:v>128722</c:v>
                </c:pt>
                <c:pt idx="9">
                  <c:v>89658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CA0F-447C-8544-9F39150B88A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Утвержденный показатель стоимости м2, руб. II кв. 2026 г.</c:v>
                </c:pt>
              </c:strCache>
            </c:strRef>
          </c:tx>
          <c:spPr>
            <a:solidFill>
              <a:schemeClr val="accent4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45257429856102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CA0F-447C-8544-9F39150B88A8}"/>
                </c:ext>
              </c:extLst>
            </c:dLbl>
            <c:dLbl>
              <c:idx val="1"/>
              <c:layout>
                <c:manualLayout>
                  <c:x val="3.3968178502353729E-3"/>
                  <c:y val="2.117809224743396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CA0F-447C-8544-9F39150B88A8}"/>
                </c:ext>
              </c:extLst>
            </c:dLbl>
            <c:dLbl>
              <c:idx val="2"/>
              <c:layout>
                <c:manualLayout>
                  <c:x val="9.6283656448949099E-3"/>
                  <c:y val="4.726172276794419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CA0F-447C-8544-9F39150B88A8}"/>
                </c:ext>
              </c:extLst>
            </c:dLbl>
            <c:dLbl>
              <c:idx val="3"/>
              <c:layout>
                <c:manualLayout>
                  <c:x val="7.452574298561024E-3"/>
                  <c:y val="2.363086138397123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CA0F-447C-8544-9F39150B88A8}"/>
                </c:ext>
              </c:extLst>
            </c:dLbl>
            <c:dLbl>
              <c:idx val="4"/>
              <c:layout>
                <c:manualLayout>
                  <c:x val="2.1771963204960602E-2"/>
                  <c:y val="3.41017312173250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CA0F-447C-8544-9F39150B88A8}"/>
                </c:ext>
              </c:extLst>
            </c:dLbl>
            <c:dLbl>
              <c:idx val="5"/>
              <c:layout>
                <c:manualLayout>
                  <c:x val="1.556147354755969E-2"/>
                  <c:y val="-2.4529900548012317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CA0F-447C-8544-9F39150B88A8}"/>
                </c:ext>
              </c:extLst>
            </c:dLbl>
            <c:dLbl>
              <c:idx val="6"/>
              <c:layout>
                <c:manualLayout>
                  <c:x val="4.8249290066011375E-3"/>
                  <c:y val="3.34413749551212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CA0F-447C-8544-9F39150B88A8}"/>
                </c:ext>
              </c:extLst>
            </c:dLbl>
            <c:dLbl>
              <c:idx val="7"/>
              <c:layout>
                <c:manualLayout>
                  <c:x val="8.6081556915148013E-3"/>
                  <c:y val="2.363108230223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CA0F-447C-8544-9F39150B88A8}"/>
                </c:ext>
              </c:extLst>
            </c:dLbl>
            <c:dLbl>
              <c:idx val="8"/>
              <c:layout>
                <c:manualLayout>
                  <c:x val="1.4142732811140122E-2"/>
                  <c:y val="2.363086138397209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CA0F-447C-8544-9F39150B88A8}"/>
                </c:ext>
              </c:extLst>
            </c:dLbl>
            <c:dLbl>
              <c:idx val="9"/>
              <c:layout>
                <c:manualLayout>
                  <c:x val="1.1964385697880105E-2"/>
                  <c:y val="-1.9413026965870556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CA0F-447C-8544-9F39150B88A8}"/>
                </c:ext>
              </c:extLst>
            </c:dLbl>
            <c:dLbl>
              <c:idx val="10"/>
              <c:layout>
                <c:manualLayout>
                  <c:x val="-1.4622969149399356E-16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CA0F-447C-8544-9F39150B88A8}"/>
                </c:ext>
              </c:extLst>
            </c:dLbl>
            <c:dLbl>
              <c:idx val="11"/>
              <c:layout>
                <c:manualLayout>
                  <c:x val="1.0967353556390096E-2"/>
                  <c:y val="2.117809224743415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CA0F-447C-8544-9F39150B88A8}"/>
                </c:ext>
              </c:extLst>
            </c:dLbl>
            <c:dLbl>
              <c:idx val="12"/>
              <c:layout>
                <c:manualLayout>
                  <c:x val="1.3958449980860124E-2"/>
                  <c:y val="6.353427674230247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CA0F-447C-8544-9F39150B88A8}"/>
                </c:ext>
              </c:extLst>
            </c:dLbl>
            <c:dLbl>
              <c:idx val="13"/>
              <c:layout>
                <c:manualLayout>
                  <c:x val="9.9703214149000872E-3"/>
                  <c:y val="2.117809224743415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CA0F-447C-8544-9F39150B88A8}"/>
                </c:ext>
              </c:extLst>
            </c:dLbl>
            <c:dLbl>
              <c:idx val="14"/>
              <c:layout>
                <c:manualLayout>
                  <c:x val="2.3928771395760211E-2"/>
                  <c:y val="2.117809224743415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CA0F-447C-8544-9F39150B88A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Республика Алтай</c:v>
                </c:pt>
                <c:pt idx="1">
                  <c:v>Республика Тыва</c:v>
                </c:pt>
                <c:pt idx="2">
                  <c:v>Республика Хакасия</c:v>
                </c:pt>
                <c:pt idx="3">
                  <c:v>Алтайский край</c:v>
                </c:pt>
                <c:pt idx="4">
                  <c:v>Красноярский край</c:v>
                </c:pt>
                <c:pt idx="5">
                  <c:v>Иркутская область</c:v>
                </c:pt>
                <c:pt idx="6">
                  <c:v>Кемеровская область - Кузбасс</c:v>
                </c:pt>
                <c:pt idx="7">
                  <c:v>Новосибирская область</c:v>
                </c:pt>
                <c:pt idx="8">
                  <c:v>Омская область</c:v>
                </c:pt>
                <c:pt idx="9">
                  <c:v>Томская область</c:v>
                </c:pt>
              </c:strCache>
            </c:strRef>
          </c:cat>
          <c:val>
            <c:numRef>
              <c:f>Лист1!$C$2:$C$11</c:f>
              <c:numCache>
                <c:formatCode>#,##0</c:formatCode>
                <c:ptCount val="10"/>
                <c:pt idx="0">
                  <c:v>183317</c:v>
                </c:pt>
                <c:pt idx="1">
                  <c:v>140353</c:v>
                </c:pt>
                <c:pt idx="2">
                  <c:v>110976</c:v>
                </c:pt>
                <c:pt idx="3">
                  <c:v>112989</c:v>
                </c:pt>
                <c:pt idx="4">
                  <c:v>116378</c:v>
                </c:pt>
                <c:pt idx="5">
                  <c:v>127685</c:v>
                </c:pt>
                <c:pt idx="6">
                  <c:v>109442</c:v>
                </c:pt>
                <c:pt idx="7">
                  <c:v>118125</c:v>
                </c:pt>
                <c:pt idx="8">
                  <c:v>118535</c:v>
                </c:pt>
                <c:pt idx="9">
                  <c:v>124549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CA0F-447C-8544-9F39150B88A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57922624"/>
        <c:axId val="1757921792"/>
      </c:barChart>
      <c:catAx>
        <c:axId val="1757922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ru-RU"/>
          </a:p>
        </c:txPr>
        <c:crossAx val="1757921792"/>
        <c:crosses val="autoZero"/>
        <c:auto val="1"/>
        <c:lblAlgn val="ctr"/>
        <c:lblOffset val="100"/>
        <c:noMultiLvlLbl val="0"/>
      </c:catAx>
      <c:valAx>
        <c:axId val="17579217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757922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91283583889342"/>
          <c:y val="0.72974236267132797"/>
          <c:w val="0.54719275002190326"/>
          <c:h val="0.15209555555222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1246268195051518E-2"/>
          <c:y val="5.1773598523069869E-2"/>
          <c:w val="0.92616027064005679"/>
          <c:h val="0.461428940913622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Утвержденный показатель стоимости м2, руб. 2021 г.</c:v>
                </c:pt>
              </c:strCache>
            </c:strRef>
          </c:tx>
          <c:spPr>
            <a:solidFill>
              <a:schemeClr val="accent4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2637075718015465E-3"/>
                  <c:y val="-2.36308613839721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8EE-46D4-9B41-C481694D0CE1}"/>
                </c:ext>
              </c:extLst>
            </c:dLbl>
            <c:dLbl>
              <c:idx val="1"/>
              <c:layout>
                <c:manualLayout>
                  <c:x val="3.6221314129185481E-3"/>
                  <c:y val="-1.872510219263311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1050" b="1" i="0" u="none" strike="noStrike" kern="1200" baseline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defRPr>
                    </a:pPr>
                    <a:fld id="{4FA5DF4B-3392-48B3-9CC4-78E3692F62B8}" type="VALUE">
                      <a:rPr lang="en-US" sz="1050" b="1" i="0" u="none" strike="noStrike" kern="1200" baseline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rPr>
                      <a:pPr algn="ctr" rtl="0">
                        <a:defRPr sz="1050" b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sz="1050" b="1" i="0" u="none" strike="noStrike" kern="120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Verdana" panose="020B0604030504040204" pitchFamily="34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8EE-46D4-9B41-C481694D0CE1}"/>
                </c:ext>
              </c:extLst>
            </c:dLbl>
            <c:dLbl>
              <c:idx val="2"/>
              <c:layout>
                <c:manualLayout>
                  <c:x val="-9.9703214149000872E-3"/>
                  <c:y val="-3.882605393174111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8EE-46D4-9B41-C481694D0CE1}"/>
                </c:ext>
              </c:extLst>
            </c:dLbl>
            <c:dLbl>
              <c:idx val="3"/>
              <c:layout>
                <c:manualLayout>
                  <c:x val="-1.4142732811140122E-2"/>
                  <c:y val="2.36308613839716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8EE-46D4-9B41-C481694D0CE1}"/>
                </c:ext>
              </c:extLst>
            </c:dLbl>
            <c:dLbl>
              <c:idx val="4"/>
              <c:layout>
                <c:manualLayout>
                  <c:x val="-5.4395126196693571E-3"/>
                  <c:y val="-2.36308613839725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8EE-46D4-9B41-C481694D0CE1}"/>
                </c:ext>
              </c:extLst>
            </c:dLbl>
            <c:dLbl>
              <c:idx val="5"/>
              <c:layout>
                <c:manualLayout>
                  <c:x val="-7.6153176675370681E-3"/>
                  <c:y val="2.36308613839716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8EE-46D4-9B41-C481694D0CE1}"/>
                </c:ext>
              </c:extLst>
            </c:dLbl>
            <c:dLbl>
              <c:idx val="6"/>
              <c:layout>
                <c:manualLayout>
                  <c:x val="-6.527415143603132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8EE-46D4-9B41-C481694D0CE1}"/>
                </c:ext>
              </c:extLst>
            </c:dLbl>
            <c:dLbl>
              <c:idx val="7"/>
              <c:layout>
                <c:manualLayout>
                  <c:x val="-1.0468837485645092E-2"/>
                  <c:y val="-9.0332067483744698E-4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Verdana" panose="020B0604030504040204" pitchFamily="34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359047760508797E-2"/>
                      <c:h val="3.038005670726023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38EE-46D4-9B41-C481694D0CE1}"/>
                </c:ext>
              </c:extLst>
            </c:dLbl>
            <c:dLbl>
              <c:idx val="8"/>
              <c:layout>
                <c:manualLayout>
                  <c:x val="2.9910964244700263E-3"/>
                  <c:y val="-2.117809224743396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8EE-46D4-9B41-C481694D0CE1}"/>
                </c:ext>
              </c:extLst>
            </c:dLbl>
            <c:dLbl>
              <c:idx val="9"/>
              <c:layout>
                <c:manualLayout>
                  <c:x val="-1.9940642829800181E-3"/>
                  <c:y val="4.2356184494867881E-3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Verdana" panose="020B0604030504040204" pitchFamily="34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569702595518034E-2"/>
                      <c:h val="4.944033972995096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38EE-46D4-9B41-C481694D0CE1}"/>
                </c:ext>
              </c:extLst>
            </c:dLbl>
            <c:dLbl>
              <c:idx val="10"/>
              <c:layout>
                <c:manualLayout>
                  <c:x val="-1.1964385697880178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8EE-46D4-9B41-C481694D0CE1}"/>
                </c:ext>
              </c:extLst>
            </c:dLbl>
            <c:dLbl>
              <c:idx val="11"/>
              <c:layout>
                <c:manualLayout>
                  <c:x val="-9.9703214149000885E-4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8EE-46D4-9B41-C481694D0CE1}"/>
                </c:ext>
              </c:extLst>
            </c:dLbl>
            <c:dLbl>
              <c:idx val="12"/>
              <c:layout>
                <c:manualLayout>
                  <c:x val="7.9762571319200708E-3"/>
                  <c:y val="-4.023837527012493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8EE-46D4-9B41-C481694D0CE1}"/>
                </c:ext>
              </c:extLst>
            </c:dLbl>
            <c:dLbl>
              <c:idx val="13"/>
              <c:layout>
                <c:manualLayout>
                  <c:x val="1.9940642829800177E-3"/>
                  <c:y val="-6.353427674230247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8EE-46D4-9B41-C481694D0CE1}"/>
                </c:ext>
              </c:extLst>
            </c:dLbl>
            <c:dLbl>
              <c:idx val="14"/>
              <c:layout>
                <c:manualLayout>
                  <c:x val="-1.9940642829800177E-3"/>
                  <c:y val="-4.235618449486831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8EE-46D4-9B41-C481694D0CE1}"/>
                </c:ext>
              </c:extLst>
            </c:dLbl>
            <c:dLbl>
              <c:idx val="15"/>
              <c:layout>
                <c:manualLayout>
                  <c:x val="-7.9762571319200708E-3"/>
                  <c:y val="-3.8826053931741112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8EE-46D4-9B41-C481694D0CE1}"/>
                </c:ext>
              </c:extLst>
            </c:dLbl>
            <c:dLbl>
              <c:idx val="16"/>
              <c:layout>
                <c:manualLayout>
                  <c:x val="-1.5952514263840287E-2"/>
                  <c:y val="4.235618449486831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38EE-46D4-9B41-C481694D0CE1}"/>
                </c:ext>
              </c:extLst>
            </c:dLbl>
            <c:dLbl>
              <c:idx val="17"/>
              <c:layout>
                <c:manualLayout>
                  <c:x val="-1.29614178393702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8EE-46D4-9B41-C481694D0CE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Республика Алтай</c:v>
                </c:pt>
                <c:pt idx="1">
                  <c:v>Республика Тыва</c:v>
                </c:pt>
                <c:pt idx="2">
                  <c:v>Республика Хакасия</c:v>
                </c:pt>
                <c:pt idx="3">
                  <c:v>Алтайский край</c:v>
                </c:pt>
                <c:pt idx="4">
                  <c:v>Красноярский край</c:v>
                </c:pt>
                <c:pt idx="5">
                  <c:v>Иркутская область</c:v>
                </c:pt>
                <c:pt idx="6">
                  <c:v>Кемеровская область - Кузбасс</c:v>
                </c:pt>
                <c:pt idx="7">
                  <c:v>Новосибирская область</c:v>
                </c:pt>
                <c:pt idx="8">
                  <c:v>Омская область</c:v>
                </c:pt>
                <c:pt idx="9">
                  <c:v>Томская область</c:v>
                </c:pt>
              </c:strCache>
            </c:strRef>
          </c:cat>
          <c:val>
            <c:numRef>
              <c:f>Лист1!$B$2:$B$11</c:f>
              <c:numCache>
                <c:formatCode>#,##0</c:formatCode>
                <c:ptCount val="10"/>
                <c:pt idx="0">
                  <c:v>45616</c:v>
                </c:pt>
                <c:pt idx="1">
                  <c:v>51922</c:v>
                </c:pt>
                <c:pt idx="2">
                  <c:v>39778</c:v>
                </c:pt>
                <c:pt idx="3">
                  <c:v>42666</c:v>
                </c:pt>
                <c:pt idx="4">
                  <c:v>50901</c:v>
                </c:pt>
                <c:pt idx="5">
                  <c:v>52830</c:v>
                </c:pt>
                <c:pt idx="6">
                  <c:v>43072</c:v>
                </c:pt>
                <c:pt idx="7">
                  <c:v>53948</c:v>
                </c:pt>
                <c:pt idx="8">
                  <c:v>42382</c:v>
                </c:pt>
                <c:pt idx="9">
                  <c:v>49189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38EE-46D4-9B41-C481694D0CE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Утвержденный показатель стоимости м2, руб. 2026 г.</c:v>
                </c:pt>
              </c:strCache>
            </c:strRef>
          </c:tx>
          <c:spPr>
            <a:solidFill>
              <a:schemeClr val="accent4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45257429856102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8EE-46D4-9B41-C481694D0CE1}"/>
                </c:ext>
              </c:extLst>
            </c:dLbl>
            <c:dLbl>
              <c:idx val="1"/>
              <c:layout>
                <c:manualLayout>
                  <c:x val="3.3968178502353729E-3"/>
                  <c:y val="2.117809224743396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8EE-46D4-9B41-C481694D0CE1}"/>
                </c:ext>
              </c:extLst>
            </c:dLbl>
            <c:dLbl>
              <c:idx val="2"/>
              <c:layout>
                <c:manualLayout>
                  <c:x val="9.6283656448949099E-3"/>
                  <c:y val="4.726172276794419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8EE-46D4-9B41-C481694D0CE1}"/>
                </c:ext>
              </c:extLst>
            </c:dLbl>
            <c:dLbl>
              <c:idx val="3"/>
              <c:layout>
                <c:manualLayout>
                  <c:x val="7.452574298561024E-3"/>
                  <c:y val="2.363086138397123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38EE-46D4-9B41-C481694D0CE1}"/>
                </c:ext>
              </c:extLst>
            </c:dLbl>
            <c:dLbl>
              <c:idx val="4"/>
              <c:layout>
                <c:manualLayout>
                  <c:x val="2.1771963204960602E-2"/>
                  <c:y val="3.41017312173250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8EE-46D4-9B41-C481694D0CE1}"/>
                </c:ext>
              </c:extLst>
            </c:dLbl>
            <c:dLbl>
              <c:idx val="5"/>
              <c:layout>
                <c:manualLayout>
                  <c:x val="1.556147354755969E-2"/>
                  <c:y val="-2.4529900548012317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38EE-46D4-9B41-C481694D0CE1}"/>
                </c:ext>
              </c:extLst>
            </c:dLbl>
            <c:dLbl>
              <c:idx val="6"/>
              <c:layout>
                <c:manualLayout>
                  <c:x val="4.8249290066011375E-3"/>
                  <c:y val="3.34413749551212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38EE-46D4-9B41-C481694D0CE1}"/>
                </c:ext>
              </c:extLst>
            </c:dLbl>
            <c:dLbl>
              <c:idx val="7"/>
              <c:layout>
                <c:manualLayout>
                  <c:x val="8.6081556915148013E-3"/>
                  <c:y val="2.363108230223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38EE-46D4-9B41-C481694D0CE1}"/>
                </c:ext>
              </c:extLst>
            </c:dLbl>
            <c:dLbl>
              <c:idx val="8"/>
              <c:layout>
                <c:manualLayout>
                  <c:x val="1.4142732811140122E-2"/>
                  <c:y val="2.363086138397209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38EE-46D4-9B41-C481694D0CE1}"/>
                </c:ext>
              </c:extLst>
            </c:dLbl>
            <c:dLbl>
              <c:idx val="9"/>
              <c:layout>
                <c:manualLayout>
                  <c:x val="1.1964385697880105E-2"/>
                  <c:y val="-1.9413026965870556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38EE-46D4-9B41-C481694D0CE1}"/>
                </c:ext>
              </c:extLst>
            </c:dLbl>
            <c:dLbl>
              <c:idx val="10"/>
              <c:layout>
                <c:manualLayout>
                  <c:x val="-1.4622969149399356E-16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38EE-46D4-9B41-C481694D0CE1}"/>
                </c:ext>
              </c:extLst>
            </c:dLbl>
            <c:dLbl>
              <c:idx val="11"/>
              <c:layout>
                <c:manualLayout>
                  <c:x val="1.0967353556390096E-2"/>
                  <c:y val="2.117809224743415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38EE-46D4-9B41-C481694D0CE1}"/>
                </c:ext>
              </c:extLst>
            </c:dLbl>
            <c:dLbl>
              <c:idx val="12"/>
              <c:layout>
                <c:manualLayout>
                  <c:x val="1.3958449980860124E-2"/>
                  <c:y val="6.353427674230247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38EE-46D4-9B41-C481694D0CE1}"/>
                </c:ext>
              </c:extLst>
            </c:dLbl>
            <c:dLbl>
              <c:idx val="13"/>
              <c:layout>
                <c:manualLayout>
                  <c:x val="9.9703214149000872E-3"/>
                  <c:y val="2.117809224743415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38EE-46D4-9B41-C481694D0CE1}"/>
                </c:ext>
              </c:extLst>
            </c:dLbl>
            <c:dLbl>
              <c:idx val="14"/>
              <c:layout>
                <c:manualLayout>
                  <c:x val="2.3928771395760211E-2"/>
                  <c:y val="2.117809224743415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38EE-46D4-9B41-C481694D0CE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Республика Алтай</c:v>
                </c:pt>
                <c:pt idx="1">
                  <c:v>Республика Тыва</c:v>
                </c:pt>
                <c:pt idx="2">
                  <c:v>Республика Хакасия</c:v>
                </c:pt>
                <c:pt idx="3">
                  <c:v>Алтайский край</c:v>
                </c:pt>
                <c:pt idx="4">
                  <c:v>Красноярский край</c:v>
                </c:pt>
                <c:pt idx="5">
                  <c:v>Иркутская область</c:v>
                </c:pt>
                <c:pt idx="6">
                  <c:v>Кемеровская область - Кузбасс</c:v>
                </c:pt>
                <c:pt idx="7">
                  <c:v>Новосибирская область</c:v>
                </c:pt>
                <c:pt idx="8">
                  <c:v>Омская область</c:v>
                </c:pt>
                <c:pt idx="9">
                  <c:v>Томская область</c:v>
                </c:pt>
              </c:strCache>
            </c:strRef>
          </c:cat>
          <c:val>
            <c:numRef>
              <c:f>Лист1!$C$2:$C$11</c:f>
              <c:numCache>
                <c:formatCode>#,##0</c:formatCode>
                <c:ptCount val="10"/>
                <c:pt idx="0">
                  <c:v>183317</c:v>
                </c:pt>
                <c:pt idx="1">
                  <c:v>140353</c:v>
                </c:pt>
                <c:pt idx="2">
                  <c:v>110976</c:v>
                </c:pt>
                <c:pt idx="3">
                  <c:v>112989</c:v>
                </c:pt>
                <c:pt idx="4">
                  <c:v>116378</c:v>
                </c:pt>
                <c:pt idx="5">
                  <c:v>127685</c:v>
                </c:pt>
                <c:pt idx="6">
                  <c:v>109442</c:v>
                </c:pt>
                <c:pt idx="7">
                  <c:v>118125</c:v>
                </c:pt>
                <c:pt idx="8">
                  <c:v>118535</c:v>
                </c:pt>
                <c:pt idx="9">
                  <c:v>124549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38EE-46D4-9B41-C481694D0CE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57922624"/>
        <c:axId val="1757921792"/>
      </c:barChart>
      <c:catAx>
        <c:axId val="1757922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ru-RU"/>
          </a:p>
        </c:txPr>
        <c:crossAx val="1757921792"/>
        <c:crosses val="autoZero"/>
        <c:auto val="1"/>
        <c:lblAlgn val="ctr"/>
        <c:lblOffset val="100"/>
        <c:noMultiLvlLbl val="0"/>
      </c:catAx>
      <c:valAx>
        <c:axId val="17579217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757922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112242267191424"/>
          <c:y val="0.664090276704282"/>
          <c:w val="0.54719275002190326"/>
          <c:h val="0.15209555555222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r>
              <a:rPr lang="ru-RU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Предъявленные требования к СРО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rgbClr val="4A519E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Лист1!$B$13</c:f>
              <c:strCache>
                <c:ptCount val="1"/>
                <c:pt idx="0">
                  <c:v>ОДО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77000"/>
                    <a:tint val="100000"/>
                    <a:shade val="100000"/>
                    <a:satMod val="130000"/>
                  </a:schemeClr>
                </a:gs>
                <a:gs pos="100000">
                  <a:schemeClr val="accent5">
                    <a:tint val="77000"/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F9F-4689-8BB9-B5655D75291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103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F9F-4689-8BB9-B5655D75291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FF9F-4689-8BB9-B5655D7529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Лист1!$A$14:$A$16</c:f>
              <c:strCache>
                <c:ptCount val="3"/>
                <c:pt idx="0">
                  <c:v>Россия</c:v>
                </c:pt>
                <c:pt idx="1">
                  <c:v>СФО</c:v>
                </c:pt>
                <c:pt idx="2">
                  <c:v>г.Красноярск</c:v>
                </c:pt>
              </c:strCache>
            </c:strRef>
          </c:cat>
          <c:val>
            <c:numRef>
              <c:f>Лист1!$B$14:$B$16</c:f>
              <c:numCache>
                <c:formatCode>#,##0.00</c:formatCode>
                <c:ptCount val="3"/>
                <c:pt idx="0">
                  <c:v>33274652.10286</c:v>
                </c:pt>
                <c:pt idx="1">
                  <c:v>1690516.7905900001</c:v>
                </c:pt>
                <c:pt idx="2">
                  <c:v>77619.366070000004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F9F-4689-8BB9-B5655D75291B}"/>
            </c:ext>
          </c:extLst>
        </c:ser>
        <c:ser>
          <c:idx val="1"/>
          <c:order val="1"/>
          <c:tx>
            <c:strRef>
              <c:f>Лист1!$C$13</c:f>
              <c:strCache>
                <c:ptCount val="1"/>
                <c:pt idx="0">
                  <c:v>ВВ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76000"/>
                    <a:tint val="100000"/>
                    <a:shade val="100000"/>
                    <a:satMod val="130000"/>
                  </a:schemeClr>
                </a:gs>
                <a:gs pos="100000">
                  <a:schemeClr val="accent5">
                    <a:shade val="76000"/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154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FF9F-4689-8BB9-B5655D75291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FF9F-4689-8BB9-B5655D75291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FF9F-4689-8BB9-B5655D7529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Лист1!$A$14:$A$16</c:f>
              <c:strCache>
                <c:ptCount val="3"/>
                <c:pt idx="0">
                  <c:v>Россия</c:v>
                </c:pt>
                <c:pt idx="1">
                  <c:v>СФО</c:v>
                </c:pt>
                <c:pt idx="2">
                  <c:v>г.Красноярск</c:v>
                </c:pt>
              </c:strCache>
            </c:strRef>
          </c:cat>
          <c:val>
            <c:numRef>
              <c:f>Лист1!$C$14:$C$16</c:f>
              <c:numCache>
                <c:formatCode>#,##0.00</c:formatCode>
                <c:ptCount val="3"/>
                <c:pt idx="0">
                  <c:v>334707.40857999999</c:v>
                </c:pt>
                <c:pt idx="1">
                  <c:v>844.96184000000005</c:v>
                </c:pt>
                <c:pt idx="2">
                  <c:v>186.17932999999999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F9F-4689-8BB9-B5655D7529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39482792"/>
        <c:axId val="439474920"/>
        <c:axId val="0"/>
      </c:bar3DChart>
      <c:catAx>
        <c:axId val="439482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39474920"/>
        <c:crosses val="autoZero"/>
        <c:auto val="1"/>
        <c:lblAlgn val="ctr"/>
        <c:lblOffset val="100"/>
        <c:noMultiLvlLbl val="0"/>
      </c:catAx>
      <c:valAx>
        <c:axId val="4394749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4A519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r>
                  <a:rPr lang="ru-RU" sz="1400">
                    <a:solidFill>
                      <a:srgbClr val="4A519E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Сумма требований, тыс.руб.</a:t>
                </a:r>
              </a:p>
            </c:rich>
          </c:tx>
          <c:layout>
            <c:manualLayout>
              <c:xMode val="edge"/>
              <c:yMode val="edge"/>
              <c:x val="7.108206336664577E-2"/>
              <c:y val="0.1562962962962962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rgbClr val="4A519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defRPr>
              </a:pPr>
              <a:endParaRPr lang="ru-RU"/>
            </a:p>
          </c:txPr>
        </c:title>
        <c:numFmt formatCode="0%" sourceLinked="1"/>
        <c:majorTickMark val="none"/>
        <c:minorTickMark val="none"/>
        <c:tickLblPos val="nextTo"/>
        <c:crossAx val="4394827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algn="just" rtl="0">
              <a:defRPr sz="1100" b="0" i="0" u="none" strike="noStrike" kern="1200" baseline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>
          <a:lumMod val="7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ln>
                  <a:noFill/>
                </a:ln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r>
              <a:rPr lang="ru-RU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Фактические выплаты СРО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ln>
                <a:noFill/>
              </a:ln>
              <a:solidFill>
                <a:srgbClr val="4A519E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Лист1!$F$13</c:f>
              <c:strCache>
                <c:ptCount val="1"/>
                <c:pt idx="0">
                  <c:v>ОДО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77000"/>
                    <a:tint val="100000"/>
                    <a:shade val="100000"/>
                    <a:satMod val="130000"/>
                  </a:schemeClr>
                </a:gs>
                <a:gs pos="100000">
                  <a:schemeClr val="accent5">
                    <a:tint val="77000"/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Лист1!$E$14:$E$16</c:f>
              <c:strCache>
                <c:ptCount val="3"/>
                <c:pt idx="0">
                  <c:v>Россия</c:v>
                </c:pt>
                <c:pt idx="1">
                  <c:v>СФО</c:v>
                </c:pt>
                <c:pt idx="2">
                  <c:v>г.Красноярск</c:v>
                </c:pt>
              </c:strCache>
            </c:strRef>
          </c:cat>
          <c:val>
            <c:numRef>
              <c:f>Лист1!$F$14:$F$16</c:f>
              <c:numCache>
                <c:formatCode>#,##0.00</c:formatCode>
                <c:ptCount val="3"/>
                <c:pt idx="0">
                  <c:v>2098434.1815599999</c:v>
                </c:pt>
                <c:pt idx="1">
                  <c:v>99572.716130000001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BC-422C-8419-0F59D201F4E8}"/>
            </c:ext>
          </c:extLst>
        </c:ser>
        <c:ser>
          <c:idx val="1"/>
          <c:order val="1"/>
          <c:tx>
            <c:strRef>
              <c:f>Лист1!$G$13</c:f>
              <c:strCache>
                <c:ptCount val="1"/>
                <c:pt idx="0">
                  <c:v>ВВ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76000"/>
                    <a:tint val="100000"/>
                    <a:shade val="100000"/>
                    <a:satMod val="130000"/>
                  </a:schemeClr>
                </a:gs>
                <a:gs pos="100000">
                  <a:schemeClr val="accent5">
                    <a:shade val="76000"/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Лист1!$E$14:$E$16</c:f>
              <c:strCache>
                <c:ptCount val="3"/>
                <c:pt idx="0">
                  <c:v>Россия</c:v>
                </c:pt>
                <c:pt idx="1">
                  <c:v>СФО</c:v>
                </c:pt>
                <c:pt idx="2">
                  <c:v>г.Красноярск</c:v>
                </c:pt>
              </c:strCache>
            </c:strRef>
          </c:cat>
          <c:val>
            <c:numRef>
              <c:f>Лист1!$G$14:$G$16</c:f>
              <c:numCache>
                <c:formatCode>#,##0.00</c:formatCode>
                <c:ptCount val="3"/>
                <c:pt idx="0">
                  <c:v>236802.43349</c:v>
                </c:pt>
                <c:pt idx="1">
                  <c:v>4659.8373199999996</c:v>
                </c:pt>
                <c:pt idx="2">
                  <c:v>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BC-422C-8419-0F59D201F4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35200696"/>
        <c:axId val="435203648"/>
        <c:axId val="0"/>
      </c:bar3DChart>
      <c:catAx>
        <c:axId val="435200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35203648"/>
        <c:crosses val="autoZero"/>
        <c:auto val="1"/>
        <c:lblAlgn val="ctr"/>
        <c:lblOffset val="100"/>
        <c:noMultiLvlLbl val="0"/>
      </c:catAx>
      <c:valAx>
        <c:axId val="43520364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ln>
                      <a:noFill/>
                    </a:ln>
                    <a:solidFill>
                      <a:srgbClr val="4A519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r>
                  <a:rPr lang="ru-RU" sz="1400">
                    <a:solidFill>
                      <a:srgbClr val="4A519E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Сумма выплат, тыс.руб.</a:t>
                </a:r>
              </a:p>
            </c:rich>
          </c:tx>
          <c:layout>
            <c:manualLayout>
              <c:xMode val="edge"/>
              <c:yMode val="edge"/>
              <c:x val="7.7344741294754507E-2"/>
              <c:y val="0.181944895433621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ln>
                    <a:noFill/>
                  </a:ln>
                  <a:solidFill>
                    <a:srgbClr val="4A519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 panose="02020603050405020304" pitchFamily="18" charset="0"/>
                </a:defRPr>
              </a:pPr>
              <a:endParaRPr lang="ru-RU"/>
            </a:p>
          </c:txPr>
        </c:title>
        <c:numFmt formatCode="0%" sourceLinked="1"/>
        <c:majorTickMark val="none"/>
        <c:minorTickMark val="none"/>
        <c:tickLblPos val="nextTo"/>
        <c:crossAx val="4352006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ln>
                  <a:noFill/>
                </a:ln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>
          <a:lumMod val="75000"/>
        </a:schemeClr>
      </a:solidFill>
      <a:round/>
    </a:ln>
    <a:effectLst/>
  </c:spPr>
  <c:txPr>
    <a:bodyPr/>
    <a:lstStyle/>
    <a:p>
      <a:pPr>
        <a:defRPr>
          <a:ln>
            <a:noFill/>
          </a:ln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u-RU"/>
  <c:roundedCorners val="1"/>
  <c:style val="2"/>
  <c:chart>
    <c:title>
      <c:tx>
        <c:rich>
          <a:bodyPr/>
          <a:lstStyle/>
          <a:p>
            <a:r>
              <a:rPr lang="ru-RU" sz="1150" b="1" dirty="0">
                <a:solidFill>
                  <a:srgbClr val="4A519E"/>
                </a:solidFill>
                <a:latin typeface="Verdana"/>
              </a:rPr>
              <a:t>Реализация квартир в строящихся</a:t>
            </a:r>
            <a:r>
              <a:rPr lang="ru-RU" sz="1150" b="1" baseline="0" dirty="0">
                <a:solidFill>
                  <a:srgbClr val="4A519E"/>
                </a:solidFill>
                <a:latin typeface="Verdana"/>
              </a:rPr>
              <a:t> домах </a:t>
            </a:r>
          </a:p>
          <a:p>
            <a:r>
              <a:rPr lang="ru-RU" sz="1150" b="1" baseline="0" dirty="0">
                <a:solidFill>
                  <a:srgbClr val="4A519E"/>
                </a:solidFill>
                <a:latin typeface="Verdana"/>
              </a:rPr>
              <a:t>(на 1 </a:t>
            </a:r>
            <a:r>
              <a:rPr lang="ru-RU" sz="1150" b="1" dirty="0">
                <a:solidFill>
                  <a:srgbClr val="4A519E"/>
                </a:solidFill>
                <a:latin typeface="Verdana"/>
              </a:rPr>
              <a:t>июля 2026 г.)</a:t>
            </a:r>
          </a:p>
        </c:rich>
      </c:tx>
      <c:layout>
        <c:manualLayout>
          <c:xMode val="edge"/>
          <c:yMode val="edge"/>
          <c:x val="7.6897275925983014E-2"/>
          <c:y val="4.8456328892563037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Доля</c:v>
                </c:pt>
              </c:strCache>
            </c:strRef>
          </c:tx>
          <c:dPt>
            <c:idx val="0"/>
            <c:bubble3D val="0"/>
            <c:spPr>
              <a:solidFill>
                <a:srgbClr val="4A519E"/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311-441E-95DE-5CBC359FE618}"/>
              </c:ext>
            </c:extLst>
          </c:dPt>
          <c:dPt>
            <c:idx val="1"/>
            <c:bubble3D val="0"/>
            <c:spPr>
              <a:solidFill>
                <a:srgbClr val="6FA0E0"/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311-441E-95DE-5CBC359FE618}"/>
              </c:ext>
            </c:extLst>
          </c:dPt>
          <c:dPt>
            <c:idx val="2"/>
            <c:bubble3D val="0"/>
            <c:spPr>
              <a:solidFill>
                <a:srgbClr val="C7C5E6"/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D311-441E-95DE-5CBC359FE618}"/>
              </c:ext>
            </c:extLst>
          </c:dPt>
          <c:dLbls>
            <c:dLbl>
              <c:idx val="0"/>
              <c:layout>
                <c:manualLayout>
                  <c:x val="-0.15108760822121495"/>
                  <c:y val="0.1310321876357932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311-441E-95DE-5CBC359FE618}"/>
                </c:ext>
              </c:extLst>
            </c:dLbl>
            <c:dLbl>
              <c:idx val="1"/>
              <c:layout>
                <c:manualLayout>
                  <c:x val="1.7404472401234758E-2"/>
                  <c:y val="-0.1961455385626319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311-441E-95DE-5CBC359FE618}"/>
                </c:ext>
              </c:extLst>
            </c:dLbl>
            <c:dLbl>
              <c:idx val="2"/>
              <c:layout>
                <c:manualLayout>
                  <c:x val="0.15303704617324301"/>
                  <c:y val="0.1310321876357932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311-441E-95DE-5CBC359FE618}"/>
                </c:ext>
              </c:extLst>
            </c:dLbl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50" b="1">
                    <a:solidFill>
                      <a:srgbClr val="FFFFFF"/>
                    </a:solidFill>
                    <a:latin typeface="Verdana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Продано</c:v>
                </c:pt>
                <c:pt idx="1">
                  <c:v>Не продано</c:v>
                </c:pt>
                <c:pt idx="2">
                  <c:v>Продажи не открыты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25</c:v>
                </c:pt>
                <c:pt idx="1">
                  <c:v>50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311-441E-95DE-5CBC359FE61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 sz="900">
              <a:solidFill>
                <a:srgbClr val="1E2B43"/>
              </a:solidFill>
              <a:latin typeface="Verdana"/>
            </a:defRPr>
          </a:pPr>
          <a:endParaRPr lang="ru-RU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c:style val="2"/>
  <c:chart>
    <c:title>
      <c:tx>
        <c:rich>
          <a:bodyPr/>
          <a:lstStyle/>
          <a:p>
            <a:r>
              <a:rPr lang="ru-RU" sz="1150" b="1">
                <a:solidFill>
                  <a:srgbClr val="4A519E"/>
                </a:solidFill>
                <a:latin typeface="Verdana"/>
              </a:rPr>
              <a:t>Распроданность и стройготовность, %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Распроданность</c:v>
                </c:pt>
              </c:strCache>
            </c:strRef>
          </c:tx>
          <c:spPr>
            <a:solidFill>
              <a:srgbClr val="4A519E"/>
            </a:solidFill>
            <a:ln>
              <a:noFill/>
            </a:ln>
          </c:spPr>
          <c:invertIfNegative val="1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1">
                    <a:solidFill>
                      <a:srgbClr val="1E2B43"/>
                    </a:solidFill>
                    <a:latin typeface="Verdana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Июль 2025</c:v>
                </c:pt>
                <c:pt idx="1">
                  <c:v>Июль 2026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28</c:v>
                </c:pt>
                <c:pt idx="1">
                  <c:v>25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72BD-4793-B6A3-721AE41A425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Стройготовность</c:v>
                </c:pt>
              </c:strCache>
            </c:strRef>
          </c:tx>
          <c:spPr>
            <a:solidFill>
              <a:srgbClr val="6FA0E0"/>
            </a:solidFill>
            <a:ln>
              <a:noFill/>
            </a:ln>
          </c:spPr>
          <c:invertIfNegative val="1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1">
                    <a:solidFill>
                      <a:srgbClr val="1E2B43"/>
                    </a:solidFill>
                    <a:latin typeface="Verdana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Июль 2025</c:v>
                </c:pt>
                <c:pt idx="1">
                  <c:v>Июль 2026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45</c:v>
                </c:pt>
                <c:pt idx="1">
                  <c:v>42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1-72BD-4793-B6A3-721AE41A425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Отношение</c:v>
                </c:pt>
              </c:strCache>
            </c:strRef>
          </c:tx>
          <c:spPr>
            <a:solidFill>
              <a:srgbClr val="B8B6DD"/>
            </a:solidFill>
            <a:ln>
              <a:noFill/>
            </a:ln>
          </c:spPr>
          <c:invertIfNegative val="1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1">
                    <a:solidFill>
                      <a:srgbClr val="1E2B43"/>
                    </a:solidFill>
                    <a:latin typeface="Verdana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Июль 2025</c:v>
                </c:pt>
                <c:pt idx="1">
                  <c:v>Июль 2026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63</c:v>
                </c:pt>
                <c:pt idx="1">
                  <c:v>61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2-72BD-4793-B6A3-721AE41A425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-12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8280BC"/>
            </a:solidFill>
          </a:ln>
        </c:spPr>
        <c:txPr>
          <a:bodyPr/>
          <a:lstStyle/>
          <a:p>
            <a:pPr>
              <a:defRPr sz="900">
                <a:solidFill>
                  <a:srgbClr val="1E2B43"/>
                </a:solidFill>
                <a:latin typeface="Verdana"/>
              </a:defRPr>
            </a:pPr>
            <a:endParaRPr lang="ru-RU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>
          <c:spPr>
            <a:ln w="6350">
              <a:solidFill>
                <a:srgbClr val="E3E1F2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>
                <a:solidFill>
                  <a:srgbClr val="5C6B82"/>
                </a:solidFill>
                <a:latin typeface="Verdana"/>
              </a:defRPr>
            </a:pPr>
            <a:endParaRPr lang="ru-RU"/>
          </a:p>
        </c:txPr>
        <c:crossAx val="-20680273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850">
              <a:solidFill>
                <a:srgbClr val="1E2B43"/>
              </a:solidFill>
              <a:latin typeface="Verdana"/>
            </a:defRPr>
          </a:pPr>
          <a:endParaRPr lang="ru-RU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c:style val="2"/>
  <c:chart>
    <c:title>
      <c:tx>
        <c:rich>
          <a:bodyPr/>
          <a:lstStyle/>
          <a:p>
            <a:r>
              <a:rPr lang="ru-RU" sz="1150" b="1">
                <a:solidFill>
                  <a:srgbClr val="4A519E"/>
                </a:solidFill>
                <a:latin typeface="Verdana"/>
              </a:rPr>
              <a:t>Ввод жилья в эксплуатацию, тыс. м²</a:t>
            </a:r>
          </a:p>
        </c:rich>
      </c:tx>
      <c:overlay val="0"/>
    </c:title>
    <c:autoTitleDeleted val="0"/>
    <c:plotArea>
      <c:layout/>
      <c:barChart>
        <c:barDir val="col"/>
        <c:grouping val="stack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МКД</c:v>
                </c:pt>
              </c:strCache>
            </c:strRef>
          </c:tx>
          <c:spPr>
            <a:solidFill>
              <a:srgbClr val="4A519E"/>
            </a:solidFill>
            <a:ln>
              <a:noFill/>
            </a:ln>
          </c:spPr>
          <c:invertIfNegative val="1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1">
                    <a:solidFill>
                      <a:srgbClr val="FFFFFF"/>
                    </a:solidFill>
                    <a:latin typeface="Verdana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2025 (янв. - июль)</c:v>
                </c:pt>
                <c:pt idx="1">
                  <c:v>2026 (янв.–июль)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1434</c:v>
                </c:pt>
                <c:pt idx="1">
                  <c:v>1413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9A33-44EF-9C5E-937EA79A4C3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ИЖС</c:v>
                </c:pt>
              </c:strCache>
            </c:strRef>
          </c:tx>
          <c:spPr>
            <a:solidFill>
              <a:srgbClr val="6FA0E0"/>
            </a:solidFill>
            <a:ln>
              <a:noFill/>
            </a:ln>
          </c:spPr>
          <c:invertIfNegative val="1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1">
                    <a:solidFill>
                      <a:srgbClr val="FFFFFF"/>
                    </a:solidFill>
                    <a:latin typeface="Verdana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2025 (янв. - июль)</c:v>
                </c:pt>
                <c:pt idx="1">
                  <c:v>2026 (янв.–июль)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4520</c:v>
                </c:pt>
                <c:pt idx="1">
                  <c:v>2882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1-9A33-44EF-9C5E-937EA79A4C3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10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8280BC"/>
            </a:solidFill>
          </a:ln>
        </c:spPr>
        <c:txPr>
          <a:bodyPr/>
          <a:lstStyle/>
          <a:p>
            <a:pPr>
              <a:defRPr sz="900">
                <a:solidFill>
                  <a:srgbClr val="1E2B43"/>
                </a:solidFill>
                <a:latin typeface="Verdana"/>
              </a:defRPr>
            </a:pPr>
            <a:endParaRPr lang="ru-RU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>
          <c:spPr>
            <a:ln w="6350">
              <a:solidFill>
                <a:srgbClr val="E3E1F2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>
                <a:solidFill>
                  <a:srgbClr val="5C6B82"/>
                </a:solidFill>
                <a:latin typeface="Verdana"/>
              </a:defRPr>
            </a:pPr>
            <a:endParaRPr lang="ru-RU"/>
          </a:p>
        </c:txPr>
        <c:crossAx val="-20680273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850">
              <a:solidFill>
                <a:srgbClr val="1E2B43"/>
              </a:solidFill>
              <a:latin typeface="Verdana"/>
            </a:defRPr>
          </a:pPr>
          <a:endParaRPr lang="ru-RU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ru-RU" sz="1150" b="1" dirty="0">
                <a:solidFill>
                  <a:srgbClr val="4A519E"/>
                </a:solidFill>
                <a:latin typeface="Verdana"/>
              </a:rPr>
              <a:t>Реализация квартир в строящихся домах</a:t>
            </a:r>
            <a:r>
              <a:rPr lang="ru-RU" sz="1150" b="1" baseline="0" dirty="0">
                <a:solidFill>
                  <a:srgbClr val="4A519E"/>
                </a:solidFill>
                <a:latin typeface="Verdana"/>
              </a:rPr>
              <a:t> </a:t>
            </a:r>
          </a:p>
          <a:p>
            <a:r>
              <a:rPr lang="ru-RU" sz="1150" b="1" baseline="0" dirty="0">
                <a:solidFill>
                  <a:srgbClr val="4A519E"/>
                </a:solidFill>
                <a:latin typeface="Verdana"/>
              </a:rPr>
              <a:t>(на 1 июля 2025 г.)</a:t>
            </a:r>
            <a:endParaRPr lang="ru-RU" sz="1150" b="1" dirty="0">
              <a:solidFill>
                <a:srgbClr val="4A519E"/>
              </a:solidFill>
              <a:latin typeface="Verdana"/>
            </a:endParaRPr>
          </a:p>
        </c:rich>
      </c:tx>
      <c:layout>
        <c:manualLayout>
          <c:xMode val="edge"/>
          <c:yMode val="edge"/>
          <c:x val="0.14071212373103648"/>
          <c:y val="3.4715368421052634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Доля</c:v>
                </c:pt>
              </c:strCache>
            </c:strRef>
          </c:tx>
          <c:dPt>
            <c:idx val="0"/>
            <c:bubble3D val="0"/>
            <c:spPr>
              <a:solidFill>
                <a:srgbClr val="4A519E"/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4F1-49BB-888D-308B342DE1DB}"/>
              </c:ext>
            </c:extLst>
          </c:dPt>
          <c:dPt>
            <c:idx val="1"/>
            <c:bubble3D val="0"/>
            <c:spPr>
              <a:solidFill>
                <a:srgbClr val="6FA0E0"/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4F1-49BB-888D-308B342DE1DB}"/>
              </c:ext>
            </c:extLst>
          </c:dPt>
          <c:dPt>
            <c:idx val="2"/>
            <c:bubble3D val="0"/>
            <c:spPr>
              <a:solidFill>
                <a:srgbClr val="C7C5E6"/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94F1-49BB-888D-308B342DE1DB}"/>
              </c:ext>
            </c:extLst>
          </c:dPt>
          <c:dLbls>
            <c:dLbl>
              <c:idx val="0"/>
              <c:layout>
                <c:manualLayout>
                  <c:x val="-0.14329330931213505"/>
                  <c:y val="0.1390273684210526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F1-49BB-888D-308B342DE1DB}"/>
                </c:ext>
              </c:extLst>
            </c:dLbl>
            <c:dLbl>
              <c:idx val="1"/>
              <c:layout>
                <c:manualLayout>
                  <c:x val="3.6680357831213199E-2"/>
                  <c:y val="-0.1836303347459486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4F1-49BB-888D-308B342DE1DB}"/>
                </c:ext>
              </c:extLst>
            </c:dLbl>
            <c:dLbl>
              <c:idx val="2"/>
              <c:layout>
                <c:manualLayout>
                  <c:x val="0.16987825645161048"/>
                  <c:y val="0.1213876378620669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4F1-49BB-888D-308B342DE1DB}"/>
                </c:ext>
              </c:extLst>
            </c:dLbl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50" b="1">
                    <a:solidFill>
                      <a:srgbClr val="FFFFFF"/>
                    </a:solidFill>
                    <a:latin typeface="Verdana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Продано</c:v>
                </c:pt>
                <c:pt idx="1">
                  <c:v>Не продано</c:v>
                </c:pt>
                <c:pt idx="2">
                  <c:v>Продажи не открыты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28</c:v>
                </c:pt>
                <c:pt idx="1">
                  <c:v>47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4F1-49BB-888D-308B342DE1D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c:style val="2"/>
  <c:chart>
    <c:title>
      <c:tx>
        <c:rich>
          <a:bodyPr/>
          <a:lstStyle/>
          <a:p>
            <a:r>
              <a:rPr lang="ru-RU" sz="1150" b="1">
                <a:solidFill>
                  <a:srgbClr val="4A519E"/>
                </a:solidFill>
                <a:latin typeface="Verdana"/>
              </a:rPr>
              <a:t>Запуски и ввод по 214-ФЗ, тыс. м²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Запуски</c:v>
                </c:pt>
              </c:strCache>
            </c:strRef>
          </c:tx>
          <c:spPr>
            <a:solidFill>
              <a:srgbClr val="4A519E"/>
            </a:solidFill>
            <a:ln>
              <a:noFill/>
            </a:ln>
          </c:spPr>
          <c:invertIfNegative val="1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1">
                    <a:solidFill>
                      <a:srgbClr val="1E2B43"/>
                    </a:solidFill>
                    <a:latin typeface="Verdana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2025 (год)</c:v>
                </c:pt>
                <c:pt idx="1">
                  <c:v>2026 (на 1 сент.)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717</c:v>
                </c:pt>
                <c:pt idx="1">
                  <c:v>288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DBA9-429C-A47F-522B59DBBC9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Ввод</c:v>
                </c:pt>
              </c:strCache>
            </c:strRef>
          </c:tx>
          <c:spPr>
            <a:solidFill>
              <a:srgbClr val="6FA0E0"/>
            </a:solidFill>
            <a:ln>
              <a:noFill/>
            </a:ln>
          </c:spPr>
          <c:invertIfNegative val="1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1">
                    <a:solidFill>
                      <a:srgbClr val="1E2B43"/>
                    </a:solidFill>
                    <a:latin typeface="Verdana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2025 (год)</c:v>
                </c:pt>
                <c:pt idx="1">
                  <c:v>2026 (на 1 сент.)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585</c:v>
                </c:pt>
                <c:pt idx="1">
                  <c:v>207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1-DBA9-429C-A47F-522B59DBBC9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-12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8280BC"/>
            </a:solidFill>
          </a:ln>
        </c:spPr>
        <c:txPr>
          <a:bodyPr/>
          <a:lstStyle/>
          <a:p>
            <a:pPr>
              <a:defRPr sz="900">
                <a:solidFill>
                  <a:srgbClr val="1E2B43"/>
                </a:solidFill>
                <a:latin typeface="Verdana"/>
              </a:defRPr>
            </a:pPr>
            <a:endParaRPr lang="ru-RU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>
          <c:spPr>
            <a:ln w="6350">
              <a:solidFill>
                <a:srgbClr val="E3E1F2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>
                <a:solidFill>
                  <a:srgbClr val="5C6B82"/>
                </a:solidFill>
                <a:latin typeface="Verdana"/>
              </a:defRPr>
            </a:pPr>
            <a:endParaRPr lang="ru-RU"/>
          </a:p>
        </c:txPr>
        <c:crossAx val="-20680273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850">
              <a:solidFill>
                <a:srgbClr val="1E2B43"/>
              </a:solidFill>
              <a:latin typeface="Verdana"/>
            </a:defRPr>
          </a:pPr>
          <a:endParaRPr lang="ru-RU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c:style val="2"/>
  <c:chart>
    <c:title>
      <c:tx>
        <c:rich>
          <a:bodyPr/>
          <a:lstStyle/>
          <a:p>
            <a:r>
              <a:rPr lang="ru-RU" sz="1150" b="1" dirty="0">
                <a:solidFill>
                  <a:srgbClr val="4A519E"/>
                </a:solidFill>
                <a:latin typeface="Verdana"/>
              </a:rPr>
              <a:t>Реализация квартир в строящихся домах</a:t>
            </a:r>
            <a:r>
              <a:rPr lang="ru-RU" sz="1150" b="1" baseline="0" dirty="0">
                <a:solidFill>
                  <a:srgbClr val="4A519E"/>
                </a:solidFill>
                <a:latin typeface="Verdana"/>
              </a:rPr>
              <a:t> </a:t>
            </a:r>
          </a:p>
          <a:p>
            <a:r>
              <a:rPr lang="ru-RU" sz="1150" b="1" baseline="0" dirty="0">
                <a:solidFill>
                  <a:srgbClr val="4A519E"/>
                </a:solidFill>
                <a:latin typeface="Verdana"/>
              </a:rPr>
              <a:t>(на 1 июля 2026 г.)</a:t>
            </a:r>
            <a:endParaRPr lang="ru-RU" sz="1150" b="1" dirty="0">
              <a:solidFill>
                <a:srgbClr val="4A519E"/>
              </a:solidFill>
              <a:latin typeface="Verdana"/>
            </a:endParaRPr>
          </a:p>
        </c:rich>
      </c:tx>
      <c:layout>
        <c:manualLayout>
          <c:xMode val="edge"/>
          <c:yMode val="edge"/>
          <c:x val="5.8221791715452484E-2"/>
          <c:y val="3.4715165389547761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Доля</c:v>
                </c:pt>
              </c:strCache>
            </c:strRef>
          </c:tx>
          <c:dPt>
            <c:idx val="0"/>
            <c:bubble3D val="0"/>
            <c:spPr>
              <a:solidFill>
                <a:srgbClr val="4A519E"/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189-4B7D-8057-8D74BF731696}"/>
              </c:ext>
            </c:extLst>
          </c:dPt>
          <c:dPt>
            <c:idx val="1"/>
            <c:bubble3D val="0"/>
            <c:spPr>
              <a:solidFill>
                <a:srgbClr val="6FA0E0"/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189-4B7D-8057-8D74BF731696}"/>
              </c:ext>
            </c:extLst>
          </c:dPt>
          <c:dPt>
            <c:idx val="2"/>
            <c:bubble3D val="0"/>
            <c:spPr>
              <a:solidFill>
                <a:srgbClr val="C7C5E6"/>
              </a:solidFill>
              <a:ln w="1905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5189-4B7D-8057-8D74BF731696}"/>
              </c:ext>
            </c:extLst>
          </c:dPt>
          <c:dLbls>
            <c:dLbl>
              <c:idx val="0"/>
              <c:layout>
                <c:manualLayout>
                  <c:x val="-0.10416495855652197"/>
                  <c:y val="0.1187743897915275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189-4B7D-8057-8D74BF731696}"/>
                </c:ext>
              </c:extLst>
            </c:dLbl>
            <c:dLbl>
              <c:idx val="1"/>
              <c:layout>
                <c:manualLayout>
                  <c:x val="-0.11757555410012872"/>
                  <c:y val="-0.189131029220056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89-4B7D-8057-8D74BF731696}"/>
                </c:ext>
              </c:extLst>
            </c:dLbl>
            <c:dLbl>
              <c:idx val="2"/>
              <c:layout>
                <c:manualLayout>
                  <c:x val="0.16706273217470263"/>
                  <c:y val="9.965173338420611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189-4B7D-8057-8D74BF731696}"/>
                </c:ext>
              </c:extLst>
            </c:dLbl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50" b="1">
                    <a:solidFill>
                      <a:srgbClr val="FFFFFF"/>
                    </a:solidFill>
                    <a:latin typeface="Verdana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Продано</c:v>
                </c:pt>
                <c:pt idx="1">
                  <c:v>Не продано</c:v>
                </c:pt>
                <c:pt idx="2">
                  <c:v>Продажи не открыты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20</c:v>
                </c:pt>
                <c:pt idx="1">
                  <c:v>47</c:v>
                </c:pt>
                <c:pt idx="2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189-4B7D-8057-8D74BF73169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 sz="900">
              <a:solidFill>
                <a:srgbClr val="1E2B43"/>
              </a:solidFill>
              <a:latin typeface="Verdana"/>
            </a:defRPr>
          </a:pPr>
          <a:endParaRPr lang="ru-RU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c:style val="2"/>
  <c:chart>
    <c:title>
      <c:tx>
        <c:rich>
          <a:bodyPr/>
          <a:lstStyle/>
          <a:p>
            <a:r>
              <a:rPr lang="ru-RU" sz="1150" b="1">
                <a:solidFill>
                  <a:srgbClr val="4A519E"/>
                </a:solidFill>
                <a:latin typeface="Verdana"/>
              </a:rPr>
              <a:t>Распроданность и стройготовность, %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Распроданность</c:v>
                </c:pt>
              </c:strCache>
            </c:strRef>
          </c:tx>
          <c:spPr>
            <a:solidFill>
              <a:srgbClr val="4A519E"/>
            </a:solidFill>
            <a:ln>
              <a:noFill/>
            </a:ln>
          </c:spPr>
          <c:invertIfNegative val="1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1">
                    <a:solidFill>
                      <a:srgbClr val="1E2B43"/>
                    </a:solidFill>
                    <a:latin typeface="Verdana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Июль 2025</c:v>
                </c:pt>
                <c:pt idx="1">
                  <c:v>Июль 2026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21</c:v>
                </c:pt>
                <c:pt idx="1">
                  <c:v>20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7C1E-4574-B63A-C6FDBC650E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Стройготовность</c:v>
                </c:pt>
              </c:strCache>
            </c:strRef>
          </c:tx>
          <c:spPr>
            <a:solidFill>
              <a:srgbClr val="6FA0E0"/>
            </a:solidFill>
            <a:ln>
              <a:noFill/>
            </a:ln>
          </c:spPr>
          <c:invertIfNegative val="1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1">
                    <a:solidFill>
                      <a:srgbClr val="1E2B43"/>
                    </a:solidFill>
                    <a:latin typeface="Verdana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Июль 2025</c:v>
                </c:pt>
                <c:pt idx="1">
                  <c:v>Июль 2026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41</c:v>
                </c:pt>
                <c:pt idx="1">
                  <c:v>39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1-7C1E-4574-B63A-C6FDBC650E6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Отношение</c:v>
                </c:pt>
              </c:strCache>
            </c:strRef>
          </c:tx>
          <c:spPr>
            <a:solidFill>
              <a:srgbClr val="B8B6DD"/>
            </a:solidFill>
            <a:ln>
              <a:noFill/>
            </a:ln>
          </c:spPr>
          <c:invertIfNegative val="1"/>
          <c:dLbls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1">
                    <a:solidFill>
                      <a:srgbClr val="1E2B43"/>
                    </a:solidFill>
                    <a:latin typeface="Verdana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Июль 2025</c:v>
                </c:pt>
                <c:pt idx="1">
                  <c:v>Июль 2026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51</c:v>
                </c:pt>
                <c:pt idx="1">
                  <c:v>52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2-7C1E-4574-B63A-C6FDBC650E6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-12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8280BC"/>
            </a:solidFill>
          </a:ln>
        </c:spPr>
        <c:txPr>
          <a:bodyPr/>
          <a:lstStyle/>
          <a:p>
            <a:pPr>
              <a:defRPr sz="900">
                <a:solidFill>
                  <a:srgbClr val="1E2B43"/>
                </a:solidFill>
                <a:latin typeface="Verdana"/>
              </a:defRPr>
            </a:pPr>
            <a:endParaRPr lang="ru-RU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>
          <c:spPr>
            <a:ln w="6350">
              <a:solidFill>
                <a:srgbClr val="E3E1F2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>
                <a:solidFill>
                  <a:srgbClr val="5C6B82"/>
                </a:solidFill>
                <a:latin typeface="Verdana"/>
              </a:defRPr>
            </a:pPr>
            <a:endParaRPr lang="ru-RU"/>
          </a:p>
        </c:txPr>
        <c:crossAx val="-20680273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850">
              <a:solidFill>
                <a:srgbClr val="1E2B43"/>
              </a:solidFill>
              <a:latin typeface="Verdana"/>
            </a:defRPr>
          </a:pPr>
          <a:endParaRPr lang="ru-RU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c:style val="2"/>
  <c:chart>
    <c:title>
      <c:tx>
        <c:rich>
          <a:bodyPr/>
          <a:lstStyle/>
          <a:p>
            <a:r>
              <a:rPr lang="ru-RU" sz="1150" b="1">
                <a:solidFill>
                  <a:srgbClr val="4A519E"/>
                </a:solidFill>
                <a:latin typeface="Verdana"/>
              </a:rPr>
              <a:t>Ввод жилья в эксплуатацию, тыс. м²</a:t>
            </a:r>
          </a:p>
        </c:rich>
      </c:tx>
      <c:overlay val="0"/>
    </c:title>
    <c:autoTitleDeleted val="0"/>
    <c:plotArea>
      <c:layout/>
      <c:barChart>
        <c:barDir val="col"/>
        <c:grouping val="stack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МКД</c:v>
                </c:pt>
              </c:strCache>
            </c:strRef>
          </c:tx>
          <c:spPr>
            <a:solidFill>
              <a:srgbClr val="4A519E"/>
            </a:solidFill>
            <a:ln>
              <a:noFill/>
            </a:ln>
          </c:spPr>
          <c:invertIfNegative val="1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1">
                    <a:solidFill>
                      <a:srgbClr val="FFFFFF"/>
                    </a:solidFill>
                    <a:latin typeface="Verdana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2025 (янв.- июль)</c:v>
                </c:pt>
                <c:pt idx="1">
                  <c:v>2026 (янв.–июль)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203</c:v>
                </c:pt>
                <c:pt idx="1">
                  <c:v>233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90FE-4917-B3C6-1CFCE30B0A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ИЖС</c:v>
                </c:pt>
              </c:strCache>
            </c:strRef>
          </c:tx>
          <c:spPr>
            <a:solidFill>
              <a:srgbClr val="6FA0E0"/>
            </a:solidFill>
            <a:ln>
              <a:noFill/>
            </a:ln>
          </c:spPr>
          <c:invertIfNegative val="1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1">
                    <a:solidFill>
                      <a:srgbClr val="FFFFFF"/>
                    </a:solidFill>
                    <a:latin typeface="Verdana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2025 (янв.- июль)</c:v>
                </c:pt>
                <c:pt idx="1">
                  <c:v>2026 (янв.–июль)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574</c:v>
                </c:pt>
                <c:pt idx="1">
                  <c:v>486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1-90FE-4917-B3C6-1CFCE30B0A2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10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8280BC"/>
            </a:solidFill>
          </a:ln>
        </c:spPr>
        <c:txPr>
          <a:bodyPr/>
          <a:lstStyle/>
          <a:p>
            <a:pPr>
              <a:defRPr sz="900">
                <a:solidFill>
                  <a:srgbClr val="1E2B43"/>
                </a:solidFill>
                <a:latin typeface="Verdana"/>
              </a:defRPr>
            </a:pPr>
            <a:endParaRPr lang="ru-RU"/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>
          <c:spPr>
            <a:ln w="6350">
              <a:solidFill>
                <a:srgbClr val="E3E1F2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800">
                <a:solidFill>
                  <a:srgbClr val="5C6B82"/>
                </a:solidFill>
                <a:latin typeface="Verdana"/>
              </a:defRPr>
            </a:pPr>
            <a:endParaRPr lang="ru-RU"/>
          </a:p>
        </c:txPr>
        <c:crossAx val="-20680273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850">
              <a:solidFill>
                <a:srgbClr val="1E2B43"/>
              </a:solidFill>
              <a:latin typeface="Verdana"/>
            </a:defRPr>
          </a:pPr>
          <a:endParaRPr lang="ru-RU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6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0EA32E-F792-4B93-821B-01D435D4904B}" type="datetimeFigureOut">
              <a:rPr lang="ru-RU" smtClean="0"/>
              <a:t>06.09.2026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75D77-5067-4EB7-AB17-6317817BAE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991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223838" y="808038"/>
            <a:ext cx="7185026" cy="40417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63A9C-643C-4859-972B-AF1C86C41D50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4547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DE614-EAD3-F3AC-DFE9-B64111C76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>
            <a:extLst>
              <a:ext uri="{FF2B5EF4-FFF2-40B4-BE49-F238E27FC236}">
                <a16:creationId xmlns:a16="http://schemas.microsoft.com/office/drawing/2014/main" id="{572C49CE-0C60-4493-7889-D6FCD5AD92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223838" y="808038"/>
            <a:ext cx="7185026" cy="40417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>
            <a:extLst>
              <a:ext uri="{FF2B5EF4-FFF2-40B4-BE49-F238E27FC236}">
                <a16:creationId xmlns:a16="http://schemas.microsoft.com/office/drawing/2014/main" id="{89D9CF85-FE69-3384-C0AF-EA9818BE9C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  <p:sp>
        <p:nvSpPr>
          <p:cNvPr id="14340" name="Номер слайда 3">
            <a:extLst>
              <a:ext uri="{FF2B5EF4-FFF2-40B4-BE49-F238E27FC236}">
                <a16:creationId xmlns:a16="http://schemas.microsoft.com/office/drawing/2014/main" id="{59FA2294-E3E0-D141-8761-2E3DC5CE8E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63A9C-643C-4859-972B-AF1C86C41D50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4645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4C730-25D2-F135-2B37-30ABF150A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>
            <a:extLst>
              <a:ext uri="{FF2B5EF4-FFF2-40B4-BE49-F238E27FC236}">
                <a16:creationId xmlns:a16="http://schemas.microsoft.com/office/drawing/2014/main" id="{AC0F1F0C-BE6B-A96E-7B30-1152763E53D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223838" y="808038"/>
            <a:ext cx="7185026" cy="40417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>
            <a:extLst>
              <a:ext uri="{FF2B5EF4-FFF2-40B4-BE49-F238E27FC236}">
                <a16:creationId xmlns:a16="http://schemas.microsoft.com/office/drawing/2014/main" id="{E3B040A8-538D-3601-03C7-EAA2A638946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  <p:sp>
        <p:nvSpPr>
          <p:cNvPr id="14340" name="Номер слайда 3">
            <a:extLst>
              <a:ext uri="{FF2B5EF4-FFF2-40B4-BE49-F238E27FC236}">
                <a16:creationId xmlns:a16="http://schemas.microsoft.com/office/drawing/2014/main" id="{00E0C51F-9232-48C2-E8EE-69C428E4A3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63A9C-643C-4859-972B-AF1C86C41D50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2792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39065-A23F-9057-7389-8ABEB874A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>
            <a:extLst>
              <a:ext uri="{FF2B5EF4-FFF2-40B4-BE49-F238E27FC236}">
                <a16:creationId xmlns:a16="http://schemas.microsoft.com/office/drawing/2014/main" id="{7EB5214E-2EAB-C97A-E195-6BCBED93E8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223838" y="808038"/>
            <a:ext cx="7185026" cy="40417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>
            <a:extLst>
              <a:ext uri="{FF2B5EF4-FFF2-40B4-BE49-F238E27FC236}">
                <a16:creationId xmlns:a16="http://schemas.microsoft.com/office/drawing/2014/main" id="{E9857AE1-C3A8-598B-F8E0-D2115DC528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  <p:sp>
        <p:nvSpPr>
          <p:cNvPr id="14340" name="Номер слайда 3">
            <a:extLst>
              <a:ext uri="{FF2B5EF4-FFF2-40B4-BE49-F238E27FC236}">
                <a16:creationId xmlns:a16="http://schemas.microsoft.com/office/drawing/2014/main" id="{C0B99D5E-06A3-B012-DFE7-9F104A77C8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63A9C-643C-4859-972B-AF1C86C41D50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3993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EBFD0-34D5-703C-24B7-FB5831E50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>
            <a:extLst>
              <a:ext uri="{FF2B5EF4-FFF2-40B4-BE49-F238E27FC236}">
                <a16:creationId xmlns:a16="http://schemas.microsoft.com/office/drawing/2014/main" id="{0DB85A13-4D26-83B6-652F-9048051A31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223838" y="808038"/>
            <a:ext cx="7185026" cy="40417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>
            <a:extLst>
              <a:ext uri="{FF2B5EF4-FFF2-40B4-BE49-F238E27FC236}">
                <a16:creationId xmlns:a16="http://schemas.microsoft.com/office/drawing/2014/main" id="{6DB8D3E8-9833-BF3B-89E4-9D12117A47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  <p:sp>
        <p:nvSpPr>
          <p:cNvPr id="14340" name="Номер слайда 3">
            <a:extLst>
              <a:ext uri="{FF2B5EF4-FFF2-40B4-BE49-F238E27FC236}">
                <a16:creationId xmlns:a16="http://schemas.microsoft.com/office/drawing/2014/main" id="{82E24774-4BFA-9F5F-0B79-E3536F6A9C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63A9C-643C-4859-972B-AF1C86C41D50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2148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F51C6-1BA5-1A66-046D-3F5F34FA6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>
            <a:extLst>
              <a:ext uri="{FF2B5EF4-FFF2-40B4-BE49-F238E27FC236}">
                <a16:creationId xmlns:a16="http://schemas.microsoft.com/office/drawing/2014/main" id="{F84CCA7B-7CA2-CB3A-F46F-14693B753B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223838" y="808038"/>
            <a:ext cx="7185026" cy="40417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>
            <a:extLst>
              <a:ext uri="{FF2B5EF4-FFF2-40B4-BE49-F238E27FC236}">
                <a16:creationId xmlns:a16="http://schemas.microsoft.com/office/drawing/2014/main" id="{693C758F-02B2-86A8-7AAB-CDE3068D10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  <p:sp>
        <p:nvSpPr>
          <p:cNvPr id="14340" name="Номер слайда 3">
            <a:extLst>
              <a:ext uri="{FF2B5EF4-FFF2-40B4-BE49-F238E27FC236}">
                <a16:creationId xmlns:a16="http://schemas.microsoft.com/office/drawing/2014/main" id="{E6897222-0B70-8D44-5E12-826527E57F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63A9C-643C-4859-972B-AF1C86C41D50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0772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.xml"/><Relationship Id="rId3" Type="http://schemas.openxmlformats.org/officeDocument/2006/relationships/image" Target="../media/image1.png"/><Relationship Id="rId7" Type="http://schemas.openxmlformats.org/officeDocument/2006/relationships/chart" Target="../charts/chart8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image" Target="../media/image3.jpg"/><Relationship Id="rId9" Type="http://schemas.openxmlformats.org/officeDocument/2006/relationships/chart" Target="../charts/char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1.xml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3.jp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chart" Target="../charts/chart1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3.jp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3.jp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3.xml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3.jpg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4.xml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3.jpg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5.xml"/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3.jpg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.jp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microsoft.com/office/2007/relationships/hdphoto" Target="../media/hdphoto1.wdp"/><Relationship Id="rId5" Type="http://schemas.openxmlformats.org/officeDocument/2006/relationships/image" Target="../media/image30.png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openxmlformats.org/officeDocument/2006/relationships/image" Target="../media/image1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7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36.jpeg"/><Relationship Id="rId4" Type="http://schemas.openxmlformats.org/officeDocument/2006/relationships/chart" Target="../charts/chart1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.jp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1.png"/><Relationship Id="rId7" Type="http://schemas.openxmlformats.org/officeDocument/2006/relationships/chart" Target="../charts/chart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3.jpg"/><Relationship Id="rId9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1600200"/>
            <a:ext cx="12191969" cy="3108960"/>
          </a:xfrm>
          <a:prstGeom prst="rect">
            <a:avLst/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822960" y="2011680"/>
            <a:ext cx="82296" cy="2286000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70432" y="2487168"/>
            <a:ext cx="9784080" cy="1280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3300" b="1" i="0">
                <a:solidFill>
                  <a:srgbClr val="333977"/>
                </a:solidFill>
                <a:latin typeface="Calibri"/>
              </a:rPr>
              <a:t>Состояние строительной отрасли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70432" y="3703320"/>
            <a:ext cx="950976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 i="0">
                <a:solidFill>
                  <a:srgbClr val="4C5866"/>
                </a:solidFill>
                <a:latin typeface="Calibri"/>
              </a:rPr>
              <a:t>Данные Росстата, ЕГРЮЛ, Федресурса, ФССП России и ФНС России о строительных организациях</a:t>
            </a:r>
          </a:p>
        </p:txBody>
      </p:sp>
      <p:pic>
        <p:nvPicPr>
          <p:cNvPr id="8" name="Picture 7" descr="nostroy_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615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3" descr="nostroy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pic>
        <p:nvPicPr>
          <p:cNvPr id="22" name="Picture 1" descr="header_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6" y="-5969"/>
            <a:ext cx="12175204" cy="532995"/>
          </a:xfrm>
          <a:prstGeom prst="rect">
            <a:avLst/>
          </a:prstGeom>
        </p:spPr>
      </p:pic>
      <p:sp>
        <p:nvSpPr>
          <p:cNvPr id="4" name="Google Shape;257;g10eb45ec051_3_0" descr="Плиты перекрытия ПК, ПБ. Все размеры от компании Стройснаб-63 купить в  городе Самара"/>
          <p:cNvSpPr/>
          <p:nvPr/>
        </p:nvSpPr>
        <p:spPr>
          <a:xfrm>
            <a:off x="-1601692" y="-129303"/>
            <a:ext cx="81864" cy="9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283" tIns="22641" rIns="45283" bIns="22641" anchor="t" anchorCtr="0">
            <a:noAutofit/>
          </a:bodyPr>
          <a:lstStyle/>
          <a:p>
            <a:pPr algn="ctr">
              <a:buClr>
                <a:srgbClr val="000000"/>
              </a:buClr>
              <a:buSzPts val="2600"/>
            </a:pP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lide Number Placeholder 4"/>
          <p:cNvSpPr txBox="1">
            <a:spLocks/>
          </p:cNvSpPr>
          <p:nvPr/>
        </p:nvSpPr>
        <p:spPr>
          <a:xfrm>
            <a:off x="-2699403" y="6378216"/>
            <a:ext cx="194019" cy="15132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900" b="1" kern="1200">
                <a:solidFill>
                  <a:srgbClr val="4859A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200" dirty="0"/>
          </a:p>
          <a:p>
            <a:endParaRPr lang="ru-RU" dirty="0"/>
          </a:p>
        </p:txBody>
      </p:sp>
      <p:pic>
        <p:nvPicPr>
          <p:cNvPr id="7" name="Picture 40" descr="Picture 40"/>
          <p:cNvPicPr>
            <a:picLocks noChangeAspect="1"/>
          </p:cNvPicPr>
          <p:nvPr/>
        </p:nvPicPr>
        <p:blipFill>
          <a:blip r:embed="rId4" cstate="print"/>
          <a:srcRect t="66112"/>
          <a:stretch>
            <a:fillRect/>
          </a:stretch>
        </p:blipFill>
        <p:spPr>
          <a:xfrm>
            <a:off x="34985" y="6550783"/>
            <a:ext cx="5612587" cy="18384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9" name="Google Shape;257;g10eb45ec051_3_0" descr="Плиты перекрытия ПК, ПБ. Все размеры от компании Стройснаб-63 купить в  городе Самара">
            <a:extLst>
              <a:ext uri="{FF2B5EF4-FFF2-40B4-BE49-F238E27FC236}">
                <a16:creationId xmlns:a16="http://schemas.microsoft.com/office/drawing/2014/main" id="{634E51B9-F7EC-F92B-9A42-9EEA185FC9A4}"/>
              </a:ext>
            </a:extLst>
          </p:cNvPr>
          <p:cNvSpPr/>
          <p:nvPr/>
        </p:nvSpPr>
        <p:spPr>
          <a:xfrm>
            <a:off x="-1449292" y="23097"/>
            <a:ext cx="81864" cy="9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283" tIns="22641" rIns="45283" bIns="22641" anchor="t" anchorCtr="0">
            <a:noAutofit/>
          </a:bodyPr>
          <a:lstStyle/>
          <a:p>
            <a:pPr algn="ctr">
              <a:buClr>
                <a:srgbClr val="000000"/>
              </a:buClr>
              <a:buSzPts val="2600"/>
            </a:pP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247;g10eb45ec051_3_0">
            <a:extLst>
              <a:ext uri="{FF2B5EF4-FFF2-40B4-BE49-F238E27FC236}">
                <a16:creationId xmlns:a16="http://schemas.microsoft.com/office/drawing/2014/main" id="{DDE8EF2C-0BED-B999-5EA7-EC80291A6D4A}"/>
              </a:ext>
            </a:extLst>
          </p:cNvPr>
          <p:cNvSpPr txBox="1"/>
          <p:nvPr/>
        </p:nvSpPr>
        <p:spPr>
          <a:xfrm>
            <a:off x="2354343" y="33660"/>
            <a:ext cx="7233313" cy="379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283" tIns="22641" rIns="45283" bIns="22641" anchor="t" anchorCtr="0">
            <a:spAutoFit/>
          </a:bodyPr>
          <a:lstStyle/>
          <a:p>
            <a:pPr indent="361951" algn="ctr">
              <a:spcBef>
                <a:spcPts val="200"/>
              </a:spcBef>
              <a:defRPr/>
            </a:pPr>
            <a:r>
              <a:rPr lang="ru-RU" sz="200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Аналитика рынка: Красноярский край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02920" y="1150000"/>
            <a:ext cx="5468080" cy="2375000"/>
          </a:xfrm>
          <a:prstGeom prst="rect">
            <a:avLst/>
          </a:prstGeom>
          <a:noFill/>
          <a:ln w="19050">
            <a:solidFill>
              <a:srgbClr val="8280B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41" name="Chart 40"/>
          <p:cNvGraphicFramePr>
            <a:graphicFrameLocks noGrp="1"/>
          </p:cNvGraphicFramePr>
          <p:nvPr/>
        </p:nvGraphicFramePr>
        <p:xfrm>
          <a:off x="592920" y="1240000"/>
          <a:ext cx="5288080" cy="219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2" name="Rectangle 41"/>
          <p:cNvSpPr/>
          <p:nvPr/>
        </p:nvSpPr>
        <p:spPr>
          <a:xfrm>
            <a:off x="6221000" y="1150000"/>
            <a:ext cx="5468080" cy="2375000"/>
          </a:xfrm>
          <a:prstGeom prst="rect">
            <a:avLst/>
          </a:prstGeom>
          <a:noFill/>
          <a:ln w="19050">
            <a:solidFill>
              <a:srgbClr val="8280B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43" name="Chart 42"/>
          <p:cNvGraphicFramePr>
            <a:graphicFrameLocks noGrp="1"/>
          </p:cNvGraphicFramePr>
          <p:nvPr/>
        </p:nvGraphicFramePr>
        <p:xfrm>
          <a:off x="8603310" y="1148991"/>
          <a:ext cx="3085769" cy="2358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4" name="Rectangle 43"/>
          <p:cNvSpPr/>
          <p:nvPr/>
        </p:nvSpPr>
        <p:spPr>
          <a:xfrm>
            <a:off x="502920" y="3725000"/>
            <a:ext cx="5468080" cy="2375000"/>
          </a:xfrm>
          <a:prstGeom prst="rect">
            <a:avLst/>
          </a:prstGeom>
          <a:noFill/>
          <a:ln w="19050">
            <a:solidFill>
              <a:srgbClr val="8280B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45" name="Chart 44"/>
          <p:cNvGraphicFramePr>
            <a:graphicFrameLocks noGrp="1"/>
          </p:cNvGraphicFramePr>
          <p:nvPr/>
        </p:nvGraphicFramePr>
        <p:xfrm>
          <a:off x="592920" y="3815000"/>
          <a:ext cx="5288080" cy="219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6" name="Rectangle 45"/>
          <p:cNvSpPr/>
          <p:nvPr/>
        </p:nvSpPr>
        <p:spPr>
          <a:xfrm>
            <a:off x="6221000" y="3725000"/>
            <a:ext cx="5468080" cy="2375000"/>
          </a:xfrm>
          <a:prstGeom prst="rect">
            <a:avLst/>
          </a:prstGeom>
          <a:noFill/>
          <a:ln w="19050">
            <a:solidFill>
              <a:srgbClr val="8280B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47" name="Chart 46"/>
          <p:cNvGraphicFramePr>
            <a:graphicFrameLocks noGrp="1"/>
          </p:cNvGraphicFramePr>
          <p:nvPr/>
        </p:nvGraphicFramePr>
        <p:xfrm>
          <a:off x="6311000" y="3815000"/>
          <a:ext cx="5288080" cy="219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3" name="Chart 42">
            <a:extLst>
              <a:ext uri="{FF2B5EF4-FFF2-40B4-BE49-F238E27FC236}">
                <a16:creationId xmlns:a16="http://schemas.microsoft.com/office/drawing/2014/main" id="{2D878976-5637-416A-B2DA-221AB270F671}"/>
              </a:ext>
            </a:extLst>
          </p:cNvPr>
          <p:cNvGraphicFramePr>
            <a:graphicFrameLocks noGrp="1"/>
          </p:cNvGraphicFramePr>
          <p:nvPr/>
        </p:nvGraphicFramePr>
        <p:xfrm>
          <a:off x="6220999" y="1160633"/>
          <a:ext cx="2652657" cy="2275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2122303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1600200"/>
            <a:ext cx="12191969" cy="3108960"/>
          </a:xfrm>
          <a:prstGeom prst="rect">
            <a:avLst/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822960" y="2011680"/>
            <a:ext cx="82296" cy="2286000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70432" y="2487168"/>
            <a:ext cx="9784080" cy="1280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3300" b="1" i="0">
                <a:solidFill>
                  <a:srgbClr val="333977"/>
                </a:solidFill>
                <a:latin typeface="Calibri"/>
              </a:rPr>
              <a:t>Государственный заказ на строительно-монтажные работы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70432" y="3703320"/>
            <a:ext cx="950976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 i="0" dirty="0" err="1">
                <a:solidFill>
                  <a:srgbClr val="4C5866"/>
                </a:solidFill>
                <a:latin typeface="Calibri"/>
              </a:rPr>
              <a:t>Количество</a:t>
            </a:r>
            <a:r>
              <a:rPr sz="1500" b="0" i="0" dirty="0">
                <a:solidFill>
                  <a:srgbClr val="4C5866"/>
                </a:solidFill>
                <a:latin typeface="Calibri"/>
              </a:rPr>
              <a:t>, </a:t>
            </a:r>
            <a:r>
              <a:rPr sz="1500" b="0" i="0" dirty="0" err="1">
                <a:solidFill>
                  <a:srgbClr val="4C5866"/>
                </a:solidFill>
                <a:latin typeface="Calibri"/>
              </a:rPr>
              <a:t>объём</a:t>
            </a:r>
            <a:r>
              <a:rPr sz="1500" b="0" i="0" dirty="0">
                <a:solidFill>
                  <a:srgbClr val="4C5866"/>
                </a:solidFill>
                <a:latin typeface="Calibri"/>
              </a:rPr>
              <a:t> и </a:t>
            </a:r>
            <a:r>
              <a:rPr sz="1500" b="0" i="0" dirty="0" err="1">
                <a:solidFill>
                  <a:srgbClr val="4C5866"/>
                </a:solidFill>
                <a:latin typeface="Calibri"/>
              </a:rPr>
              <a:t>условия</a:t>
            </a:r>
            <a:r>
              <a:rPr sz="15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500" b="0" i="0" dirty="0" err="1">
                <a:solidFill>
                  <a:srgbClr val="4C5866"/>
                </a:solidFill>
                <a:latin typeface="Calibri"/>
              </a:rPr>
              <a:t>контрактов</a:t>
            </a:r>
            <a:r>
              <a:rPr sz="1500" b="0" i="0" dirty="0">
                <a:solidFill>
                  <a:srgbClr val="4C5866"/>
                </a:solidFill>
                <a:latin typeface="Calibri"/>
              </a:rPr>
              <a:t>: </a:t>
            </a:r>
            <a:r>
              <a:rPr sz="1500" b="0" i="0" dirty="0" err="1">
                <a:solidFill>
                  <a:srgbClr val="4C5866"/>
                </a:solidFill>
                <a:latin typeface="Calibri"/>
              </a:rPr>
              <a:t>Россия</a:t>
            </a:r>
            <a:r>
              <a:rPr sz="1500" b="0" i="0" dirty="0">
                <a:solidFill>
                  <a:srgbClr val="4C5866"/>
                </a:solidFill>
                <a:latin typeface="Calibri"/>
              </a:rPr>
              <a:t>, </a:t>
            </a:r>
            <a:r>
              <a:rPr sz="1500" b="0" i="0" dirty="0" err="1">
                <a:solidFill>
                  <a:srgbClr val="4C5866"/>
                </a:solidFill>
                <a:latin typeface="Calibri"/>
              </a:rPr>
              <a:t>Сибирский</a:t>
            </a:r>
            <a:r>
              <a:rPr sz="15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500" b="0" i="0" dirty="0" err="1">
                <a:solidFill>
                  <a:srgbClr val="4C5866"/>
                </a:solidFill>
                <a:latin typeface="Calibri"/>
              </a:rPr>
              <a:t>федеральный</a:t>
            </a:r>
            <a:r>
              <a:rPr sz="1500" b="0" i="0" dirty="0">
                <a:solidFill>
                  <a:srgbClr val="4C5866"/>
                </a:solidFill>
                <a:latin typeface="Calibri"/>
              </a:rPr>
              <a:t> округ, </a:t>
            </a:r>
            <a:r>
              <a:rPr sz="1500" b="0" i="0" dirty="0" err="1">
                <a:solidFill>
                  <a:srgbClr val="4C5866"/>
                </a:solidFill>
                <a:latin typeface="Calibri"/>
              </a:rPr>
              <a:t>Красноярский</a:t>
            </a:r>
            <a:r>
              <a:rPr sz="15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500" b="0" i="0" dirty="0" err="1">
                <a:solidFill>
                  <a:srgbClr val="4C5866"/>
                </a:solidFill>
                <a:latin typeface="Calibri"/>
              </a:rPr>
              <a:t>край</a:t>
            </a:r>
            <a:endParaRPr sz="1500" b="0" i="0" dirty="0">
              <a:solidFill>
                <a:srgbClr val="4C5866"/>
              </a:solidFill>
              <a:latin typeface="Calibri"/>
            </a:endParaRPr>
          </a:p>
        </p:txBody>
      </p:sp>
      <p:pic>
        <p:nvPicPr>
          <p:cNvPr id="8" name="Picture 7" descr="nostroy_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439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 dirty="0" err="1">
                <a:solidFill>
                  <a:srgbClr val="4A519E"/>
                </a:solidFill>
                <a:latin typeface="Calibri"/>
              </a:rPr>
              <a:t>Контракты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по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44-ФЗ,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заключённые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членами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СРО (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все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предметы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закупок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2000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 dirty="0" err="1">
                <a:solidFill>
                  <a:srgbClr val="4C5866"/>
                </a:solidFill>
                <a:latin typeface="Calibri"/>
              </a:rPr>
              <a:t>Все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контракты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по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44-ФЗ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членов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СРО </a:t>
            </a:r>
            <a:r>
              <a:rPr lang="ru-RU" sz="1300" b="0" i="0" dirty="0">
                <a:solidFill>
                  <a:srgbClr val="4C5866"/>
                </a:solidFill>
                <a:latin typeface="Calibri"/>
              </a:rPr>
              <a:t>(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без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отбора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по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предмету</a:t>
            </a:r>
            <a:r>
              <a:rPr lang="ru-RU" sz="1300" b="0" i="0" dirty="0">
                <a:solidFill>
                  <a:srgbClr val="4C5866"/>
                </a:solidFill>
                <a:latin typeface="Calibri"/>
              </a:rPr>
              <a:t>)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; 2026 </a:t>
            </a:r>
            <a:r>
              <a:rPr lang="ru-RU" sz="1300" b="0" i="0" dirty="0">
                <a:solidFill>
                  <a:srgbClr val="4C5866"/>
                </a:solidFill>
                <a:latin typeface="Calibri"/>
              </a:rPr>
              <a:t>-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январь</a:t>
            </a:r>
            <a:r>
              <a:rPr lang="ru-RU" sz="1300" b="0" i="0" dirty="0">
                <a:solidFill>
                  <a:srgbClr val="4C5866"/>
                </a:solidFill>
                <a:latin typeface="Calibri"/>
              </a:rPr>
              <a:t>-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август</a:t>
            </a:r>
            <a:endParaRPr sz="1300" b="0" i="0" dirty="0">
              <a:solidFill>
                <a:srgbClr val="4C5866"/>
              </a:solidFill>
              <a:latin typeface="Calibri"/>
            </a:endParaRPr>
          </a:p>
        </p:txBody>
      </p:sp>
      <p:pic>
        <p:nvPicPr>
          <p:cNvPr id="8" name="Picture 7" descr="ch05_fz44_conclu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3539" y="1645920"/>
            <a:ext cx="7504890" cy="331012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66928" y="4974336"/>
            <a:ext cx="11058113" cy="320040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58368" y="5029200"/>
            <a:ext cx="3190781" cy="2285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Контрактов, шт. / объём, млрд руб.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32029" y="5029200"/>
            <a:ext cx="2253653" cy="2285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2024 год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68563" y="5029200"/>
            <a:ext cx="2253653" cy="2285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2025 год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05096" y="5029200"/>
            <a:ext cx="2628504" cy="2285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2026, 8 месяцев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66928" y="5294376"/>
            <a:ext cx="11058113" cy="283464"/>
          </a:xfrm>
          <a:prstGeom prst="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58368" y="5312664"/>
            <a:ext cx="3190781" cy="246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Россия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32029" y="5312664"/>
            <a:ext cx="2253653" cy="246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73 991 / 4274,7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68563" y="5312664"/>
            <a:ext cx="2253653" cy="246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71 137 / 4736,4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905096" y="5312664"/>
            <a:ext cx="2628504" cy="246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45 314 / 2689,5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66928" y="5577840"/>
            <a:ext cx="11058113" cy="2834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58368" y="5596127"/>
            <a:ext cx="3190781" cy="246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Сибирский ФО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32029" y="5596127"/>
            <a:ext cx="2253653" cy="246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7 418 / 350,2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68563" y="5596127"/>
            <a:ext cx="2253653" cy="246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6 672 / 343,5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905096" y="5596127"/>
            <a:ext cx="2628504" cy="246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4 546 / 275,1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66928" y="5861303"/>
            <a:ext cx="11058113" cy="283464"/>
          </a:xfrm>
          <a:prstGeom prst="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58368" y="5879591"/>
            <a:ext cx="3190781" cy="246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Красноярский край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032029" y="5879591"/>
            <a:ext cx="2253653" cy="246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1 639 / 62,8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68563" y="5879591"/>
            <a:ext cx="2253653" cy="246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1 569 / 84,4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905096" y="5879591"/>
            <a:ext cx="2628504" cy="246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988 / 37,9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66928" y="6144767"/>
            <a:ext cx="11058113" cy="18288"/>
          </a:xfrm>
          <a:prstGeom prst="rect">
            <a:avLst/>
          </a:prstGeom>
          <a:solidFill>
            <a:srgbClr val="8E94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502920" y="619963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950" b="0" i="0">
                <a:solidFill>
                  <a:srgbClr val="8B95A1"/>
                </a:solidFill>
                <a:latin typeface="Calibri"/>
              </a:rPr>
              <a:t>Данные этого слайда и слайдов о контрактах на СМР получены из разных источников по разным правилам отбора и напрямую не сопоставляются.</a:t>
            </a:r>
          </a:p>
        </p:txBody>
      </p:sp>
    </p:spTree>
    <p:extLst>
      <p:ext uri="{BB962C8B-B14F-4D97-AF65-F5344CB8AC3E}">
        <p14:creationId xmlns:p14="http://schemas.microsoft.com/office/powerpoint/2010/main" val="2811815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Красноярский край: контракты на СМР по типам объектов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2000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 dirty="0" err="1">
                <a:solidFill>
                  <a:srgbClr val="4C5866"/>
                </a:solidFill>
                <a:latin typeface="Calibri"/>
              </a:rPr>
              <a:t>Контракты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на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СМР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членов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СРО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по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типам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объектов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капитального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строительства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, 2024 </a:t>
            </a:r>
            <a:r>
              <a:rPr lang="ru-RU" sz="1300" b="0" i="0" dirty="0">
                <a:solidFill>
                  <a:srgbClr val="4C5866"/>
                </a:solidFill>
                <a:latin typeface="Calibri"/>
              </a:rPr>
              <a:t>-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август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2026 (44-ФЗ и ПП № 615)</a:t>
            </a:r>
          </a:p>
        </p:txBody>
      </p:sp>
      <p:pic>
        <p:nvPicPr>
          <p:cNvPr id="8" name="Picture 7" descr="ch19_krsk_ok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7671" y="1664208"/>
            <a:ext cx="9396625" cy="331012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66928" y="5102352"/>
            <a:ext cx="3551925" cy="1188720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66928" y="5102352"/>
            <a:ext cx="68580" cy="1188720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68096" y="5202936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113 млрд руб.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8096" y="5705856"/>
            <a:ext cx="3204453" cy="3317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 dirty="0" err="1">
                <a:solidFill>
                  <a:srgbClr val="2B2F3A"/>
                </a:solidFill>
                <a:latin typeface="Calibri"/>
              </a:rPr>
              <a:t>гражданское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100" b="0" i="0" dirty="0" err="1">
                <a:solidFill>
                  <a:srgbClr val="2B2F3A"/>
                </a:solidFill>
                <a:latin typeface="Calibri"/>
              </a:rPr>
              <a:t>строительство</a:t>
            </a:r>
            <a:endParaRPr sz="1100" b="0" i="0" dirty="0">
              <a:solidFill>
                <a:srgbClr val="2B2F3A"/>
              </a:solidFill>
              <a:latin typeface="Calibri"/>
            </a:endParaRP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 dirty="0">
                <a:solidFill>
                  <a:srgbClr val="2B2F3A"/>
                </a:solidFill>
                <a:latin typeface="Calibri"/>
              </a:rPr>
              <a:t>и </a:t>
            </a:r>
            <a:r>
              <a:rPr sz="1100" b="0" i="0" dirty="0" err="1">
                <a:solidFill>
                  <a:srgbClr val="2B2F3A"/>
                </a:solidFill>
                <a:latin typeface="Calibri"/>
              </a:rPr>
              <a:t>дороги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lang="ru-RU" sz="1100" b="0" i="0" dirty="0">
                <a:solidFill>
                  <a:srgbClr val="2B2F3A"/>
                </a:solidFill>
                <a:latin typeface="Calibri"/>
              </a:rPr>
              <a:t>-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 2/3 </a:t>
            </a:r>
            <a:r>
              <a:rPr sz="1100" b="0" i="0" dirty="0" err="1">
                <a:solidFill>
                  <a:srgbClr val="2B2F3A"/>
                </a:solidFill>
                <a:latin typeface="Calibri"/>
              </a:rPr>
              <a:t>всего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100" b="0" i="0" dirty="0" err="1">
                <a:solidFill>
                  <a:srgbClr val="2B2F3A"/>
                </a:solidFill>
                <a:latin typeface="Calibri"/>
              </a:rPr>
              <a:t>объёма</a:t>
            </a:r>
            <a:endParaRPr sz="1100" b="0" i="0" dirty="0">
              <a:solidFill>
                <a:srgbClr val="2B2F3A"/>
              </a:solidFill>
              <a:latin typeface="Calibri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320021" y="5102352"/>
            <a:ext cx="3551925" cy="1188720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320021" y="5102352"/>
            <a:ext cx="68580" cy="1188720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521189" y="5202936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28,3 млрд руб.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21189" y="5705856"/>
            <a:ext cx="3204453" cy="3317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 dirty="0" err="1">
                <a:solidFill>
                  <a:srgbClr val="2B2F3A"/>
                </a:solidFill>
                <a:latin typeface="Calibri"/>
              </a:rPr>
              <a:t>капитальный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100" b="0" i="0" dirty="0" err="1">
                <a:solidFill>
                  <a:srgbClr val="2B2F3A"/>
                </a:solidFill>
                <a:latin typeface="Calibri"/>
              </a:rPr>
              <a:t>ремонт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100" b="0" i="0" dirty="0" err="1">
                <a:solidFill>
                  <a:srgbClr val="2B2F3A"/>
                </a:solidFill>
                <a:latin typeface="Calibri"/>
              </a:rPr>
              <a:t>по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 ПП № 615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 dirty="0" err="1">
                <a:solidFill>
                  <a:srgbClr val="2B2F3A"/>
                </a:solidFill>
                <a:latin typeface="Calibri"/>
              </a:rPr>
              <a:t>за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 2024 </a:t>
            </a:r>
            <a:r>
              <a:rPr lang="ru-RU" sz="1100" b="0" i="0" dirty="0">
                <a:solidFill>
                  <a:srgbClr val="2B2F3A"/>
                </a:solidFill>
                <a:latin typeface="Calibri"/>
              </a:rPr>
              <a:t>-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100" b="0" i="0" dirty="0" err="1">
                <a:solidFill>
                  <a:srgbClr val="2B2F3A"/>
                </a:solidFill>
                <a:latin typeface="Calibri"/>
              </a:rPr>
              <a:t>август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 2026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073115" y="5102352"/>
            <a:ext cx="3551925" cy="1188720"/>
          </a:xfrm>
          <a:prstGeom prst="roundRect">
            <a:avLst>
              <a:gd name="adj" fmla="val 6000"/>
            </a:avLst>
          </a:prstGeom>
          <a:solidFill>
            <a:srgbClr val="FDF4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8073115" y="5102352"/>
            <a:ext cx="68580" cy="1188720"/>
          </a:xfrm>
          <a:prstGeom prst="rect">
            <a:avLst/>
          </a:prstGeom>
          <a:solidFill>
            <a:srgbClr val="E08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274283" y="5202936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400" b="1" i="0">
                <a:solidFill>
                  <a:srgbClr val="E08A1E"/>
                </a:solidFill>
                <a:latin typeface="Calibri"/>
              </a:rPr>
              <a:t>56 млн руб.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4283" y="5705856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средняя цена контракта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в 2026 году</a:t>
            </a:r>
          </a:p>
        </p:txBody>
      </p:sp>
    </p:spTree>
    <p:extLst>
      <p:ext uri="{BB962C8B-B14F-4D97-AF65-F5344CB8AC3E}">
        <p14:creationId xmlns:p14="http://schemas.microsoft.com/office/powerpoint/2010/main" val="3210741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 dirty="0" err="1">
                <a:solidFill>
                  <a:srgbClr val="4A519E"/>
                </a:solidFill>
                <a:latin typeface="Calibri"/>
              </a:rPr>
              <a:t>Количество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контрактов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на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СМР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сокращается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,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средняя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цена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увеличивается</a:t>
            </a:r>
            <a:endParaRPr sz="2400" b="1" i="0" dirty="0">
              <a:solidFill>
                <a:srgbClr val="4A519E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2000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 dirty="0" err="1">
                <a:solidFill>
                  <a:srgbClr val="4C5866"/>
                </a:solidFill>
                <a:latin typeface="Calibri"/>
              </a:rPr>
              <a:t>Только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контракты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на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СМР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по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объектам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капстроительства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(44-ФЗ и ПП № 615) с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привязкой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к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региону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подрядчика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;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январь</a:t>
            </a:r>
            <a:r>
              <a:rPr lang="ru-RU" sz="1300" b="0" i="0" dirty="0">
                <a:solidFill>
                  <a:srgbClr val="4C5866"/>
                </a:solidFill>
                <a:latin typeface="Calibri"/>
              </a:rPr>
              <a:t>-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август</a:t>
            </a:r>
            <a:endParaRPr sz="1300" b="0" i="0" dirty="0">
              <a:solidFill>
                <a:srgbClr val="4C5866"/>
              </a:solidFill>
              <a:latin typeface="Calibri"/>
            </a:endParaRPr>
          </a:p>
        </p:txBody>
      </p:sp>
      <p:pic>
        <p:nvPicPr>
          <p:cNvPr id="8" name="Picture 7" descr="ch07_smr_8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1607" y="1609344"/>
            <a:ext cx="7248753" cy="315468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66928" y="4864608"/>
            <a:ext cx="3551925" cy="1207008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66928" y="4864608"/>
            <a:ext cx="68580" cy="1207008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68096" y="4965192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400" b="1" i="0">
                <a:solidFill>
                  <a:srgbClr val="D9232E"/>
                </a:solidFill>
                <a:latin typeface="Calibri"/>
              </a:rPr>
              <a:t>−14,0 %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8096" y="5468112"/>
            <a:ext cx="3204453" cy="5303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контрактов в России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2026 к 2025 (8 месяцев)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20021" y="4864608"/>
            <a:ext cx="3551925" cy="1207008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320021" y="4864608"/>
            <a:ext cx="68580" cy="1207008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521189" y="4965192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400" b="1" i="0">
                <a:solidFill>
                  <a:srgbClr val="D9232E"/>
                </a:solidFill>
                <a:latin typeface="Calibri"/>
              </a:rPr>
              <a:t>−18,3 %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21189" y="5468112"/>
            <a:ext cx="3204453" cy="5303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контрактов в Красноярском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крае 2026 к 2025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073115" y="4864608"/>
            <a:ext cx="3551925" cy="1207008"/>
          </a:xfrm>
          <a:prstGeom prst="roundRect">
            <a:avLst>
              <a:gd name="adj" fmla="val 6000"/>
            </a:avLst>
          </a:prstGeom>
          <a:solidFill>
            <a:srgbClr val="FDF4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8073115" y="4864608"/>
            <a:ext cx="68580" cy="1207008"/>
          </a:xfrm>
          <a:prstGeom prst="rect">
            <a:avLst/>
          </a:prstGeom>
          <a:solidFill>
            <a:srgbClr val="E08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274283" y="4965192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400" b="1" i="0">
                <a:solidFill>
                  <a:srgbClr val="E08A1E"/>
                </a:solidFill>
                <a:latin typeface="Calibri"/>
              </a:rPr>
              <a:t>38 → 56 млн руб.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4283" y="5468112"/>
            <a:ext cx="3204453" cy="5303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средняя цена контракта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в крае за год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144768"/>
            <a:ext cx="10294620" cy="3007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950" b="0" i="0" dirty="0" err="1">
                <a:solidFill>
                  <a:srgbClr val="8B95A1"/>
                </a:solidFill>
                <a:latin typeface="Calibri"/>
              </a:rPr>
              <a:t>Набор данных меньше, чем на слайде о контрактах по 44-ФЗ: здесь только контракты на СМР, без поставок, услуг и проектирования. Контракты по 223-ФЗ отсутствуют: в источнике они публикуются без привязки к подрядчику.</a:t>
            </a:r>
          </a:p>
        </p:txBody>
      </p:sp>
    </p:spTree>
    <p:extLst>
      <p:ext uri="{BB962C8B-B14F-4D97-AF65-F5344CB8AC3E}">
        <p14:creationId xmlns:p14="http://schemas.microsoft.com/office/powerpoint/2010/main" val="1230453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Соотношение объёма расторгнутых и заключённых контрактов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>
                <a:solidFill>
                  <a:srgbClr val="4C5866"/>
                </a:solidFill>
                <a:latin typeface="Calibri"/>
              </a:rPr>
              <a:t>Объём контрактов, расторгнутых в периоде, в процентах к объёму контрактов, заключённых в том же периоде (44-ФЗ)</a:t>
            </a:r>
          </a:p>
        </p:txBody>
      </p:sp>
      <p:pic>
        <p:nvPicPr>
          <p:cNvPr id="8" name="Picture 7" descr="ch06_termination_shar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2714" y="1627632"/>
            <a:ext cx="6886540" cy="32004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66928" y="4901184"/>
            <a:ext cx="3551925" cy="1261872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66928" y="4901184"/>
            <a:ext cx="68580" cy="1261872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68096" y="5001768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500" b="1" i="0">
                <a:solidFill>
                  <a:srgbClr val="D9232E"/>
                </a:solidFill>
                <a:latin typeface="Calibri"/>
              </a:rPr>
              <a:t>37 %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8096" y="5504688"/>
            <a:ext cx="3204453" cy="16587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 dirty="0" err="1">
                <a:solidFill>
                  <a:srgbClr val="2B2F3A"/>
                </a:solidFill>
                <a:latin typeface="Calibri"/>
              </a:rPr>
              <a:t>Россия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, </a:t>
            </a:r>
            <a:r>
              <a:rPr sz="1100" b="0" i="0" dirty="0" err="1">
                <a:solidFill>
                  <a:srgbClr val="2B2F3A"/>
                </a:solidFill>
                <a:latin typeface="Calibri"/>
              </a:rPr>
              <a:t>январь</a:t>
            </a:r>
            <a:r>
              <a:rPr lang="ru-RU" sz="1100" b="0" i="0" dirty="0">
                <a:solidFill>
                  <a:srgbClr val="2B2F3A"/>
                </a:solidFill>
                <a:latin typeface="Calibri"/>
              </a:rPr>
              <a:t>-</a:t>
            </a:r>
            <a:r>
              <a:rPr sz="1100" b="0" i="0" dirty="0" err="1">
                <a:solidFill>
                  <a:srgbClr val="2B2F3A"/>
                </a:solidFill>
                <a:latin typeface="Calibri"/>
              </a:rPr>
              <a:t>август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 2026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8096" y="5888736"/>
            <a:ext cx="3204453" cy="1508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 dirty="0">
                <a:solidFill>
                  <a:srgbClr val="4C5866"/>
                </a:solidFill>
                <a:latin typeface="Calibri"/>
              </a:rPr>
              <a:t>2024 </a:t>
            </a:r>
            <a:r>
              <a:rPr sz="1000" b="0" i="0" dirty="0" err="1">
                <a:solidFill>
                  <a:srgbClr val="4C5866"/>
                </a:solidFill>
                <a:latin typeface="Calibri"/>
              </a:rPr>
              <a:t>год</a:t>
            </a:r>
            <a:r>
              <a:rPr sz="10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lang="ru-RU" sz="1000" b="0" i="0" dirty="0">
                <a:solidFill>
                  <a:srgbClr val="4C5866"/>
                </a:solidFill>
                <a:latin typeface="Calibri"/>
              </a:rPr>
              <a:t>-</a:t>
            </a:r>
            <a:r>
              <a:rPr sz="1000" b="0" i="0" dirty="0">
                <a:solidFill>
                  <a:srgbClr val="4C5866"/>
                </a:solidFill>
                <a:latin typeface="Calibri"/>
              </a:rPr>
              <a:t> 29 %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20021" y="4901184"/>
            <a:ext cx="3551925" cy="1261872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320021" y="4901184"/>
            <a:ext cx="68580" cy="1261872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521189" y="5001768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500" b="1" i="0">
                <a:solidFill>
                  <a:srgbClr val="D9232E"/>
                </a:solidFill>
                <a:latin typeface="Calibri"/>
              </a:rPr>
              <a:t>49 %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21189" y="5504688"/>
            <a:ext cx="3204453" cy="16587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 dirty="0" err="1">
                <a:solidFill>
                  <a:srgbClr val="2B2F3A"/>
                </a:solidFill>
                <a:latin typeface="Calibri"/>
              </a:rPr>
              <a:t>Красноярский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100" b="0" i="0" dirty="0" err="1">
                <a:solidFill>
                  <a:srgbClr val="2B2F3A"/>
                </a:solidFill>
                <a:latin typeface="Calibri"/>
              </a:rPr>
              <a:t>край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, </a:t>
            </a:r>
            <a:r>
              <a:rPr sz="1100" b="0" i="0" dirty="0" err="1">
                <a:solidFill>
                  <a:srgbClr val="2B2F3A"/>
                </a:solidFill>
                <a:latin typeface="Calibri"/>
              </a:rPr>
              <a:t>январь</a:t>
            </a:r>
            <a:r>
              <a:rPr lang="ru-RU" sz="1100" b="0" i="0" dirty="0">
                <a:solidFill>
                  <a:srgbClr val="2B2F3A"/>
                </a:solidFill>
                <a:latin typeface="Calibri"/>
              </a:rPr>
              <a:t>-</a:t>
            </a:r>
            <a:r>
              <a:rPr sz="1100" b="0" i="0" dirty="0" err="1">
                <a:solidFill>
                  <a:srgbClr val="2B2F3A"/>
                </a:solidFill>
                <a:latin typeface="Calibri"/>
              </a:rPr>
              <a:t>август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 2026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21189" y="5888736"/>
            <a:ext cx="3204453" cy="1508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 dirty="0">
                <a:solidFill>
                  <a:srgbClr val="4C5866"/>
                </a:solidFill>
                <a:latin typeface="Calibri"/>
              </a:rPr>
              <a:t>2024 </a:t>
            </a:r>
            <a:r>
              <a:rPr sz="1000" b="0" i="0" dirty="0" err="1">
                <a:solidFill>
                  <a:srgbClr val="4C5866"/>
                </a:solidFill>
                <a:latin typeface="Calibri"/>
              </a:rPr>
              <a:t>год</a:t>
            </a:r>
            <a:r>
              <a:rPr sz="10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lang="ru-RU" sz="1000" b="0" i="0" dirty="0">
                <a:solidFill>
                  <a:srgbClr val="4C5866"/>
                </a:solidFill>
                <a:latin typeface="Calibri"/>
              </a:rPr>
              <a:t>-</a:t>
            </a:r>
            <a:r>
              <a:rPr sz="1000" b="0" i="0" dirty="0">
                <a:solidFill>
                  <a:srgbClr val="4C5866"/>
                </a:solidFill>
                <a:latin typeface="Calibri"/>
              </a:rPr>
              <a:t> 31 %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073115" y="4901184"/>
            <a:ext cx="3551925" cy="1261872"/>
          </a:xfrm>
          <a:prstGeom prst="roundRect">
            <a:avLst>
              <a:gd name="adj" fmla="val 6000"/>
            </a:avLst>
          </a:prstGeom>
          <a:solidFill>
            <a:srgbClr val="FDF4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8073115" y="4901184"/>
            <a:ext cx="68580" cy="1261872"/>
          </a:xfrm>
          <a:prstGeom prst="rect">
            <a:avLst/>
          </a:prstGeom>
          <a:solidFill>
            <a:srgbClr val="E08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274283" y="5001768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500" b="1" i="0">
                <a:solidFill>
                  <a:srgbClr val="E08A1E"/>
                </a:solidFill>
                <a:latin typeface="Calibri"/>
              </a:rPr>
              <a:t>7 977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4283" y="5504688"/>
            <a:ext cx="3204453" cy="3108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контрактов расторгнуто в России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за 8 месяцев на 1,0 трлн руб.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4283" y="5888736"/>
            <a:ext cx="3204453" cy="1508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 dirty="0" err="1">
                <a:solidFill>
                  <a:srgbClr val="4C5866"/>
                </a:solidFill>
                <a:latin typeface="Calibri"/>
              </a:rPr>
              <a:t>край</a:t>
            </a:r>
            <a:r>
              <a:rPr sz="10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lang="ru-RU" sz="1000" b="0" i="0" dirty="0">
                <a:solidFill>
                  <a:srgbClr val="4C5866"/>
                </a:solidFill>
                <a:latin typeface="Calibri"/>
              </a:rPr>
              <a:t>-</a:t>
            </a:r>
            <a:r>
              <a:rPr sz="1000" b="0" i="0" dirty="0">
                <a:solidFill>
                  <a:srgbClr val="4C5866"/>
                </a:solidFill>
                <a:latin typeface="Calibri"/>
              </a:rPr>
              <a:t> 166 </a:t>
            </a:r>
            <a:r>
              <a:rPr sz="1000" b="0" i="0" dirty="0" err="1">
                <a:solidFill>
                  <a:srgbClr val="4C5866"/>
                </a:solidFill>
                <a:latin typeface="Calibri"/>
              </a:rPr>
              <a:t>на</a:t>
            </a:r>
            <a:r>
              <a:rPr sz="1000" b="0" i="0" dirty="0">
                <a:solidFill>
                  <a:srgbClr val="4C5866"/>
                </a:solidFill>
                <a:latin typeface="Calibri"/>
              </a:rPr>
              <a:t> 18,6 </a:t>
            </a:r>
            <a:r>
              <a:rPr sz="1000" b="0" i="0" dirty="0" err="1">
                <a:solidFill>
                  <a:srgbClr val="4C5866"/>
                </a:solidFill>
                <a:latin typeface="Calibri"/>
              </a:rPr>
              <a:t>млрд</a:t>
            </a:r>
            <a:endParaRPr sz="1000" b="0" i="0" dirty="0">
              <a:solidFill>
                <a:srgbClr val="4C5866"/>
              </a:solidFill>
              <a:latin typeface="Calibr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2920" y="6236208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950" b="0" i="0">
                <a:solidFill>
                  <a:srgbClr val="8B95A1"/>
                </a:solidFill>
                <a:latin typeface="Calibri"/>
              </a:rPr>
              <a:t>Показатель характеризует динамику расторжений и не является долей расторгнутых контрактов: в 2026 году расторгались в том числе договоры прошлых лет. Неустойки начислялись по 18,4 % контрактов на СМР в России и по 19,2 % в крае (2025 год).</a:t>
            </a:r>
          </a:p>
        </p:txBody>
      </p:sp>
    </p:spTree>
    <p:extLst>
      <p:ext uri="{BB962C8B-B14F-4D97-AF65-F5344CB8AC3E}">
        <p14:creationId xmlns:p14="http://schemas.microsoft.com/office/powerpoint/2010/main" val="4042792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Объём заключённых договоров и обеспеченность заказами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>
                <a:solidFill>
                  <a:srgbClr val="4C5866"/>
                </a:solidFill>
                <a:latin typeface="Calibri"/>
              </a:rPr>
              <a:t>Объём заключённых договоров строительных организаций и обеспеченность заказами, на начало августа (Росстат)</a:t>
            </a:r>
          </a:p>
        </p:txBody>
      </p:sp>
      <p:pic>
        <p:nvPicPr>
          <p:cNvPr id="8" name="Picture 7" descr="ch20_order_boo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0576" y="1691640"/>
            <a:ext cx="9150815" cy="370332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66928" y="5504688"/>
            <a:ext cx="9869393" cy="548640"/>
          </a:xfrm>
          <a:prstGeom prst="roundRect">
            <a:avLst>
              <a:gd name="adj" fmla="val 6000"/>
            </a:avLst>
          </a:prstGeom>
          <a:solidFill>
            <a:srgbClr val="FDF4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66928" y="5504688"/>
            <a:ext cx="68580" cy="548640"/>
          </a:xfrm>
          <a:prstGeom prst="rect">
            <a:avLst/>
          </a:prstGeom>
          <a:solidFill>
            <a:srgbClr val="E08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97280" y="5550407"/>
            <a:ext cx="9137873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250" b="1" i="0">
                <a:solidFill>
                  <a:srgbClr val="2B2F3A"/>
                </a:solidFill>
                <a:latin typeface="Calibri"/>
              </a:rPr>
              <a:t>Объём договоров вырос на 12,6 % за два года, обеспеченность заказами снизилась с 1,9 до 1,7 месяца.</a:t>
            </a:r>
          </a:p>
        </p:txBody>
      </p:sp>
    </p:spTree>
    <p:extLst>
      <p:ext uri="{BB962C8B-B14F-4D97-AF65-F5344CB8AC3E}">
        <p14:creationId xmlns:p14="http://schemas.microsoft.com/office/powerpoint/2010/main" val="3256170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3508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 dirty="0" err="1">
                <a:solidFill>
                  <a:srgbClr val="4A519E"/>
                </a:solidFill>
                <a:latin typeface="Calibri"/>
              </a:rPr>
              <a:t>Рентабельность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строительства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lang="ru-RU" sz="2400" b="1" i="0" dirty="0">
                <a:solidFill>
                  <a:srgbClr val="4A519E"/>
                </a:solidFill>
                <a:latin typeface="Calibri"/>
              </a:rPr>
              <a:t>-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вдвое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ниже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средней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по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экономике</a:t>
            </a:r>
            <a:endParaRPr sz="2400" b="1" i="0" dirty="0">
              <a:solidFill>
                <a:srgbClr val="4A519E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>
                <a:solidFill>
                  <a:srgbClr val="4C5866"/>
                </a:solidFill>
                <a:latin typeface="Calibri"/>
              </a:rPr>
              <a:t>Рентабельность проданных товаров, работ, услуг, I полугодие 2026 года (Росстат)</a:t>
            </a:r>
          </a:p>
        </p:txBody>
      </p:sp>
      <p:pic>
        <p:nvPicPr>
          <p:cNvPr id="8" name="Picture 7" descr="ch16_profitabilit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0778" y="1737360"/>
            <a:ext cx="9470412" cy="32461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5800" y="5074920"/>
            <a:ext cx="256032" cy="48920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1" i="0">
                <a:solidFill>
                  <a:srgbClr val="D9232E"/>
                </a:solidFill>
                <a:latin typeface="Calibri"/>
              </a:rPr>
              <a:t>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8408" y="5047488"/>
            <a:ext cx="10588752" cy="21204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00" b="0" i="0" dirty="0" err="1">
                <a:solidFill>
                  <a:srgbClr val="2B2F3A"/>
                </a:solidFill>
                <a:latin typeface="Calibri"/>
              </a:rPr>
              <a:t>Строительство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lang="ru-RU" sz="1300" b="0" i="0" dirty="0">
                <a:solidFill>
                  <a:srgbClr val="2B2F3A"/>
                </a:solidFill>
                <a:latin typeface="Calibri"/>
              </a:rPr>
              <a:t>-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4-е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место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с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конца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среди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19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основных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видов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деятельности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по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рентабельности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продаж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5646420"/>
            <a:ext cx="256032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1" i="0">
                <a:solidFill>
                  <a:srgbClr val="D9232E"/>
                </a:solidFill>
                <a:latin typeface="Calibri"/>
              </a:rPr>
              <a:t>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8408" y="5618988"/>
            <a:ext cx="10588752" cy="21204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00" b="0" i="0" dirty="0" err="1">
                <a:solidFill>
                  <a:srgbClr val="2B2F3A"/>
                </a:solidFill>
                <a:latin typeface="Calibri"/>
              </a:rPr>
              <a:t>Рентабельность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активов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lang="ru-RU" sz="1300" b="0" i="0" dirty="0">
                <a:solidFill>
                  <a:srgbClr val="2B2F3A"/>
                </a:solidFill>
                <a:latin typeface="Calibri"/>
              </a:rPr>
              <a:t>-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0,6 %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против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2,1 % в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среднем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по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организациям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6003036"/>
            <a:ext cx="256032" cy="48920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1" i="0">
                <a:solidFill>
                  <a:srgbClr val="D9232E"/>
                </a:solidFill>
                <a:latin typeface="Calibri"/>
              </a:rPr>
              <a:t>■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78408" y="5975604"/>
            <a:ext cx="10588752" cy="21204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00" b="0" i="0" dirty="0" err="1">
                <a:solidFill>
                  <a:srgbClr val="2B2F3A"/>
                </a:solidFill>
                <a:latin typeface="Calibri"/>
              </a:rPr>
              <a:t>Наименьшая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рентабельность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lang="ru-RU" sz="1300" b="0" i="0" dirty="0">
                <a:solidFill>
                  <a:srgbClr val="2B2F3A"/>
                </a:solidFill>
                <a:latin typeface="Calibri"/>
              </a:rPr>
              <a:t>-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в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строительстве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инженерных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сооружений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: 3,7 %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продаж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и 0,4 %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активов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9879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 dirty="0" err="1">
                <a:solidFill>
                  <a:srgbClr val="4A519E"/>
                </a:solidFill>
                <a:latin typeface="Calibri"/>
              </a:rPr>
              <a:t>Изменение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структуры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конкурсов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и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аукционов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по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44-ФЗ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>
                <a:solidFill>
                  <a:srgbClr val="4C5866"/>
                </a:solidFill>
                <a:latin typeface="Calibri"/>
              </a:rPr>
              <a:t>Структура контрактов по 44-ФЗ и средняя цена контракта по способу закупки</a:t>
            </a:r>
          </a:p>
        </p:txBody>
      </p:sp>
      <p:pic>
        <p:nvPicPr>
          <p:cNvPr id="8" name="Picture 7" descr="ch08_procuremen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0680" y="1609344"/>
            <a:ext cx="6750607" cy="310896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66928" y="4791456"/>
            <a:ext cx="3551925" cy="1188720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66928" y="4791456"/>
            <a:ext cx="68580" cy="1188720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68096" y="4892040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300" b="1" i="0">
                <a:solidFill>
                  <a:srgbClr val="2E8B57"/>
                </a:solidFill>
                <a:latin typeface="Calibri"/>
              </a:rPr>
              <a:t>30 % → 40 %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8096" y="5394960"/>
            <a:ext cx="3204453" cy="3468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 dirty="0" err="1">
                <a:solidFill>
                  <a:srgbClr val="2B2F3A"/>
                </a:solidFill>
                <a:latin typeface="Calibri"/>
              </a:rPr>
              <a:t>доля</a:t>
            </a:r>
            <a:r>
              <a:rPr sz="115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150" b="0" i="0" dirty="0" err="1">
                <a:solidFill>
                  <a:srgbClr val="2B2F3A"/>
                </a:solidFill>
                <a:latin typeface="Calibri"/>
              </a:rPr>
              <a:t>открытых</a:t>
            </a:r>
            <a:r>
              <a:rPr sz="115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150" b="0" i="0" dirty="0" err="1">
                <a:solidFill>
                  <a:srgbClr val="2B2F3A"/>
                </a:solidFill>
                <a:latin typeface="Calibri"/>
              </a:rPr>
              <a:t>конкурсов</a:t>
            </a:r>
            <a:r>
              <a:rPr sz="1150" b="0" i="0" dirty="0">
                <a:solidFill>
                  <a:srgbClr val="2B2F3A"/>
                </a:solidFill>
                <a:latin typeface="Calibri"/>
              </a:rPr>
              <a:t> в </a:t>
            </a:r>
            <a:r>
              <a:rPr sz="1150" b="0" i="0" dirty="0" err="1">
                <a:solidFill>
                  <a:srgbClr val="2B2F3A"/>
                </a:solidFill>
                <a:latin typeface="Calibri"/>
              </a:rPr>
              <a:t>общем</a:t>
            </a:r>
            <a:endParaRPr sz="1150" b="0" i="0" dirty="0">
              <a:solidFill>
                <a:srgbClr val="2B2F3A"/>
              </a:solidFill>
              <a:latin typeface="Calibri"/>
            </a:endParaRP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 dirty="0" err="1">
                <a:solidFill>
                  <a:srgbClr val="2B2F3A"/>
                </a:solidFill>
                <a:latin typeface="Calibri"/>
              </a:rPr>
              <a:t>числе</a:t>
            </a:r>
            <a:r>
              <a:rPr sz="115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150" b="0" i="0" dirty="0" err="1">
                <a:solidFill>
                  <a:srgbClr val="2B2F3A"/>
                </a:solidFill>
                <a:latin typeface="Calibri"/>
              </a:rPr>
              <a:t>конкурсов</a:t>
            </a:r>
            <a:r>
              <a:rPr sz="1150" b="0" i="0" dirty="0">
                <a:solidFill>
                  <a:srgbClr val="2B2F3A"/>
                </a:solidFill>
                <a:latin typeface="Calibri"/>
              </a:rPr>
              <a:t> и </a:t>
            </a:r>
            <a:r>
              <a:rPr sz="1150" b="0" i="0" dirty="0" err="1">
                <a:solidFill>
                  <a:srgbClr val="2B2F3A"/>
                </a:solidFill>
                <a:latin typeface="Calibri"/>
              </a:rPr>
              <a:t>аукционов</a:t>
            </a:r>
            <a:r>
              <a:rPr sz="1150" b="0" i="0" dirty="0">
                <a:solidFill>
                  <a:srgbClr val="2B2F3A"/>
                </a:solidFill>
                <a:latin typeface="Calibri"/>
              </a:rPr>
              <a:t>, 2024</a:t>
            </a:r>
            <a:r>
              <a:rPr lang="ru-RU" sz="1150" b="0" i="0" dirty="0">
                <a:solidFill>
                  <a:srgbClr val="2B2F3A"/>
                </a:solidFill>
                <a:latin typeface="Calibri"/>
              </a:rPr>
              <a:t>-</a:t>
            </a:r>
            <a:r>
              <a:rPr sz="1150" b="0" i="0" dirty="0">
                <a:solidFill>
                  <a:srgbClr val="2B2F3A"/>
                </a:solidFill>
                <a:latin typeface="Calibri"/>
              </a:rPr>
              <a:t>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20021" y="4791456"/>
            <a:ext cx="3551925" cy="1188720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320021" y="4791456"/>
            <a:ext cx="68580" cy="1188720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521189" y="4892040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300" b="1" i="0">
                <a:solidFill>
                  <a:srgbClr val="4A519E"/>
                </a:solidFill>
                <a:latin typeface="Calibri"/>
              </a:rPr>
              <a:t>×3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21189" y="5394960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средняя цена конкурсного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контракта против аукционного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073115" y="4791456"/>
            <a:ext cx="3551925" cy="1188720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8073115" y="4791456"/>
            <a:ext cx="68580" cy="1188720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274283" y="4892040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300" b="1" i="0">
                <a:solidFill>
                  <a:srgbClr val="2E8B57"/>
                </a:solidFill>
                <a:latin typeface="Calibri"/>
              </a:rPr>
              <a:t>29 % → 24 %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4283" y="5394960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доля конкурсных контрактов,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исполненных с нарушениями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66928" y="6071616"/>
            <a:ext cx="9869393" cy="457200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566928" y="6071616"/>
            <a:ext cx="68580" cy="457200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1097280" y="6117336"/>
            <a:ext cx="9137873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200" b="1" i="0">
                <a:solidFill>
                  <a:srgbClr val="2B2F3A"/>
                </a:solidFill>
                <a:latin typeface="Calibri"/>
              </a:rPr>
              <a:t>При проведении конкурса условиями закупки могут предусматриваться критерии оценки квалификации участника, в том числе опыта и деловой репутации (ст. 32 44-ФЗ, ПП РФ № 2604). Полный реестр упрощает проверку организации.</a:t>
            </a:r>
          </a:p>
        </p:txBody>
      </p:sp>
    </p:spTree>
    <p:extLst>
      <p:ext uri="{BB962C8B-B14F-4D97-AF65-F5344CB8AC3E}">
        <p14:creationId xmlns:p14="http://schemas.microsoft.com/office/powerpoint/2010/main" val="2439768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 dirty="0" err="1">
                <a:solidFill>
                  <a:srgbClr val="4A519E"/>
                </a:solidFill>
                <a:latin typeface="Calibri"/>
              </a:rPr>
              <a:t>Красноярский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край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на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фоне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Сибирского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федерального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округа</a:t>
            </a:r>
            <a:endParaRPr sz="2400" b="1" i="0" dirty="0">
              <a:solidFill>
                <a:srgbClr val="4A519E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>
                <a:solidFill>
                  <a:srgbClr val="4C5866"/>
                </a:solidFill>
                <a:latin typeface="Calibri"/>
              </a:rPr>
              <a:t>Объём работ сохраняется, количество контрактов сокращается, средняя цена контракта увеличивается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6928" y="1783080"/>
            <a:ext cx="3551925" cy="1463040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66928" y="1783080"/>
            <a:ext cx="68580" cy="1463040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68096" y="1883664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3000" b="1" i="0">
                <a:solidFill>
                  <a:srgbClr val="2E8B57"/>
                </a:solidFill>
                <a:latin typeface="Calibri"/>
              </a:rPr>
              <a:t>+0,1 %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8096" y="2386584"/>
            <a:ext cx="3204453" cy="36189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200" b="0" i="0" dirty="0" err="1">
                <a:solidFill>
                  <a:srgbClr val="2B2F3A"/>
                </a:solidFill>
                <a:latin typeface="Calibri"/>
              </a:rPr>
              <a:t>объём</a:t>
            </a:r>
            <a:r>
              <a:rPr sz="12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2B2F3A"/>
                </a:solidFill>
                <a:latin typeface="Calibri"/>
              </a:rPr>
              <a:t>строительных</a:t>
            </a:r>
            <a:r>
              <a:rPr sz="12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2B2F3A"/>
                </a:solidFill>
                <a:latin typeface="Calibri"/>
              </a:rPr>
              <a:t>работ</a:t>
            </a:r>
            <a:r>
              <a:rPr sz="1200" b="0" i="0" dirty="0">
                <a:solidFill>
                  <a:srgbClr val="2B2F3A"/>
                </a:solidFill>
                <a:latin typeface="Calibri"/>
              </a:rPr>
              <a:t>,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200" b="0" i="0" dirty="0" err="1">
                <a:solidFill>
                  <a:srgbClr val="2B2F3A"/>
                </a:solidFill>
                <a:latin typeface="Calibri"/>
              </a:rPr>
              <a:t>январь</a:t>
            </a:r>
            <a:r>
              <a:rPr lang="ru-RU" sz="1200" b="0" i="0" dirty="0">
                <a:solidFill>
                  <a:srgbClr val="2B2F3A"/>
                </a:solidFill>
                <a:latin typeface="Calibri"/>
              </a:rPr>
              <a:t>-</a:t>
            </a:r>
            <a:r>
              <a:rPr sz="1200" b="0" i="0" dirty="0" err="1">
                <a:solidFill>
                  <a:srgbClr val="2B2F3A"/>
                </a:solidFill>
                <a:latin typeface="Calibri"/>
              </a:rPr>
              <a:t>июль</a:t>
            </a:r>
            <a:r>
              <a:rPr sz="1200" b="0" i="0" dirty="0">
                <a:solidFill>
                  <a:srgbClr val="2B2F3A"/>
                </a:solidFill>
                <a:latin typeface="Calibri"/>
              </a:rPr>
              <a:t> 2026 к 2025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8096" y="2971800"/>
            <a:ext cx="3204453" cy="1583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50" b="0" i="0" dirty="0" err="1">
                <a:solidFill>
                  <a:srgbClr val="4C5866"/>
                </a:solidFill>
                <a:latin typeface="Calibri"/>
              </a:rPr>
              <a:t>Сибирский</a:t>
            </a:r>
            <a:r>
              <a:rPr sz="1050" b="0" i="0" dirty="0">
                <a:solidFill>
                  <a:srgbClr val="4C5866"/>
                </a:solidFill>
                <a:latin typeface="Calibri"/>
              </a:rPr>
              <a:t> ФО </a:t>
            </a:r>
            <a:r>
              <a:rPr lang="ru-RU" sz="1050" b="0" i="0" dirty="0">
                <a:solidFill>
                  <a:srgbClr val="4C5866"/>
                </a:solidFill>
                <a:latin typeface="Calibri"/>
              </a:rPr>
              <a:t>-</a:t>
            </a:r>
            <a:r>
              <a:rPr sz="1050" b="0" i="0" dirty="0">
                <a:solidFill>
                  <a:srgbClr val="4C5866"/>
                </a:solidFill>
                <a:latin typeface="Calibri"/>
              </a:rPr>
              <a:t> −14,6 %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20021" y="1783080"/>
            <a:ext cx="3551925" cy="1463040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320021" y="1783080"/>
            <a:ext cx="68580" cy="1463040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521189" y="1883664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3000" b="1" i="0">
                <a:solidFill>
                  <a:srgbClr val="2E8B57"/>
                </a:solidFill>
                <a:latin typeface="Calibri"/>
              </a:rPr>
              <a:t>35,7 %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21189" y="2386584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всего строительного объёма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Сибири приходится на край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21189" y="2971800"/>
            <a:ext cx="3204453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50" b="0" i="0">
                <a:solidFill>
                  <a:srgbClr val="4C5866"/>
                </a:solidFill>
                <a:latin typeface="Calibri"/>
              </a:rPr>
              <a:t>331,2 из 928,0 млрд руб.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73115" y="1783080"/>
            <a:ext cx="3551925" cy="1463040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8073115" y="1783080"/>
            <a:ext cx="68580" cy="1463040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274283" y="1883664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3000" b="1" i="0">
                <a:solidFill>
                  <a:srgbClr val="4A519E"/>
                </a:solidFill>
                <a:latin typeface="Calibri"/>
              </a:rPr>
              <a:t>−7,5 %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74283" y="2386584"/>
            <a:ext cx="3204453" cy="18094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200" b="0" i="0" dirty="0" err="1">
                <a:solidFill>
                  <a:srgbClr val="2B2F3A"/>
                </a:solidFill>
                <a:latin typeface="Calibri"/>
              </a:rPr>
              <a:t>ввод</a:t>
            </a:r>
            <a:r>
              <a:rPr sz="12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2B2F3A"/>
                </a:solidFill>
                <a:latin typeface="Calibri"/>
              </a:rPr>
              <a:t>жилья</a:t>
            </a:r>
            <a:r>
              <a:rPr sz="1200" b="0" i="0" dirty="0">
                <a:solidFill>
                  <a:srgbClr val="2B2F3A"/>
                </a:solidFill>
                <a:latin typeface="Calibri"/>
              </a:rPr>
              <a:t>, </a:t>
            </a:r>
            <a:r>
              <a:rPr sz="1200" b="0" i="0" dirty="0" err="1">
                <a:solidFill>
                  <a:srgbClr val="2B2F3A"/>
                </a:solidFill>
                <a:latin typeface="Calibri"/>
              </a:rPr>
              <a:t>январь</a:t>
            </a:r>
            <a:r>
              <a:rPr lang="ru-RU" sz="1200" b="0" i="0" dirty="0">
                <a:solidFill>
                  <a:srgbClr val="2B2F3A"/>
                </a:solidFill>
                <a:latin typeface="Calibri"/>
              </a:rPr>
              <a:t>-</a:t>
            </a:r>
            <a:r>
              <a:rPr sz="1200" b="0" i="0" dirty="0" err="1">
                <a:solidFill>
                  <a:srgbClr val="2B2F3A"/>
                </a:solidFill>
                <a:latin typeface="Calibri"/>
              </a:rPr>
              <a:t>июль</a:t>
            </a:r>
            <a:endParaRPr sz="1200" b="0" i="0" dirty="0">
              <a:solidFill>
                <a:srgbClr val="2B2F3A"/>
              </a:solidFill>
              <a:latin typeface="Calibr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274283" y="2971800"/>
            <a:ext cx="3204453" cy="1583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50" b="0" i="0" dirty="0" err="1">
                <a:solidFill>
                  <a:srgbClr val="4C5866"/>
                </a:solidFill>
                <a:latin typeface="Calibri"/>
              </a:rPr>
              <a:t>Сибирский</a:t>
            </a:r>
            <a:r>
              <a:rPr sz="1050" b="0" i="0" dirty="0">
                <a:solidFill>
                  <a:srgbClr val="4C5866"/>
                </a:solidFill>
                <a:latin typeface="Calibri"/>
              </a:rPr>
              <a:t> ФО </a:t>
            </a:r>
            <a:r>
              <a:rPr lang="ru-RU" sz="1050" b="0" i="0" dirty="0">
                <a:solidFill>
                  <a:srgbClr val="4C5866"/>
                </a:solidFill>
                <a:latin typeface="Calibri"/>
              </a:rPr>
              <a:t>-</a:t>
            </a:r>
            <a:r>
              <a:rPr sz="1050" b="0" i="0" dirty="0">
                <a:solidFill>
                  <a:srgbClr val="4C5866"/>
                </a:solidFill>
                <a:latin typeface="Calibri"/>
              </a:rPr>
              <a:t> −27,9 %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6928" y="3429000"/>
            <a:ext cx="3551925" cy="1463040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566928" y="3429000"/>
            <a:ext cx="68580" cy="1463040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768096" y="3529584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3000" b="1" i="0">
                <a:solidFill>
                  <a:srgbClr val="D9232E"/>
                </a:solidFill>
                <a:latin typeface="Calibri"/>
              </a:rPr>
              <a:t>−18,3 %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8096" y="4032504"/>
            <a:ext cx="3204453" cy="36189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200" b="0" i="0" dirty="0" err="1">
                <a:solidFill>
                  <a:srgbClr val="2B2F3A"/>
                </a:solidFill>
                <a:latin typeface="Calibri"/>
              </a:rPr>
              <a:t>число</a:t>
            </a:r>
            <a:r>
              <a:rPr sz="12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2B2F3A"/>
                </a:solidFill>
                <a:latin typeface="Calibri"/>
              </a:rPr>
              <a:t>контрактов</a:t>
            </a:r>
            <a:r>
              <a:rPr sz="12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200" b="0" i="0" dirty="0" err="1">
                <a:solidFill>
                  <a:srgbClr val="2B2F3A"/>
                </a:solidFill>
                <a:latin typeface="Calibri"/>
              </a:rPr>
              <a:t>на</a:t>
            </a:r>
            <a:r>
              <a:rPr sz="1200" b="0" i="0" dirty="0">
                <a:solidFill>
                  <a:srgbClr val="2B2F3A"/>
                </a:solidFill>
                <a:latin typeface="Calibri"/>
              </a:rPr>
              <a:t> СМР,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200" b="0" i="0" dirty="0" err="1">
                <a:solidFill>
                  <a:srgbClr val="2B2F3A"/>
                </a:solidFill>
                <a:latin typeface="Calibri"/>
              </a:rPr>
              <a:t>январь</a:t>
            </a:r>
            <a:r>
              <a:rPr lang="ru-RU" sz="1200" b="0" i="0" dirty="0">
                <a:solidFill>
                  <a:srgbClr val="2B2F3A"/>
                </a:solidFill>
                <a:latin typeface="Calibri"/>
              </a:rPr>
              <a:t>-</a:t>
            </a:r>
            <a:r>
              <a:rPr sz="1200" b="0" i="0" dirty="0" err="1">
                <a:solidFill>
                  <a:srgbClr val="2B2F3A"/>
                </a:solidFill>
                <a:latin typeface="Calibri"/>
              </a:rPr>
              <a:t>август</a:t>
            </a:r>
            <a:r>
              <a:rPr sz="1200" b="0" i="0" dirty="0">
                <a:solidFill>
                  <a:srgbClr val="2B2F3A"/>
                </a:solidFill>
                <a:latin typeface="Calibri"/>
              </a:rPr>
              <a:t> 2026 к 2025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8096" y="4617720"/>
            <a:ext cx="3204453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50" b="0" i="0">
                <a:solidFill>
                  <a:srgbClr val="4C5866"/>
                </a:solidFill>
                <a:latin typeface="Calibri"/>
              </a:rPr>
              <a:t>контракты на СМР, 44-ФЗ и ПП № 615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320021" y="3429000"/>
            <a:ext cx="3551925" cy="1463040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4320021" y="3429000"/>
            <a:ext cx="68580" cy="1463040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4521189" y="3529584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3000" b="1" i="0">
                <a:solidFill>
                  <a:srgbClr val="2E8B57"/>
                </a:solidFill>
                <a:latin typeface="Calibri"/>
              </a:rPr>
              <a:t>+21,3 %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521189" y="4032504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их рублёвый объём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21189" y="4617720"/>
            <a:ext cx="3204453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50" b="0" i="0">
                <a:solidFill>
                  <a:srgbClr val="4C5866"/>
                </a:solidFill>
                <a:latin typeface="Calibri"/>
              </a:rPr>
              <a:t>40,5 млрд руб. против 33,4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8073115" y="3429000"/>
            <a:ext cx="3551925" cy="1463040"/>
          </a:xfrm>
          <a:prstGeom prst="roundRect">
            <a:avLst>
              <a:gd name="adj" fmla="val 6000"/>
            </a:avLst>
          </a:prstGeom>
          <a:solidFill>
            <a:srgbClr val="FDF4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8073115" y="3429000"/>
            <a:ext cx="68580" cy="1463040"/>
          </a:xfrm>
          <a:prstGeom prst="rect">
            <a:avLst/>
          </a:prstGeom>
          <a:solidFill>
            <a:srgbClr val="E08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8274283" y="3529584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3000" b="1" i="0">
                <a:solidFill>
                  <a:srgbClr val="E08A1E"/>
                </a:solidFill>
                <a:latin typeface="Calibri"/>
              </a:rPr>
              <a:t>+48 %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274283" y="4032504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средняя цена контракта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274283" y="4617720"/>
            <a:ext cx="3204453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50" b="0" i="0">
                <a:solidFill>
                  <a:srgbClr val="4C5866"/>
                </a:solidFill>
                <a:latin typeface="Calibri"/>
              </a:rPr>
              <a:t>с 38,0 до 56,4 млн руб.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66928" y="5074920"/>
            <a:ext cx="9869393" cy="603504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566928" y="5074920"/>
            <a:ext cx="68580" cy="603504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1097280" y="5120640"/>
            <a:ext cx="9137873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300" b="1" i="0">
                <a:solidFill>
                  <a:srgbClr val="2B2F3A"/>
                </a:solidFill>
                <a:latin typeface="Calibri"/>
              </a:rPr>
              <a:t>Единственный регион Сибирского федерального округа без снижения объёма работ. Количество контрактов на СМР сокращается, при этом их средняя стоимость увеличивается.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02920" y="5852160"/>
            <a:ext cx="8778240" cy="3007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950" b="0" i="0" dirty="0" err="1">
                <a:solidFill>
                  <a:srgbClr val="8B95A1"/>
                </a:solidFill>
                <a:latin typeface="Calibri"/>
              </a:rPr>
              <a:t>Росстат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: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индекс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объёма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работ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lang="ru-RU" sz="950" b="0" i="0" dirty="0">
                <a:solidFill>
                  <a:srgbClr val="8B95A1"/>
                </a:solidFill>
                <a:latin typeface="Calibri"/>
              </a:rPr>
              <a:t>-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в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сопоставимых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ценах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по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расчёту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Росстата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;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рублёвые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значения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2025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года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приведены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по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первичной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публикации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и к 2026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году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пересчитаны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. ЕИС: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контракты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на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СМР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по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44-ФЗ и ПП № 615.</a:t>
            </a:r>
          </a:p>
        </p:txBody>
      </p:sp>
    </p:spTree>
    <p:extLst>
      <p:ext uri="{BB962C8B-B14F-4D97-AF65-F5344CB8AC3E}">
        <p14:creationId xmlns:p14="http://schemas.microsoft.com/office/powerpoint/2010/main" val="792843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Динамика объёма строительных работ в СФО и Красноярском крае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2000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 dirty="0" err="1">
                <a:solidFill>
                  <a:srgbClr val="4C5866"/>
                </a:solidFill>
                <a:latin typeface="Calibri"/>
              </a:rPr>
              <a:t>Январь</a:t>
            </a:r>
            <a:r>
              <a:rPr lang="ru-RU" sz="1300" b="0" i="0" dirty="0">
                <a:solidFill>
                  <a:srgbClr val="4C5866"/>
                </a:solidFill>
                <a:latin typeface="Calibri"/>
              </a:rPr>
              <a:t>-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июль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2026 к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январю</a:t>
            </a:r>
            <a:r>
              <a:rPr lang="ru-RU" sz="1300" b="0" i="0" dirty="0">
                <a:solidFill>
                  <a:srgbClr val="4C5866"/>
                </a:solidFill>
                <a:latin typeface="Calibri"/>
              </a:rPr>
              <a:t>-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июлю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2025 в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сопоставимых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ценах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,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субъекты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Сибирского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ФО</a:t>
            </a:r>
          </a:p>
        </p:txBody>
      </p:sp>
      <p:pic>
        <p:nvPicPr>
          <p:cNvPr id="8" name="Picture 7" descr="ch10_sfo_region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4763" y="1645920"/>
            <a:ext cx="7902443" cy="34290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66928" y="5166360"/>
            <a:ext cx="3551925" cy="1188720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66928" y="5166360"/>
            <a:ext cx="68580" cy="1188720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68096" y="5266944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−3,9 %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8096" y="5769864"/>
            <a:ext cx="3204453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Россия в целом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8096" y="6080760"/>
            <a:ext cx="3204453" cy="1508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 dirty="0">
                <a:solidFill>
                  <a:srgbClr val="4C5866"/>
                </a:solidFill>
                <a:latin typeface="Calibri"/>
              </a:rPr>
              <a:t>9,28 </a:t>
            </a:r>
            <a:r>
              <a:rPr sz="1000" b="0" i="0" dirty="0" err="1">
                <a:solidFill>
                  <a:srgbClr val="4C5866"/>
                </a:solidFill>
                <a:latin typeface="Calibri"/>
              </a:rPr>
              <a:t>трлн</a:t>
            </a:r>
            <a:r>
              <a:rPr sz="10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000" b="0" i="0" dirty="0" err="1">
                <a:solidFill>
                  <a:srgbClr val="4C5866"/>
                </a:solidFill>
                <a:latin typeface="Calibri"/>
              </a:rPr>
              <a:t>руб</a:t>
            </a:r>
            <a:r>
              <a:rPr sz="1000" b="0" i="0" dirty="0">
                <a:solidFill>
                  <a:srgbClr val="4C5866"/>
                </a:solidFill>
                <a:latin typeface="Calibri"/>
              </a:rPr>
              <a:t>. </a:t>
            </a:r>
            <a:r>
              <a:rPr sz="1000" b="0" i="0" dirty="0" err="1">
                <a:solidFill>
                  <a:srgbClr val="4C5866"/>
                </a:solidFill>
                <a:latin typeface="Calibri"/>
              </a:rPr>
              <a:t>за</a:t>
            </a:r>
            <a:r>
              <a:rPr sz="10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000" b="0" i="0" dirty="0" err="1">
                <a:solidFill>
                  <a:srgbClr val="4C5866"/>
                </a:solidFill>
                <a:latin typeface="Calibri"/>
              </a:rPr>
              <a:t>январь</a:t>
            </a:r>
            <a:r>
              <a:rPr lang="ru-RU" sz="1000" b="0" i="0" dirty="0">
                <a:solidFill>
                  <a:srgbClr val="4C5866"/>
                </a:solidFill>
                <a:latin typeface="Calibri"/>
              </a:rPr>
              <a:t>-</a:t>
            </a:r>
            <a:r>
              <a:rPr sz="1000" b="0" i="0" dirty="0" err="1">
                <a:solidFill>
                  <a:srgbClr val="4C5866"/>
                </a:solidFill>
                <a:latin typeface="Calibri"/>
              </a:rPr>
              <a:t>июль</a:t>
            </a:r>
            <a:endParaRPr sz="1000" b="0" i="0" dirty="0">
              <a:solidFill>
                <a:srgbClr val="4C5866"/>
              </a:solidFill>
              <a:latin typeface="Calibri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320021" y="5166360"/>
            <a:ext cx="3551925" cy="1188720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320021" y="5166360"/>
            <a:ext cx="68580" cy="1188720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521189" y="5266944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400" b="1" i="0">
                <a:solidFill>
                  <a:srgbClr val="D9232E"/>
                </a:solidFill>
                <a:latin typeface="Calibri"/>
              </a:rPr>
              <a:t>−14,6 %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21189" y="5769864"/>
            <a:ext cx="3204453" cy="3317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 dirty="0" err="1">
                <a:solidFill>
                  <a:srgbClr val="2B2F3A"/>
                </a:solidFill>
                <a:latin typeface="Calibri"/>
              </a:rPr>
              <a:t>Сибирский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 ФО </a:t>
            </a:r>
            <a:r>
              <a:rPr lang="ru-RU" sz="1100" b="0" i="0" dirty="0">
                <a:solidFill>
                  <a:srgbClr val="2B2F3A"/>
                </a:solidFill>
                <a:latin typeface="Calibri"/>
              </a:rPr>
              <a:t>-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100" b="0" i="0" dirty="0" err="1">
                <a:solidFill>
                  <a:srgbClr val="2B2F3A"/>
                </a:solidFill>
                <a:latin typeface="Calibri"/>
              </a:rPr>
              <a:t>наибольшее</a:t>
            </a:r>
            <a:endParaRPr sz="1100" b="0" i="0" dirty="0">
              <a:solidFill>
                <a:srgbClr val="2B2F3A"/>
              </a:solidFill>
              <a:latin typeface="Calibri"/>
            </a:endParaRP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 dirty="0" err="1">
                <a:solidFill>
                  <a:srgbClr val="2B2F3A"/>
                </a:solidFill>
                <a:latin typeface="Calibri"/>
              </a:rPr>
              <a:t>снижение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100" b="0" i="0" dirty="0" err="1">
                <a:solidFill>
                  <a:srgbClr val="2B2F3A"/>
                </a:solidFill>
                <a:latin typeface="Calibri"/>
              </a:rPr>
              <a:t>среди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100" b="0" i="0" dirty="0" err="1">
                <a:solidFill>
                  <a:srgbClr val="2B2F3A"/>
                </a:solidFill>
                <a:latin typeface="Calibri"/>
              </a:rPr>
              <a:t>округов</a:t>
            </a:r>
            <a:endParaRPr sz="1100" b="0" i="0" dirty="0">
              <a:solidFill>
                <a:srgbClr val="2B2F3A"/>
              </a:solidFill>
              <a:latin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21189" y="6080760"/>
            <a:ext cx="3204453" cy="1508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 dirty="0" err="1">
                <a:solidFill>
                  <a:srgbClr val="4C5866"/>
                </a:solidFill>
                <a:latin typeface="Calibri"/>
              </a:rPr>
              <a:t>наибольший</a:t>
            </a:r>
            <a:r>
              <a:rPr sz="10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000" b="0" i="0" dirty="0" err="1">
                <a:solidFill>
                  <a:srgbClr val="4C5866"/>
                </a:solidFill>
                <a:latin typeface="Calibri"/>
              </a:rPr>
              <a:t>рост</a:t>
            </a:r>
            <a:r>
              <a:rPr sz="10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lang="ru-RU" sz="1000" b="0" i="0" dirty="0">
                <a:solidFill>
                  <a:srgbClr val="4C5866"/>
                </a:solidFill>
                <a:latin typeface="Calibri"/>
              </a:rPr>
              <a:t>-</a:t>
            </a:r>
            <a:r>
              <a:rPr sz="1000" b="0" i="0" dirty="0">
                <a:solidFill>
                  <a:srgbClr val="4C5866"/>
                </a:solidFill>
                <a:latin typeface="Calibri"/>
              </a:rPr>
              <a:t> ДФО, +10,7 %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073115" y="5166360"/>
            <a:ext cx="3551925" cy="1188720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8073115" y="5166360"/>
            <a:ext cx="68580" cy="1188720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274283" y="5266944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400" b="1" i="0">
                <a:solidFill>
                  <a:srgbClr val="2E8B57"/>
                </a:solidFill>
                <a:latin typeface="Calibri"/>
              </a:rPr>
              <a:t>+0,1 %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4283" y="5769864"/>
            <a:ext cx="3204453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Красноярский край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4283" y="6080760"/>
            <a:ext cx="3204453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>
                <a:solidFill>
                  <a:srgbClr val="4C5866"/>
                </a:solidFill>
                <a:latin typeface="Calibri"/>
              </a:rPr>
              <a:t>единственный регион СФО без снижения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6419088"/>
            <a:ext cx="8778240" cy="1472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950" b="0" i="0" dirty="0" err="1">
                <a:solidFill>
                  <a:srgbClr val="8B95A1"/>
                </a:solidFill>
                <a:latin typeface="Calibri"/>
              </a:rPr>
              <a:t>Источник: Росстат, «Социально-экономическое положение России», январь-июль 2026.</a:t>
            </a:r>
          </a:p>
        </p:txBody>
      </p:sp>
    </p:spTree>
    <p:extLst>
      <p:ext uri="{BB962C8B-B14F-4D97-AF65-F5344CB8AC3E}">
        <p14:creationId xmlns:p14="http://schemas.microsoft.com/office/powerpoint/2010/main" val="16206576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1600200"/>
            <a:ext cx="12191969" cy="3108960"/>
          </a:xfrm>
          <a:prstGeom prst="rect">
            <a:avLst/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822960" y="2011680"/>
            <a:ext cx="82296" cy="2286000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70432" y="2487168"/>
            <a:ext cx="9784080" cy="5078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lang="ru-RU" sz="3300" b="1" i="0" dirty="0">
                <a:solidFill>
                  <a:srgbClr val="333977"/>
                </a:solidFill>
                <a:latin typeface="Calibri"/>
              </a:rPr>
              <a:t>Ценообразование в строительстве</a:t>
            </a:r>
            <a:endParaRPr sz="3300" b="1" i="0" dirty="0">
              <a:solidFill>
                <a:srgbClr val="333977"/>
              </a:solidFill>
              <a:latin typeface="Calibri"/>
            </a:endParaRPr>
          </a:p>
        </p:txBody>
      </p:sp>
      <p:pic>
        <p:nvPicPr>
          <p:cNvPr id="8" name="Picture 7" descr="nostroy_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70432" y="3703320"/>
            <a:ext cx="9509760" cy="2654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 i="0" dirty="0" err="1">
                <a:solidFill>
                  <a:srgbClr val="4C5866"/>
                </a:solidFill>
                <a:latin typeface="Calibri"/>
              </a:rPr>
              <a:t>Россия</a:t>
            </a:r>
            <a:r>
              <a:rPr sz="1500" b="0" i="0" dirty="0">
                <a:solidFill>
                  <a:srgbClr val="4C5866"/>
                </a:solidFill>
                <a:latin typeface="Calibri"/>
              </a:rPr>
              <a:t>, </a:t>
            </a:r>
            <a:r>
              <a:rPr sz="1500" b="0" i="0" dirty="0" err="1">
                <a:solidFill>
                  <a:srgbClr val="4C5866"/>
                </a:solidFill>
                <a:latin typeface="Calibri"/>
              </a:rPr>
              <a:t>Сибирский</a:t>
            </a:r>
            <a:r>
              <a:rPr sz="15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500" b="0" i="0" dirty="0" err="1">
                <a:solidFill>
                  <a:srgbClr val="4C5866"/>
                </a:solidFill>
                <a:latin typeface="Calibri"/>
              </a:rPr>
              <a:t>федеральный</a:t>
            </a:r>
            <a:r>
              <a:rPr sz="1500" b="0" i="0" dirty="0">
                <a:solidFill>
                  <a:srgbClr val="4C5866"/>
                </a:solidFill>
                <a:latin typeface="Calibri"/>
              </a:rPr>
              <a:t> округ, Красноярский </a:t>
            </a:r>
            <a:r>
              <a:rPr sz="1500" b="0" i="0" dirty="0" err="1">
                <a:solidFill>
                  <a:srgbClr val="4C5866"/>
                </a:solidFill>
                <a:latin typeface="Calibri"/>
              </a:rPr>
              <a:t>край</a:t>
            </a:r>
            <a:endParaRPr sz="1500" b="0" i="0" dirty="0">
              <a:solidFill>
                <a:srgbClr val="4C5866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24938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" descr="header_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6" y="28401"/>
            <a:ext cx="12175204" cy="532995"/>
          </a:xfrm>
          <a:prstGeom prst="rect">
            <a:avLst/>
          </a:prstGeom>
        </p:spPr>
      </p:pic>
      <p:sp>
        <p:nvSpPr>
          <p:cNvPr id="8" name="AutoShape 2" descr="Повышение, процент, стрелка. Рост сборов, комиссий, инвестиций. Stock  Vector | Adobe Stock"/>
          <p:cNvSpPr>
            <a:spLocks noChangeAspect="1" noChangeArrowheads="1"/>
          </p:cNvSpPr>
          <p:nvPr/>
        </p:nvSpPr>
        <p:spPr bwMode="auto">
          <a:xfrm>
            <a:off x="77788" y="-72232"/>
            <a:ext cx="152400" cy="1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sp>
        <p:nvSpPr>
          <p:cNvPr id="9" name="AutoShape 4" descr="Повышение, процент, стрелка. Рост сборов, комиссий, инвестиций. Stock  Vector | Adobe Stock"/>
          <p:cNvSpPr>
            <a:spLocks noChangeAspect="1" noChangeArrowheads="1"/>
          </p:cNvSpPr>
          <p:nvPr/>
        </p:nvSpPr>
        <p:spPr bwMode="auto">
          <a:xfrm>
            <a:off x="153988" y="3969"/>
            <a:ext cx="152400" cy="1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sp>
        <p:nvSpPr>
          <p:cNvPr id="12" name="AutoShape 6" descr="Значок процента вниз.  Значок процентного уменьшения."/>
          <p:cNvSpPr>
            <a:spLocks noChangeAspect="1" noChangeArrowheads="1"/>
          </p:cNvSpPr>
          <p:nvPr/>
        </p:nvSpPr>
        <p:spPr bwMode="auto">
          <a:xfrm>
            <a:off x="230188" y="80169"/>
            <a:ext cx="152400" cy="1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sp>
        <p:nvSpPr>
          <p:cNvPr id="7" name="AutoShape 2" descr="Единая информационная система в сфере закупок | МАУ «КДК «АРТ-Праздник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3" name="AutoShape 6" descr="Computer Icons, Man Icon, logo, silhouette, business png | PNGWi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788" y="658474"/>
            <a:ext cx="1279816" cy="357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" name="Group 39"/>
          <p:cNvGrpSpPr/>
          <p:nvPr/>
        </p:nvGrpSpPr>
        <p:grpSpPr>
          <a:xfrm>
            <a:off x="812534" y="6149199"/>
            <a:ext cx="11182776" cy="649464"/>
            <a:chOff x="0" y="110619"/>
            <a:chExt cx="10956978" cy="538341"/>
          </a:xfrm>
        </p:grpSpPr>
        <p:pic>
          <p:nvPicPr>
            <p:cNvPr id="16" name="Picture 40" descr="Picture 40"/>
            <p:cNvPicPr>
              <a:picLocks noChangeAspect="1"/>
            </p:cNvPicPr>
            <p:nvPr/>
          </p:nvPicPr>
          <p:blipFill>
            <a:blip r:embed="rId5" cstate="print"/>
            <a:srcRect t="66112"/>
            <a:stretch>
              <a:fillRect/>
            </a:stretch>
          </p:blipFill>
          <p:spPr>
            <a:xfrm>
              <a:off x="0" y="343441"/>
              <a:ext cx="5110709" cy="2015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" name="Picture 45" descr="Picture 45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83356" y="110619"/>
              <a:ext cx="1373622" cy="5383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147" name="TextBox 11"/>
          <p:cNvSpPr txBox="1">
            <a:spLocks noChangeArrowheads="1"/>
          </p:cNvSpPr>
          <p:nvPr/>
        </p:nvSpPr>
        <p:spPr bwMode="auto">
          <a:xfrm>
            <a:off x="-1" y="111574"/>
            <a:ext cx="1219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indent="358775">
              <a:buClr>
                <a:srgbClr val="002060"/>
              </a:buClr>
              <a:buSzPts val="700"/>
            </a:pPr>
            <a:r>
              <a:rPr lang="ru-RU" b="1" dirty="0">
                <a:solidFill>
                  <a:srgbClr val="4561AD"/>
                </a:solidFill>
                <a:latin typeface="Verdana"/>
                <a:ea typeface="Verdana"/>
                <a:cs typeface="Verdana"/>
                <a:sym typeface="Verdana"/>
              </a:rPr>
              <a:t>Наполнение ФГИС ЦС в федеральных округах,  за период 2021-2026 гг., %</a:t>
            </a:r>
            <a:br>
              <a:rPr lang="ru-RU" b="1" dirty="0">
                <a:solidFill>
                  <a:srgbClr val="4561AD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lang="ru-RU" b="1" dirty="0">
              <a:solidFill>
                <a:srgbClr val="4561AD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25BE977-D8AA-AAA9-711F-107F1FADA45C}"/>
              </a:ext>
            </a:extLst>
          </p:cNvPr>
          <p:cNvSpPr/>
          <p:nvPr/>
        </p:nvSpPr>
        <p:spPr>
          <a:xfrm>
            <a:off x="717696" y="5558740"/>
            <a:ext cx="11173970" cy="43088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1F3352B-2F01-0921-9647-E149D10812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696" y="5005264"/>
            <a:ext cx="1822862" cy="8413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39146BC-A3D0-70B9-5FAF-3ED3E42E9DCC}"/>
              </a:ext>
            </a:extLst>
          </p:cNvPr>
          <p:cNvSpPr txBox="1"/>
          <p:nvPr/>
        </p:nvSpPr>
        <p:spPr>
          <a:xfrm>
            <a:off x="828992" y="5005264"/>
            <a:ext cx="162310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/>
              <a:t>Лидеры:</a:t>
            </a:r>
          </a:p>
          <a:p>
            <a:r>
              <a:rPr lang="ru-RU" sz="1200" dirty="0"/>
              <a:t>          на 18,74% - СФО</a:t>
            </a:r>
          </a:p>
          <a:p>
            <a:r>
              <a:rPr lang="ru-RU" sz="1200" dirty="0"/>
              <a:t>          на 9,56% - ДФО</a:t>
            </a:r>
          </a:p>
          <a:p>
            <a:r>
              <a:rPr lang="ru-RU" sz="1200" dirty="0"/>
              <a:t>          на 9 % - ПФО</a:t>
            </a:r>
          </a:p>
          <a:p>
            <a:r>
              <a:rPr lang="ru-RU" sz="1200" dirty="0"/>
              <a:t> </a:t>
            </a:r>
          </a:p>
        </p:txBody>
      </p:sp>
      <p:graphicFrame>
        <p:nvGraphicFramePr>
          <p:cNvPr id="30" name="Диаграмма 29">
            <a:extLst>
              <a:ext uri="{FF2B5EF4-FFF2-40B4-BE49-F238E27FC236}">
                <a16:creationId xmlns:a16="http://schemas.microsoft.com/office/drawing/2014/main" id="{960D1988-DE94-C08E-DF01-8A3DC8AF6642}"/>
              </a:ext>
            </a:extLst>
          </p:cNvPr>
          <p:cNvGraphicFramePr/>
          <p:nvPr/>
        </p:nvGraphicFramePr>
        <p:xfrm>
          <a:off x="417363" y="1076141"/>
          <a:ext cx="10900242" cy="47564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4057642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12A8C-9F98-681C-F89B-515726C71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" descr="header_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6" y="-5969"/>
            <a:ext cx="12175204" cy="532995"/>
          </a:xfrm>
          <a:prstGeom prst="rect">
            <a:avLst/>
          </a:prstGeom>
        </p:spPr>
      </p:pic>
      <p:sp>
        <p:nvSpPr>
          <p:cNvPr id="8" name="AutoShape 2" descr="Повышение, процент, стрелка. Рост сборов, комиссий, инвестиций. Stock  Vector | Adobe Stock">
            <a:extLst>
              <a:ext uri="{FF2B5EF4-FFF2-40B4-BE49-F238E27FC236}">
                <a16:creationId xmlns:a16="http://schemas.microsoft.com/office/drawing/2014/main" id="{4AB5942D-2854-4B6B-A03F-56A0F090FE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7788" y="-72232"/>
            <a:ext cx="152400" cy="1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sp>
        <p:nvSpPr>
          <p:cNvPr id="9" name="AutoShape 4" descr="Повышение, процент, стрелка. Рост сборов, комиссий, инвестиций. Stock  Vector | Adobe Stock">
            <a:extLst>
              <a:ext uri="{FF2B5EF4-FFF2-40B4-BE49-F238E27FC236}">
                <a16:creationId xmlns:a16="http://schemas.microsoft.com/office/drawing/2014/main" id="{56463CC7-AC7C-9C13-DBF7-B1F741BD320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3988" y="3969"/>
            <a:ext cx="152400" cy="1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sp>
        <p:nvSpPr>
          <p:cNvPr id="12" name="AutoShape 6" descr="Значок процента вниз.  Значок процентного уменьшения.">
            <a:extLst>
              <a:ext uri="{FF2B5EF4-FFF2-40B4-BE49-F238E27FC236}">
                <a16:creationId xmlns:a16="http://schemas.microsoft.com/office/drawing/2014/main" id="{D049496E-52D6-7F58-03DA-F77862CB8A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0188" y="80169"/>
            <a:ext cx="152400" cy="1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sp>
        <p:nvSpPr>
          <p:cNvPr id="7" name="AutoShape 2" descr="Единая информационная система в сфере закупок | МАУ «КДК «АРТ-Праздник»">
            <a:extLst>
              <a:ext uri="{FF2B5EF4-FFF2-40B4-BE49-F238E27FC236}">
                <a16:creationId xmlns:a16="http://schemas.microsoft.com/office/drawing/2014/main" id="{4F86043F-796D-7707-DD2B-C16BDAC7A8A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3" name="AutoShape 6" descr="Computer Icons, Man Icon, logo, silhouette, business png | PNGWing">
            <a:extLst>
              <a:ext uri="{FF2B5EF4-FFF2-40B4-BE49-F238E27FC236}">
                <a16:creationId xmlns:a16="http://schemas.microsoft.com/office/drawing/2014/main" id="{D5B00F2E-36AC-1FBE-675F-747670B26A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1BF2745-1BC4-CA0F-9D6A-1012D3356D5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788" y="658474"/>
            <a:ext cx="1279816" cy="357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" name="Group 39">
            <a:extLst>
              <a:ext uri="{FF2B5EF4-FFF2-40B4-BE49-F238E27FC236}">
                <a16:creationId xmlns:a16="http://schemas.microsoft.com/office/drawing/2014/main" id="{582281F3-7638-424B-CDC2-D18FBE44BAF2}"/>
              </a:ext>
            </a:extLst>
          </p:cNvPr>
          <p:cNvGrpSpPr/>
          <p:nvPr/>
        </p:nvGrpSpPr>
        <p:grpSpPr>
          <a:xfrm>
            <a:off x="812534" y="6149199"/>
            <a:ext cx="11182776" cy="649464"/>
            <a:chOff x="0" y="110619"/>
            <a:chExt cx="10956978" cy="538341"/>
          </a:xfrm>
        </p:grpSpPr>
        <p:pic>
          <p:nvPicPr>
            <p:cNvPr id="16" name="Picture 40" descr="Picture 40">
              <a:extLst>
                <a:ext uri="{FF2B5EF4-FFF2-40B4-BE49-F238E27FC236}">
                  <a16:creationId xmlns:a16="http://schemas.microsoft.com/office/drawing/2014/main" id="{0C2D571B-2F9C-FC84-5AD1-748C451D5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rcRect t="66112"/>
            <a:stretch>
              <a:fillRect/>
            </a:stretch>
          </p:blipFill>
          <p:spPr>
            <a:xfrm>
              <a:off x="0" y="343441"/>
              <a:ext cx="5110709" cy="2015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" name="Picture 45" descr="Picture 45">
              <a:extLst>
                <a:ext uri="{FF2B5EF4-FFF2-40B4-BE49-F238E27FC236}">
                  <a16:creationId xmlns:a16="http://schemas.microsoft.com/office/drawing/2014/main" id="{74A7B9E6-CC1F-CA7E-340A-3DAA1E602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83356" y="110619"/>
              <a:ext cx="1373622" cy="5383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3C7373D-DE48-9E90-774C-F9E9431F51DD}"/>
              </a:ext>
            </a:extLst>
          </p:cNvPr>
          <p:cNvSpPr/>
          <p:nvPr/>
        </p:nvSpPr>
        <p:spPr>
          <a:xfrm>
            <a:off x="382588" y="979287"/>
            <a:ext cx="111739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Динамика наполнения ФГИС ЦС 2021 -202</a:t>
            </a:r>
            <a:r>
              <a:rPr lang="en-US" sz="1400" b="1" u="sng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6</a:t>
            </a: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u="sng" dirty="0" err="1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г.г</a:t>
            </a:r>
            <a:r>
              <a:rPr lang="ru-RU" sz="1400" b="1" u="sng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., %</a:t>
            </a:r>
          </a:p>
        </p:txBody>
      </p:sp>
      <p:graphicFrame>
        <p:nvGraphicFramePr>
          <p:cNvPr id="26" name="Диаграмма 25">
            <a:extLst>
              <a:ext uri="{FF2B5EF4-FFF2-40B4-BE49-F238E27FC236}">
                <a16:creationId xmlns:a16="http://schemas.microsoft.com/office/drawing/2014/main" id="{79F14BD7-FC76-2516-9019-B4ADBDA16DDA}"/>
              </a:ext>
            </a:extLst>
          </p:cNvPr>
          <p:cNvGraphicFramePr/>
          <p:nvPr/>
        </p:nvGraphicFramePr>
        <p:xfrm>
          <a:off x="-1" y="1418743"/>
          <a:ext cx="12192001" cy="43280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6147" name="TextBox 11">
            <a:extLst>
              <a:ext uri="{FF2B5EF4-FFF2-40B4-BE49-F238E27FC236}">
                <a16:creationId xmlns:a16="http://schemas.microsoft.com/office/drawing/2014/main" id="{CEFD321A-6A5A-3939-BD65-BDCFEE2DD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16964"/>
            <a:ext cx="1163527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indent="358775">
              <a:buClr>
                <a:srgbClr val="002060"/>
              </a:buClr>
              <a:buSzPts val="700"/>
            </a:pPr>
            <a:r>
              <a:rPr lang="ru-RU" sz="2000" b="1" dirty="0">
                <a:solidFill>
                  <a:srgbClr val="4561AD"/>
                </a:solidFill>
                <a:latin typeface="Verdana"/>
                <a:ea typeface="Verdana"/>
                <a:cs typeface="Verdana"/>
                <a:sym typeface="Verdana"/>
              </a:rPr>
              <a:t>Наполнение ФГИС ЦС в регионах СФО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195735E-B1D8-CFB8-B875-B4867E33D9C0}"/>
              </a:ext>
            </a:extLst>
          </p:cNvPr>
          <p:cNvSpPr/>
          <p:nvPr/>
        </p:nvSpPr>
        <p:spPr>
          <a:xfrm>
            <a:off x="717696" y="5558740"/>
            <a:ext cx="11173970" cy="43088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893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1D46F-19E9-539D-5521-B680228C1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" descr="header_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6" y="-5969"/>
            <a:ext cx="12175204" cy="532995"/>
          </a:xfrm>
          <a:prstGeom prst="rect">
            <a:avLst/>
          </a:prstGeom>
        </p:spPr>
      </p:pic>
      <p:sp>
        <p:nvSpPr>
          <p:cNvPr id="8" name="AutoShape 2" descr="Повышение, процент, стрелка. Рост сборов, комиссий, инвестиций. Stock  Vector | Adobe Stock">
            <a:extLst>
              <a:ext uri="{FF2B5EF4-FFF2-40B4-BE49-F238E27FC236}">
                <a16:creationId xmlns:a16="http://schemas.microsoft.com/office/drawing/2014/main" id="{A9D8819A-2FCB-E1A9-6B59-D11C3B9F49C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7788" y="-72232"/>
            <a:ext cx="152400" cy="1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sp>
        <p:nvSpPr>
          <p:cNvPr id="9" name="AutoShape 4" descr="Повышение, процент, стрелка. Рост сборов, комиссий, инвестиций. Stock  Vector | Adobe Stock">
            <a:extLst>
              <a:ext uri="{FF2B5EF4-FFF2-40B4-BE49-F238E27FC236}">
                <a16:creationId xmlns:a16="http://schemas.microsoft.com/office/drawing/2014/main" id="{4BB024FA-88CD-7765-575A-8B6FA1A8B8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3988" y="3969"/>
            <a:ext cx="152400" cy="1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sp>
        <p:nvSpPr>
          <p:cNvPr id="12" name="AutoShape 6" descr="Значок процента вниз.  Значок процентного уменьшения.">
            <a:extLst>
              <a:ext uri="{FF2B5EF4-FFF2-40B4-BE49-F238E27FC236}">
                <a16:creationId xmlns:a16="http://schemas.microsoft.com/office/drawing/2014/main" id="{B9563364-6513-8957-842D-14922EDA3B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0188" y="80169"/>
            <a:ext cx="152400" cy="1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sp>
        <p:nvSpPr>
          <p:cNvPr id="7" name="AutoShape 2" descr="Единая информационная система в сфере закупок | МАУ «КДК «АРТ-Праздник»">
            <a:extLst>
              <a:ext uri="{FF2B5EF4-FFF2-40B4-BE49-F238E27FC236}">
                <a16:creationId xmlns:a16="http://schemas.microsoft.com/office/drawing/2014/main" id="{5FAF78E3-81D7-3C5C-9591-A165707E80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3" name="AutoShape 6" descr="Computer Icons, Man Icon, logo, silhouette, business png | PNGWing">
            <a:extLst>
              <a:ext uri="{FF2B5EF4-FFF2-40B4-BE49-F238E27FC236}">
                <a16:creationId xmlns:a16="http://schemas.microsoft.com/office/drawing/2014/main" id="{9BABE919-1D15-8A08-8029-6C063567DF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8C4F352-719E-1D11-C08B-D407E1AC14C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788" y="658474"/>
            <a:ext cx="1279816" cy="357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2AA17C28-FE98-36F0-5CB2-FA59A693FBD8}"/>
              </a:ext>
            </a:extLst>
          </p:cNvPr>
          <p:cNvSpPr txBox="1">
            <a:spLocks/>
          </p:cNvSpPr>
          <p:nvPr/>
        </p:nvSpPr>
        <p:spPr>
          <a:xfrm>
            <a:off x="181762" y="6472830"/>
            <a:ext cx="356048" cy="24716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900" b="1" kern="1200">
                <a:solidFill>
                  <a:srgbClr val="4859A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pSp>
        <p:nvGrpSpPr>
          <p:cNvPr id="14" name="Group 39">
            <a:extLst>
              <a:ext uri="{FF2B5EF4-FFF2-40B4-BE49-F238E27FC236}">
                <a16:creationId xmlns:a16="http://schemas.microsoft.com/office/drawing/2014/main" id="{51AE9B76-DBDE-4290-8814-6B6413B17D34}"/>
              </a:ext>
            </a:extLst>
          </p:cNvPr>
          <p:cNvGrpSpPr/>
          <p:nvPr/>
        </p:nvGrpSpPr>
        <p:grpSpPr>
          <a:xfrm>
            <a:off x="812534" y="6149199"/>
            <a:ext cx="11182776" cy="649464"/>
            <a:chOff x="0" y="110619"/>
            <a:chExt cx="10956978" cy="538341"/>
          </a:xfrm>
        </p:grpSpPr>
        <p:pic>
          <p:nvPicPr>
            <p:cNvPr id="16" name="Picture 40" descr="Picture 40">
              <a:extLst>
                <a:ext uri="{FF2B5EF4-FFF2-40B4-BE49-F238E27FC236}">
                  <a16:creationId xmlns:a16="http://schemas.microsoft.com/office/drawing/2014/main" id="{815D4D9F-AEB4-7B84-C133-0789911C21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rcRect t="66112"/>
            <a:stretch>
              <a:fillRect/>
            </a:stretch>
          </p:blipFill>
          <p:spPr>
            <a:xfrm>
              <a:off x="0" y="343441"/>
              <a:ext cx="5110709" cy="2015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" name="Picture 45" descr="Picture 45">
              <a:extLst>
                <a:ext uri="{FF2B5EF4-FFF2-40B4-BE49-F238E27FC236}">
                  <a16:creationId xmlns:a16="http://schemas.microsoft.com/office/drawing/2014/main" id="{9C28439B-600A-2B1D-3BA3-7B3890BFCB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83356" y="110619"/>
              <a:ext cx="1373622" cy="5383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147" name="TextBox 11">
            <a:extLst>
              <a:ext uri="{FF2B5EF4-FFF2-40B4-BE49-F238E27FC236}">
                <a16:creationId xmlns:a16="http://schemas.microsoft.com/office/drawing/2014/main" id="{CF68C388-A61C-711D-260B-5A4B09BC0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16964"/>
            <a:ext cx="1118740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indent="358775">
              <a:buClr>
                <a:srgbClr val="002060"/>
              </a:buClr>
              <a:buSzPts val="700"/>
            </a:pPr>
            <a:r>
              <a:rPr lang="ru-RU" sz="2000" b="1" dirty="0">
                <a:solidFill>
                  <a:srgbClr val="4561AD"/>
                </a:solidFill>
                <a:latin typeface="Verdana"/>
                <a:ea typeface="Verdana"/>
                <a:cs typeface="Verdana"/>
                <a:sym typeface="Verdana"/>
              </a:rPr>
              <a:t>Рост заработной платы в федеральных округах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78BB6BB-C6A1-C973-AFE8-F0ACCD275F2D}"/>
              </a:ext>
            </a:extLst>
          </p:cNvPr>
          <p:cNvSpPr/>
          <p:nvPr/>
        </p:nvSpPr>
        <p:spPr>
          <a:xfrm>
            <a:off x="717696" y="5558740"/>
            <a:ext cx="11173970" cy="43088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57214C-1DEC-9758-B3A4-B5BCBE7627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810" y="1770267"/>
            <a:ext cx="10936494" cy="394511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84B22AF-00B1-F472-EE19-27CFBDF34A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2088" y="1200056"/>
            <a:ext cx="9967824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264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DB64E-8F58-DCB2-E1C9-E206481DC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" descr="header_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6" y="-5969"/>
            <a:ext cx="12175204" cy="532995"/>
          </a:xfrm>
          <a:prstGeom prst="rect">
            <a:avLst/>
          </a:prstGeom>
        </p:spPr>
      </p:pic>
      <p:sp>
        <p:nvSpPr>
          <p:cNvPr id="8" name="AutoShape 2" descr="Повышение, процент, стрелка. Рост сборов, комиссий, инвестиций. Stock  Vector | Adobe Stock">
            <a:extLst>
              <a:ext uri="{FF2B5EF4-FFF2-40B4-BE49-F238E27FC236}">
                <a16:creationId xmlns:a16="http://schemas.microsoft.com/office/drawing/2014/main" id="{C3BCA369-E2B9-2A2B-03C0-D47C5C89F4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7788" y="-72232"/>
            <a:ext cx="152400" cy="1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sp>
        <p:nvSpPr>
          <p:cNvPr id="9" name="AutoShape 4" descr="Повышение, процент, стрелка. Рост сборов, комиссий, инвестиций. Stock  Vector | Adobe Stock">
            <a:extLst>
              <a:ext uri="{FF2B5EF4-FFF2-40B4-BE49-F238E27FC236}">
                <a16:creationId xmlns:a16="http://schemas.microsoft.com/office/drawing/2014/main" id="{CACDF820-D187-C020-82A0-6596D662F8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3988" y="3969"/>
            <a:ext cx="152400" cy="1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sp>
        <p:nvSpPr>
          <p:cNvPr id="12" name="AutoShape 6" descr="Значок процента вниз.  Значок процентного уменьшения.">
            <a:extLst>
              <a:ext uri="{FF2B5EF4-FFF2-40B4-BE49-F238E27FC236}">
                <a16:creationId xmlns:a16="http://schemas.microsoft.com/office/drawing/2014/main" id="{ADBA6F5F-D703-CE6B-B0C4-EC3E13A4F8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0188" y="80169"/>
            <a:ext cx="152400" cy="1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sp>
        <p:nvSpPr>
          <p:cNvPr id="7" name="AutoShape 2" descr="Единая информационная система в сфере закупок | МАУ «КДК «АРТ-Праздник»">
            <a:extLst>
              <a:ext uri="{FF2B5EF4-FFF2-40B4-BE49-F238E27FC236}">
                <a16:creationId xmlns:a16="http://schemas.microsoft.com/office/drawing/2014/main" id="{31DA2CF8-4BD0-8D38-F7D8-E57350466E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3" name="AutoShape 6" descr="Computer Icons, Man Icon, logo, silhouette, business png | PNGWing">
            <a:extLst>
              <a:ext uri="{FF2B5EF4-FFF2-40B4-BE49-F238E27FC236}">
                <a16:creationId xmlns:a16="http://schemas.microsoft.com/office/drawing/2014/main" id="{7302DA6E-9C8F-6A11-41AD-3783F1372C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CF70FC4-517A-ACFF-D544-8C6E22FA640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788" y="658474"/>
            <a:ext cx="1279816" cy="357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" name="Group 39">
            <a:extLst>
              <a:ext uri="{FF2B5EF4-FFF2-40B4-BE49-F238E27FC236}">
                <a16:creationId xmlns:a16="http://schemas.microsoft.com/office/drawing/2014/main" id="{A7A797E7-3DD6-F245-1151-9661FE08B705}"/>
              </a:ext>
            </a:extLst>
          </p:cNvPr>
          <p:cNvGrpSpPr/>
          <p:nvPr/>
        </p:nvGrpSpPr>
        <p:grpSpPr>
          <a:xfrm>
            <a:off x="812534" y="6149199"/>
            <a:ext cx="11182776" cy="649464"/>
            <a:chOff x="0" y="110619"/>
            <a:chExt cx="10956978" cy="538341"/>
          </a:xfrm>
        </p:grpSpPr>
        <p:pic>
          <p:nvPicPr>
            <p:cNvPr id="16" name="Picture 40" descr="Picture 40">
              <a:extLst>
                <a:ext uri="{FF2B5EF4-FFF2-40B4-BE49-F238E27FC236}">
                  <a16:creationId xmlns:a16="http://schemas.microsoft.com/office/drawing/2014/main" id="{BA5F6E37-D830-4B53-98E8-4A05431D4B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rcRect t="66112"/>
            <a:stretch>
              <a:fillRect/>
            </a:stretch>
          </p:blipFill>
          <p:spPr>
            <a:xfrm>
              <a:off x="0" y="343441"/>
              <a:ext cx="5110709" cy="2015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" name="Picture 45" descr="Picture 45">
              <a:extLst>
                <a:ext uri="{FF2B5EF4-FFF2-40B4-BE49-F238E27FC236}">
                  <a16:creationId xmlns:a16="http://schemas.microsoft.com/office/drawing/2014/main" id="{390B7E4C-D6A5-87DD-8600-0C71A851D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83356" y="110619"/>
              <a:ext cx="1373622" cy="5383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147" name="TextBox 11">
            <a:extLst>
              <a:ext uri="{FF2B5EF4-FFF2-40B4-BE49-F238E27FC236}">
                <a16:creationId xmlns:a16="http://schemas.microsoft.com/office/drawing/2014/main" id="{99626717-7CC9-1E67-34A6-AF4B6398D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16964"/>
            <a:ext cx="113460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indent="358775">
              <a:buClr>
                <a:srgbClr val="002060"/>
              </a:buClr>
              <a:buSzPts val="700"/>
            </a:pPr>
            <a:r>
              <a:rPr lang="ru-RU" sz="2000" b="1" dirty="0">
                <a:solidFill>
                  <a:srgbClr val="4561AD"/>
                </a:solidFill>
                <a:latin typeface="Verdana"/>
                <a:ea typeface="Verdana"/>
                <a:cs typeface="Verdana"/>
                <a:sym typeface="Verdana"/>
              </a:rPr>
              <a:t>Заработная плата в регионах СФО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905B8DC-E26D-7920-3BF3-C0CC80312FD0}"/>
              </a:ext>
            </a:extLst>
          </p:cNvPr>
          <p:cNvSpPr/>
          <p:nvPr/>
        </p:nvSpPr>
        <p:spPr>
          <a:xfrm>
            <a:off x="717696" y="5558740"/>
            <a:ext cx="11173970" cy="43088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BF41279-13BB-2106-2D24-55016F6B24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8528" y="472671"/>
            <a:ext cx="9079992" cy="825777"/>
          </a:xfrm>
          <a:prstGeom prst="rect">
            <a:avLst/>
          </a:prstGeom>
        </p:spPr>
      </p:pic>
      <p:graphicFrame>
        <p:nvGraphicFramePr>
          <p:cNvPr id="26" name="Диаграмма 25">
            <a:extLst>
              <a:ext uri="{FF2B5EF4-FFF2-40B4-BE49-F238E27FC236}">
                <a16:creationId xmlns:a16="http://schemas.microsoft.com/office/drawing/2014/main" id="{71694F80-E618-96FB-D570-ABAD58C3C9FE}"/>
              </a:ext>
            </a:extLst>
          </p:cNvPr>
          <p:cNvGraphicFramePr/>
          <p:nvPr/>
        </p:nvGraphicFramePr>
        <p:xfrm>
          <a:off x="460375" y="1079928"/>
          <a:ext cx="11534935" cy="5208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1950204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FCDE9-BBB2-B259-7F40-ABD39A4E4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" descr="header_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6" y="-5969"/>
            <a:ext cx="12175204" cy="532995"/>
          </a:xfrm>
          <a:prstGeom prst="rect">
            <a:avLst/>
          </a:prstGeom>
        </p:spPr>
      </p:pic>
      <p:sp>
        <p:nvSpPr>
          <p:cNvPr id="8" name="AutoShape 2" descr="Повышение, процент, стрелка. Рост сборов, комиссий, инвестиций. Stock  Vector | Adobe Stock">
            <a:extLst>
              <a:ext uri="{FF2B5EF4-FFF2-40B4-BE49-F238E27FC236}">
                <a16:creationId xmlns:a16="http://schemas.microsoft.com/office/drawing/2014/main" id="{F96898CD-EBE2-20A3-E357-7ED41CAA27F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7788" y="-72232"/>
            <a:ext cx="152400" cy="1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sp>
        <p:nvSpPr>
          <p:cNvPr id="9" name="AutoShape 4" descr="Повышение, процент, стрелка. Рост сборов, комиссий, инвестиций. Stock  Vector | Adobe Stock">
            <a:extLst>
              <a:ext uri="{FF2B5EF4-FFF2-40B4-BE49-F238E27FC236}">
                <a16:creationId xmlns:a16="http://schemas.microsoft.com/office/drawing/2014/main" id="{6FB20AE4-247D-AD43-044E-2C8F167F334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3988" y="3969"/>
            <a:ext cx="152400" cy="1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sp>
        <p:nvSpPr>
          <p:cNvPr id="12" name="AutoShape 6" descr="Значок процента вниз.  Значок процентного уменьшения.">
            <a:extLst>
              <a:ext uri="{FF2B5EF4-FFF2-40B4-BE49-F238E27FC236}">
                <a16:creationId xmlns:a16="http://schemas.microsoft.com/office/drawing/2014/main" id="{A31F9369-CD4D-1D4C-8B1A-5B4D206D0C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0188" y="80169"/>
            <a:ext cx="152400" cy="1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sp>
        <p:nvSpPr>
          <p:cNvPr id="7" name="AutoShape 2" descr="Единая информационная система в сфере закупок | МАУ «КДК «АРТ-Праздник»">
            <a:extLst>
              <a:ext uri="{FF2B5EF4-FFF2-40B4-BE49-F238E27FC236}">
                <a16:creationId xmlns:a16="http://schemas.microsoft.com/office/drawing/2014/main" id="{70E13D8A-2D8C-F199-BBE9-700D1B408D5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3" name="AutoShape 6" descr="Computer Icons, Man Icon, logo, silhouette, business png | PNGWing">
            <a:extLst>
              <a:ext uri="{FF2B5EF4-FFF2-40B4-BE49-F238E27FC236}">
                <a16:creationId xmlns:a16="http://schemas.microsoft.com/office/drawing/2014/main" id="{A5DCF94E-235F-DCF7-E096-0F27A94722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F0CD979-F207-8DFD-0AA8-F5D07C3402D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788" y="658474"/>
            <a:ext cx="1279816" cy="357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" name="Group 39">
            <a:extLst>
              <a:ext uri="{FF2B5EF4-FFF2-40B4-BE49-F238E27FC236}">
                <a16:creationId xmlns:a16="http://schemas.microsoft.com/office/drawing/2014/main" id="{79C196DD-1229-2CC0-23D9-39ECE4F20DCF}"/>
              </a:ext>
            </a:extLst>
          </p:cNvPr>
          <p:cNvGrpSpPr/>
          <p:nvPr/>
        </p:nvGrpSpPr>
        <p:grpSpPr>
          <a:xfrm>
            <a:off x="812534" y="6149199"/>
            <a:ext cx="11182776" cy="649464"/>
            <a:chOff x="0" y="110619"/>
            <a:chExt cx="10956978" cy="538341"/>
          </a:xfrm>
        </p:grpSpPr>
        <p:pic>
          <p:nvPicPr>
            <p:cNvPr id="16" name="Picture 40" descr="Picture 40">
              <a:extLst>
                <a:ext uri="{FF2B5EF4-FFF2-40B4-BE49-F238E27FC236}">
                  <a16:creationId xmlns:a16="http://schemas.microsoft.com/office/drawing/2014/main" id="{C4AE517C-5FE3-E6A5-6A22-D3F9E8C211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rcRect t="66112"/>
            <a:stretch>
              <a:fillRect/>
            </a:stretch>
          </p:blipFill>
          <p:spPr>
            <a:xfrm>
              <a:off x="0" y="343441"/>
              <a:ext cx="5110709" cy="2015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" name="Picture 45" descr="Picture 45">
              <a:extLst>
                <a:ext uri="{FF2B5EF4-FFF2-40B4-BE49-F238E27FC236}">
                  <a16:creationId xmlns:a16="http://schemas.microsoft.com/office/drawing/2014/main" id="{42FD9233-0E5C-0EBC-B8B8-0651924CA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83356" y="110619"/>
              <a:ext cx="1373622" cy="5383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147" name="TextBox 11">
            <a:extLst>
              <a:ext uri="{FF2B5EF4-FFF2-40B4-BE49-F238E27FC236}">
                <a16:creationId xmlns:a16="http://schemas.microsoft.com/office/drawing/2014/main" id="{5A19CDC3-5409-01B3-7D56-E6AC4F8E8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16964"/>
            <a:ext cx="115979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indent="358775">
              <a:buClr>
                <a:srgbClr val="002060"/>
              </a:buClr>
              <a:buSzPts val="700"/>
            </a:pPr>
            <a:r>
              <a:rPr lang="ru-RU" sz="2000" b="1" dirty="0">
                <a:solidFill>
                  <a:srgbClr val="4561AD"/>
                </a:solidFill>
                <a:latin typeface="Verdana"/>
                <a:ea typeface="Verdana"/>
                <a:cs typeface="Verdana"/>
                <a:sym typeface="Verdana"/>
              </a:rPr>
              <a:t>Показатель стоимости м2 в СФО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DBBA19E-C639-F0CC-CC1F-B6ED7CA7DE04}"/>
              </a:ext>
            </a:extLst>
          </p:cNvPr>
          <p:cNvSpPr/>
          <p:nvPr/>
        </p:nvSpPr>
        <p:spPr>
          <a:xfrm>
            <a:off x="717696" y="5558740"/>
            <a:ext cx="11173970" cy="43088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8E01BD-BC81-EFE4-0A95-D5A688C460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5648" y="541323"/>
            <a:ext cx="9700166" cy="660114"/>
          </a:xfrm>
          <a:prstGeom prst="rect">
            <a:avLst/>
          </a:prstGeom>
        </p:spPr>
      </p:pic>
      <p:graphicFrame>
        <p:nvGraphicFramePr>
          <p:cNvPr id="25" name="Диаграмма 24">
            <a:extLst>
              <a:ext uri="{FF2B5EF4-FFF2-40B4-BE49-F238E27FC236}">
                <a16:creationId xmlns:a16="http://schemas.microsoft.com/office/drawing/2014/main" id="{4A568165-F1F6-0C46-FC08-594076A95BF5}"/>
              </a:ext>
            </a:extLst>
          </p:cNvPr>
          <p:cNvGraphicFramePr/>
          <p:nvPr/>
        </p:nvGraphicFramePr>
        <p:xfrm>
          <a:off x="457200" y="1337769"/>
          <a:ext cx="11538110" cy="4715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2807575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1D8BB-07ED-43F2-2551-B6904C444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1" descr="header_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6" y="-5969"/>
            <a:ext cx="12175204" cy="532995"/>
          </a:xfrm>
          <a:prstGeom prst="rect">
            <a:avLst/>
          </a:prstGeom>
        </p:spPr>
      </p:pic>
      <p:sp>
        <p:nvSpPr>
          <p:cNvPr id="8" name="AutoShape 2" descr="Повышение, процент, стрелка. Рост сборов, комиссий, инвестиций. Stock  Vector | Adobe Stock">
            <a:extLst>
              <a:ext uri="{FF2B5EF4-FFF2-40B4-BE49-F238E27FC236}">
                <a16:creationId xmlns:a16="http://schemas.microsoft.com/office/drawing/2014/main" id="{A17ABBBD-50E1-9910-6989-AFE56E7F7ED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7788" y="-72232"/>
            <a:ext cx="152400" cy="1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sp>
        <p:nvSpPr>
          <p:cNvPr id="9" name="AutoShape 4" descr="Повышение, процент, стрелка. Рост сборов, комиссий, инвестиций. Stock  Vector | Adobe Stock">
            <a:extLst>
              <a:ext uri="{FF2B5EF4-FFF2-40B4-BE49-F238E27FC236}">
                <a16:creationId xmlns:a16="http://schemas.microsoft.com/office/drawing/2014/main" id="{6C6E884C-E62E-709D-DC73-B0CC3C3927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3988" y="3969"/>
            <a:ext cx="152400" cy="1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sp>
        <p:nvSpPr>
          <p:cNvPr id="12" name="AutoShape 6" descr="Значок процента вниз.  Значок процентного уменьшения.">
            <a:extLst>
              <a:ext uri="{FF2B5EF4-FFF2-40B4-BE49-F238E27FC236}">
                <a16:creationId xmlns:a16="http://schemas.microsoft.com/office/drawing/2014/main" id="{2EE63527-1769-B61F-78E2-418B5B3B28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0188" y="80169"/>
            <a:ext cx="152400" cy="15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ru-RU" sz="900"/>
          </a:p>
        </p:txBody>
      </p:sp>
      <p:sp>
        <p:nvSpPr>
          <p:cNvPr id="7" name="AutoShape 2" descr="Единая информационная система в сфере закупок | МАУ «КДК «АРТ-Праздник»">
            <a:extLst>
              <a:ext uri="{FF2B5EF4-FFF2-40B4-BE49-F238E27FC236}">
                <a16:creationId xmlns:a16="http://schemas.microsoft.com/office/drawing/2014/main" id="{FE721438-92C3-8E42-3F01-19C44346F32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3" name="AutoShape 6" descr="Computer Icons, Man Icon, logo, silhouette, business png | PNGWing">
            <a:extLst>
              <a:ext uri="{FF2B5EF4-FFF2-40B4-BE49-F238E27FC236}">
                <a16:creationId xmlns:a16="http://schemas.microsoft.com/office/drawing/2014/main" id="{BC12C4E3-86AF-1ED3-421B-F55B8E6584E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D310440-3341-AC16-4204-4EBAFA5DBD8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788" y="658474"/>
            <a:ext cx="1279816" cy="357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" name="Group 39">
            <a:extLst>
              <a:ext uri="{FF2B5EF4-FFF2-40B4-BE49-F238E27FC236}">
                <a16:creationId xmlns:a16="http://schemas.microsoft.com/office/drawing/2014/main" id="{65F6BFD4-7A59-1EB8-83DF-5C58659549D5}"/>
              </a:ext>
            </a:extLst>
          </p:cNvPr>
          <p:cNvGrpSpPr/>
          <p:nvPr/>
        </p:nvGrpSpPr>
        <p:grpSpPr>
          <a:xfrm>
            <a:off x="812534" y="6149199"/>
            <a:ext cx="11182776" cy="649464"/>
            <a:chOff x="0" y="110619"/>
            <a:chExt cx="10956978" cy="538341"/>
          </a:xfrm>
        </p:grpSpPr>
        <p:pic>
          <p:nvPicPr>
            <p:cNvPr id="16" name="Picture 40" descr="Picture 40">
              <a:extLst>
                <a:ext uri="{FF2B5EF4-FFF2-40B4-BE49-F238E27FC236}">
                  <a16:creationId xmlns:a16="http://schemas.microsoft.com/office/drawing/2014/main" id="{F35E7051-4745-2237-EA45-96018AE6A0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rcRect t="66112"/>
            <a:stretch>
              <a:fillRect/>
            </a:stretch>
          </p:blipFill>
          <p:spPr>
            <a:xfrm>
              <a:off x="0" y="343441"/>
              <a:ext cx="5110709" cy="2015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" name="Picture 45" descr="Picture 45">
              <a:extLst>
                <a:ext uri="{FF2B5EF4-FFF2-40B4-BE49-F238E27FC236}">
                  <a16:creationId xmlns:a16="http://schemas.microsoft.com/office/drawing/2014/main" id="{871738B8-6F93-1E32-4635-24D1E87E2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83356" y="110619"/>
              <a:ext cx="1373622" cy="5383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147" name="TextBox 11">
            <a:extLst>
              <a:ext uri="{FF2B5EF4-FFF2-40B4-BE49-F238E27FC236}">
                <a16:creationId xmlns:a16="http://schemas.microsoft.com/office/drawing/2014/main" id="{7D67F0FE-53F5-6F7B-50CA-FB6307FC9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16964"/>
            <a:ext cx="115792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indent="358775">
              <a:buClr>
                <a:srgbClr val="002060"/>
              </a:buClr>
              <a:buSzPts val="700"/>
            </a:pPr>
            <a:r>
              <a:rPr lang="ru-RU" sz="2000" b="1" dirty="0">
                <a:solidFill>
                  <a:srgbClr val="4561AD"/>
                </a:solidFill>
                <a:latin typeface="Verdana"/>
                <a:ea typeface="Verdana"/>
                <a:cs typeface="Verdana"/>
                <a:sym typeface="Verdana"/>
              </a:rPr>
              <a:t>Динамика роста показателя стоимости м2 в СФО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9487716-7E36-F5CE-748C-12457F8FF42F}"/>
              </a:ext>
            </a:extLst>
          </p:cNvPr>
          <p:cNvSpPr/>
          <p:nvPr/>
        </p:nvSpPr>
        <p:spPr>
          <a:xfrm>
            <a:off x="717696" y="5558740"/>
            <a:ext cx="11173970" cy="43088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06C556C-5F3C-3295-CDF8-EA282A913C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1912" y="474716"/>
            <a:ext cx="10204704" cy="722558"/>
          </a:xfrm>
          <a:prstGeom prst="rect">
            <a:avLst/>
          </a:prstGeom>
        </p:spPr>
      </p:pic>
      <p:graphicFrame>
        <p:nvGraphicFramePr>
          <p:cNvPr id="30" name="Диаграмма 29">
            <a:extLst>
              <a:ext uri="{FF2B5EF4-FFF2-40B4-BE49-F238E27FC236}">
                <a16:creationId xmlns:a16="http://schemas.microsoft.com/office/drawing/2014/main" id="{5A10FA8E-01D4-5122-35FE-E626B8DCC10C}"/>
              </a:ext>
            </a:extLst>
          </p:cNvPr>
          <p:cNvGraphicFramePr/>
          <p:nvPr/>
        </p:nvGraphicFramePr>
        <p:xfrm>
          <a:off x="230187" y="1197275"/>
          <a:ext cx="11765123" cy="4792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0151955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1600200"/>
            <a:ext cx="12191969" cy="3108960"/>
          </a:xfrm>
          <a:prstGeom prst="rect">
            <a:avLst/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822960" y="2011680"/>
            <a:ext cx="82296" cy="2286000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70432" y="2487168"/>
            <a:ext cx="9784080" cy="1280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3300" b="1" i="0">
                <a:solidFill>
                  <a:srgbClr val="333977"/>
                </a:solidFill>
                <a:latin typeface="Calibri"/>
              </a:rPr>
              <a:t>Новые обязанности члена СРО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70432" y="3703320"/>
            <a:ext cx="9509760" cy="51533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 i="0" dirty="0" err="1">
                <a:solidFill>
                  <a:srgbClr val="4C5866"/>
                </a:solidFill>
                <a:latin typeface="Calibri"/>
              </a:rPr>
              <a:t>Изменения</a:t>
            </a:r>
            <a:r>
              <a:rPr sz="1500" b="0" i="0" dirty="0">
                <a:solidFill>
                  <a:srgbClr val="4C5866"/>
                </a:solidFill>
                <a:latin typeface="Calibri"/>
              </a:rPr>
              <a:t> с 1 </a:t>
            </a:r>
            <a:r>
              <a:rPr sz="1500" b="0" i="0" dirty="0" err="1">
                <a:solidFill>
                  <a:srgbClr val="4C5866"/>
                </a:solidFill>
                <a:latin typeface="Calibri"/>
              </a:rPr>
              <a:t>марта</a:t>
            </a:r>
            <a:r>
              <a:rPr sz="1500" b="0" i="0" dirty="0">
                <a:solidFill>
                  <a:srgbClr val="4C5866"/>
                </a:solidFill>
                <a:latin typeface="Calibri"/>
              </a:rPr>
              <a:t> 2026 </a:t>
            </a:r>
            <a:r>
              <a:rPr sz="1500" b="0" i="0" dirty="0" err="1">
                <a:solidFill>
                  <a:srgbClr val="4C5866"/>
                </a:solidFill>
                <a:latin typeface="Calibri"/>
              </a:rPr>
              <a:t>года</a:t>
            </a:r>
            <a:r>
              <a:rPr sz="1500" b="0" i="0" dirty="0">
                <a:solidFill>
                  <a:srgbClr val="4C5866"/>
                </a:solidFill>
                <a:latin typeface="Calibri"/>
              </a:rPr>
              <a:t>, </a:t>
            </a:r>
            <a:r>
              <a:rPr lang="ru-RU" sz="1500" b="0" i="0" dirty="0">
                <a:solidFill>
                  <a:srgbClr val="4C5866"/>
                </a:solidFill>
                <a:latin typeface="Calibri"/>
              </a:rPr>
              <a:t>обязательные </a:t>
            </a:r>
            <a:r>
              <a:rPr sz="1500" b="0" i="0" dirty="0" err="1">
                <a:solidFill>
                  <a:srgbClr val="4C5866"/>
                </a:solidFill>
                <a:latin typeface="Calibri"/>
              </a:rPr>
              <a:t>требования</a:t>
            </a:r>
            <a:r>
              <a:rPr sz="1500" b="0" i="0" dirty="0">
                <a:solidFill>
                  <a:srgbClr val="4C5866"/>
                </a:solidFill>
                <a:latin typeface="Calibri"/>
              </a:rPr>
              <a:t>, </a:t>
            </a:r>
            <a:r>
              <a:rPr sz="1500" b="0" i="0" dirty="0" err="1">
                <a:solidFill>
                  <a:srgbClr val="4C5866"/>
                </a:solidFill>
                <a:latin typeface="Calibri"/>
              </a:rPr>
              <a:t>действующие</a:t>
            </a:r>
            <a:r>
              <a:rPr sz="1500" b="0" i="0" dirty="0">
                <a:solidFill>
                  <a:srgbClr val="4C5866"/>
                </a:solidFill>
                <a:latin typeface="Calibri"/>
              </a:rPr>
              <a:t> с 1 </a:t>
            </a:r>
            <a:r>
              <a:rPr sz="1500" b="0" i="0" dirty="0" err="1">
                <a:solidFill>
                  <a:srgbClr val="4C5866"/>
                </a:solidFill>
                <a:latin typeface="Calibri"/>
              </a:rPr>
              <a:t>сентября</a:t>
            </a:r>
            <a:r>
              <a:rPr sz="1500" b="0" i="0" dirty="0">
                <a:solidFill>
                  <a:srgbClr val="4C5866"/>
                </a:solidFill>
                <a:latin typeface="Calibri"/>
              </a:rPr>
              <a:t> 2026 </a:t>
            </a:r>
            <a:r>
              <a:rPr sz="1500" b="0" i="0" dirty="0" err="1">
                <a:solidFill>
                  <a:srgbClr val="4C5866"/>
                </a:solidFill>
                <a:latin typeface="Calibri"/>
              </a:rPr>
              <a:t>года</a:t>
            </a:r>
            <a:r>
              <a:rPr sz="1500" b="0" i="0" dirty="0">
                <a:solidFill>
                  <a:srgbClr val="4C5866"/>
                </a:solidFill>
                <a:latin typeface="Calibri"/>
              </a:rPr>
              <a:t>, и </a:t>
            </a:r>
            <a:r>
              <a:rPr sz="1500" b="0" i="0" dirty="0" err="1">
                <a:solidFill>
                  <a:srgbClr val="4C5866"/>
                </a:solidFill>
                <a:latin typeface="Calibri"/>
              </a:rPr>
              <a:t>изменения</a:t>
            </a:r>
            <a:r>
              <a:rPr sz="1500" b="0" i="0" dirty="0">
                <a:solidFill>
                  <a:srgbClr val="4C5866"/>
                </a:solidFill>
                <a:latin typeface="Calibri"/>
              </a:rPr>
              <a:t>, </a:t>
            </a:r>
            <a:r>
              <a:rPr sz="1500" b="0" i="0" dirty="0" err="1">
                <a:solidFill>
                  <a:srgbClr val="4C5866"/>
                </a:solidFill>
                <a:latin typeface="Calibri"/>
              </a:rPr>
              <a:t>принятые</a:t>
            </a:r>
            <a:r>
              <a:rPr sz="15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500" b="0" i="0" dirty="0" err="1">
                <a:solidFill>
                  <a:srgbClr val="4C5866"/>
                </a:solidFill>
                <a:latin typeface="Calibri"/>
              </a:rPr>
              <a:t>на</a:t>
            </a:r>
            <a:r>
              <a:rPr sz="1500" b="0" i="0" dirty="0">
                <a:solidFill>
                  <a:srgbClr val="4C5866"/>
                </a:solidFill>
                <a:latin typeface="Calibri"/>
              </a:rPr>
              <a:t> 2027 </a:t>
            </a:r>
            <a:r>
              <a:rPr sz="1500" b="0" i="0" dirty="0" err="1">
                <a:solidFill>
                  <a:srgbClr val="4C5866"/>
                </a:solidFill>
                <a:latin typeface="Calibri"/>
              </a:rPr>
              <a:t>год</a:t>
            </a:r>
            <a:endParaRPr sz="1500" b="0" i="0" dirty="0">
              <a:solidFill>
                <a:srgbClr val="4C5866"/>
              </a:solidFill>
              <a:latin typeface="Calibri"/>
            </a:endParaRPr>
          </a:p>
        </p:txBody>
      </p:sp>
      <p:pic>
        <p:nvPicPr>
          <p:cNvPr id="8" name="Picture 7" descr="nostroy_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29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Нормативная база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>
                <a:solidFill>
                  <a:srgbClr val="4C5866"/>
                </a:solidFill>
                <a:latin typeface="Calibri"/>
              </a:rPr>
              <a:t>Федеральные законы, постановления Правительства РФ и приказы Минстроя России 2025–2026 годов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6928" y="1691640"/>
            <a:ext cx="11064240" cy="512064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66928" y="1691640"/>
            <a:ext cx="68580" cy="512064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49808" y="1746504"/>
            <a:ext cx="3246120" cy="42062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2000"/>
              </a:lnSpc>
              <a:spcAft>
                <a:spcPts val="400"/>
              </a:spcAft>
            </a:pPr>
            <a:r>
              <a:rPr sz="1000" b="1" i="0">
                <a:solidFill>
                  <a:srgbClr val="333977"/>
                </a:solidFill>
                <a:latin typeface="Calibri"/>
              </a:rPr>
              <a:t>Федеральный закон от 31.07.2025 № 309-ФЗ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0" y="1737360"/>
            <a:ext cx="6172200" cy="43891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  <a:spcAft>
                <a:spcPts val="400"/>
              </a:spcAft>
            </a:pPr>
            <a:r>
              <a:rPr sz="950" b="0" i="0">
                <a:solidFill>
                  <a:srgbClr val="2B2F3A"/>
                </a:solidFill>
                <a:latin typeface="Calibri"/>
              </a:rPr>
              <a:t>Обязанность уведомлять СРО о договорах подряда и о фактическом совокупном размере обязательств (ч. 4 ст. 55.8 ГрК РФ); об исках по ст. 60, 60.1 (ч. 10 ст. 55.13); интеграция НРС и реестра членов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378440" y="1764792"/>
            <a:ext cx="118872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1100" b="1" i="0">
                <a:solidFill>
                  <a:srgbClr val="4A519E"/>
                </a:solidFill>
                <a:latin typeface="Calibri"/>
              </a:rPr>
              <a:t>01.03.2026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2240280"/>
            <a:ext cx="11064240" cy="512064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66928" y="2240280"/>
            <a:ext cx="68580" cy="512064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49808" y="2295144"/>
            <a:ext cx="3246120" cy="42062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2000"/>
              </a:lnSpc>
              <a:spcAft>
                <a:spcPts val="400"/>
              </a:spcAft>
            </a:pPr>
            <a:r>
              <a:rPr sz="1000" b="1" i="0">
                <a:solidFill>
                  <a:srgbClr val="333977"/>
                </a:solidFill>
                <a:latin typeface="Calibri"/>
              </a:rPr>
              <a:t>Федеральный закон от 28.12.2025 № 507-ФЗ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14800" y="2286000"/>
            <a:ext cx="6172200" cy="43891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  <a:spcAft>
                <a:spcPts val="400"/>
              </a:spcAft>
            </a:pPr>
            <a:r>
              <a:rPr sz="950" b="0" i="0">
                <a:solidFill>
                  <a:srgbClr val="2B2F3A"/>
                </a:solidFill>
                <a:latin typeface="Calibri"/>
              </a:rPr>
              <a:t>Новая категория «иные специалисты, занятые в строительстве» (ч. 9.1 ст. 55.5-1 ГрК РФ), требования к ним — правилами саморегулирования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78440" y="2313432"/>
            <a:ext cx="118872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1100" b="1" i="0">
                <a:solidFill>
                  <a:srgbClr val="4A519E"/>
                </a:solidFill>
                <a:latin typeface="Calibri"/>
              </a:rPr>
              <a:t>01.03.2026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6928" y="2788920"/>
            <a:ext cx="11064240" cy="512064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66928" y="2788920"/>
            <a:ext cx="68580" cy="512064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749808" y="2843784"/>
            <a:ext cx="3246120" cy="42062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2000"/>
              </a:lnSpc>
              <a:spcAft>
                <a:spcPts val="400"/>
              </a:spcAft>
            </a:pPr>
            <a:r>
              <a:rPr sz="1000" b="1" i="0">
                <a:solidFill>
                  <a:srgbClr val="333977"/>
                </a:solidFill>
                <a:latin typeface="Calibri"/>
              </a:rPr>
              <a:t>Постановление Правительства РФ от 25.11.2025 № 1880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14800" y="2834640"/>
            <a:ext cx="6172200" cy="43891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  <a:spcAft>
                <a:spcPts val="400"/>
              </a:spcAft>
            </a:pPr>
            <a:r>
              <a:rPr sz="950" b="0" i="0">
                <a:solidFill>
                  <a:srgbClr val="2B2F3A"/>
                </a:solidFill>
                <a:latin typeface="Calibri"/>
              </a:rPr>
              <a:t>Дополнительный состав сведений реестра членов СРО: работники и договоры; переходный период до 01.09.2026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378440" y="2862072"/>
            <a:ext cx="118872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1100" b="1" i="0">
                <a:solidFill>
                  <a:srgbClr val="4A519E"/>
                </a:solidFill>
                <a:latin typeface="Calibri"/>
              </a:rPr>
              <a:t>01.03.2026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6928" y="3337560"/>
            <a:ext cx="11064240" cy="512064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566928" y="3337560"/>
            <a:ext cx="68580" cy="512064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749808" y="3392424"/>
            <a:ext cx="3246120" cy="42062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2000"/>
              </a:lnSpc>
              <a:spcAft>
                <a:spcPts val="400"/>
              </a:spcAft>
            </a:pPr>
            <a:r>
              <a:rPr sz="1000" b="1" i="0">
                <a:solidFill>
                  <a:srgbClr val="333977"/>
                </a:solidFill>
                <a:latin typeface="Calibri"/>
              </a:rPr>
              <a:t>Приказ Минстроя России от 27.10.2025 № 655/пр (в ред. от 03.02.2026 № 59/пр)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114800" y="3383280"/>
            <a:ext cx="6172200" cy="43891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  <a:spcAft>
                <a:spcPts val="400"/>
              </a:spcAft>
            </a:pPr>
            <a:r>
              <a:rPr sz="950" b="0" i="0">
                <a:solidFill>
                  <a:srgbClr val="2B2F3A"/>
                </a:solidFill>
                <a:latin typeface="Calibri"/>
              </a:rPr>
              <a:t>Порядок и форма уведомления СРО о договорах, перечень прилагаемых документов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378440" y="3410712"/>
            <a:ext cx="118872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1100" b="1" i="0">
                <a:solidFill>
                  <a:srgbClr val="4A519E"/>
                </a:solidFill>
                <a:latin typeface="Calibri"/>
              </a:rPr>
              <a:t>01.03.2026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66928" y="3886200"/>
            <a:ext cx="11064240" cy="512064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566928" y="3886200"/>
            <a:ext cx="68580" cy="512064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749808" y="3941063"/>
            <a:ext cx="3246120" cy="42062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2000"/>
              </a:lnSpc>
              <a:spcAft>
                <a:spcPts val="400"/>
              </a:spcAft>
            </a:pPr>
            <a:r>
              <a:rPr sz="1000" b="1" i="0">
                <a:solidFill>
                  <a:srgbClr val="333977"/>
                </a:solidFill>
                <a:latin typeface="Calibri"/>
              </a:rPr>
              <a:t>Приказ Минстроя России от 28.10.2025 № 656/пр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114800" y="3931920"/>
            <a:ext cx="6172200" cy="43891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  <a:spcAft>
                <a:spcPts val="400"/>
              </a:spcAft>
            </a:pPr>
            <a:r>
              <a:rPr sz="950" b="0" i="0">
                <a:solidFill>
                  <a:srgbClr val="2B2F3A"/>
                </a:solidFill>
                <a:latin typeface="Calibri"/>
              </a:rPr>
              <a:t>Порядок разработки правил саморегулирования — разрабатывают НОСТРОЙ и НОПРИЗ; в них, в частности, меры за нарушение порядка уведомления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378440" y="3959352"/>
            <a:ext cx="118872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1100" b="1" i="0">
                <a:solidFill>
                  <a:srgbClr val="4A519E"/>
                </a:solidFill>
                <a:latin typeface="Calibri"/>
              </a:rPr>
              <a:t>01.03.2026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66928" y="4434840"/>
            <a:ext cx="11064240" cy="512064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566928" y="4434840"/>
            <a:ext cx="68580" cy="512064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749808" y="4489703"/>
            <a:ext cx="3246120" cy="42062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2000"/>
              </a:lnSpc>
              <a:spcAft>
                <a:spcPts val="400"/>
              </a:spcAft>
            </a:pPr>
            <a:r>
              <a:rPr sz="1000" b="1" i="0">
                <a:solidFill>
                  <a:srgbClr val="333977"/>
                </a:solidFill>
                <a:latin typeface="Calibri"/>
              </a:rPr>
              <a:t>Приказ Минстроя России от 15.04.2026 № 238/пр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114800" y="4480559"/>
            <a:ext cx="6172200" cy="43891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  <a:spcAft>
                <a:spcPts val="400"/>
              </a:spcAft>
            </a:pPr>
            <a:r>
              <a:rPr sz="950" b="0" i="0">
                <a:solidFill>
                  <a:srgbClr val="2B2F3A"/>
                </a:solidFill>
                <a:latin typeface="Calibri"/>
              </a:rPr>
              <a:t>Перечень 10 должностей иных специалистов (инженер контроля качества, инженер-сметчик, прораб, специалист по охране труда и др.), требования к которым задают правила СРО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378440" y="4507992"/>
            <a:ext cx="118872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1100" b="1" i="0">
                <a:solidFill>
                  <a:srgbClr val="D9232E"/>
                </a:solidFill>
                <a:latin typeface="Calibri"/>
              </a:rPr>
              <a:t>01.09.2026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66928" y="4983479"/>
            <a:ext cx="11064240" cy="512064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566928" y="4983479"/>
            <a:ext cx="68580" cy="512064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749808" y="5038343"/>
            <a:ext cx="3246120" cy="42062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2000"/>
              </a:lnSpc>
              <a:spcAft>
                <a:spcPts val="400"/>
              </a:spcAft>
            </a:pPr>
            <a:r>
              <a:rPr sz="1000" b="1" i="0">
                <a:solidFill>
                  <a:srgbClr val="333977"/>
                </a:solidFill>
                <a:latin typeface="Calibri"/>
              </a:rPr>
              <a:t>Приказ Минстроя России от 28.04.2026 № 268/пр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114800" y="5029199"/>
            <a:ext cx="6172200" cy="43891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  <a:spcAft>
                <a:spcPts val="400"/>
              </a:spcAft>
            </a:pPr>
            <a:r>
              <a:rPr sz="950" b="0" i="0">
                <a:solidFill>
                  <a:srgbClr val="2B2F3A"/>
                </a:solidFill>
                <a:latin typeface="Calibri"/>
              </a:rPr>
              <a:t>Состав сведений национальных реестров специалистов, подтверждающие документы, порядок изменений и основания для отказа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378440" y="5056631"/>
            <a:ext cx="118872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1100" b="1" i="0">
                <a:solidFill>
                  <a:srgbClr val="D9232E"/>
                </a:solidFill>
                <a:latin typeface="Calibri"/>
              </a:rPr>
              <a:t>01.09.2026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566928" y="5532119"/>
            <a:ext cx="11064240" cy="512064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4" name="Rectangle 43"/>
          <p:cNvSpPr/>
          <p:nvPr/>
        </p:nvSpPr>
        <p:spPr>
          <a:xfrm>
            <a:off x="566928" y="5532119"/>
            <a:ext cx="68580" cy="512064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749808" y="5586983"/>
            <a:ext cx="3246120" cy="42062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2000"/>
              </a:lnSpc>
              <a:spcAft>
                <a:spcPts val="400"/>
              </a:spcAft>
            </a:pPr>
            <a:r>
              <a:rPr sz="1000" b="1" i="0">
                <a:solidFill>
                  <a:srgbClr val="333977"/>
                </a:solidFill>
                <a:latin typeface="Calibri"/>
              </a:rPr>
              <a:t>Постановление Правительства РФ от 21.07.2026 № 916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114800" y="5577839"/>
            <a:ext cx="6172200" cy="43891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  <a:spcAft>
                <a:spcPts val="400"/>
              </a:spcAft>
            </a:pPr>
            <a:r>
              <a:rPr sz="950" b="0" i="0">
                <a:solidFill>
                  <a:srgbClr val="2B2F3A"/>
                </a:solidFill>
                <a:latin typeface="Calibri"/>
              </a:rPr>
              <a:t>Изменения в ПП № 1880: право добровольно направлять сведения о договорах, заключённых до 01.03.2026; уточнение кадрового блока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378440" y="5605271"/>
            <a:ext cx="118872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1100" b="1" i="0">
                <a:solidFill>
                  <a:srgbClr val="2E8B57"/>
                </a:solidFill>
                <a:latin typeface="Calibri"/>
              </a:rPr>
              <a:t>01.03.2027</a:t>
            </a:r>
          </a:p>
        </p:txBody>
      </p:sp>
    </p:spTree>
    <p:extLst>
      <p:ext uri="{BB962C8B-B14F-4D97-AF65-F5344CB8AC3E}">
        <p14:creationId xmlns:p14="http://schemas.microsoft.com/office/powerpoint/2010/main" val="37303352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О каких договорах уведомлять Ассоциацию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>
                <a:solidFill>
                  <a:srgbClr val="4C5866"/>
                </a:solidFill>
                <a:latin typeface="Calibri"/>
              </a:rPr>
              <a:t>Часть 4 статьи 55.8 ГрК РФ с учётом разъяснений Минстроя России 2026 года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6928" y="1783080"/>
            <a:ext cx="5394960" cy="3246120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66928" y="1783080"/>
            <a:ext cx="5394960" cy="68580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22960" y="1993392"/>
            <a:ext cx="49377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00" b="1" i="0">
                <a:solidFill>
                  <a:srgbClr val="2E8B57"/>
                </a:solidFill>
                <a:latin typeface="Calibri"/>
              </a:rPr>
              <a:t>УВЕДОМЛЯЕМ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395728"/>
            <a:ext cx="4937760" cy="2560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•  договор строительного подряда или подряда на снос объекта капитального строительства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•  заключён с застройщиком, техническим заказчиком, лицом, ответственным за эксплуатацию здания, или региональным оператором капремонта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•  размер обязательств по договору — свыше 10 млн руб. (ч. 2.1 ст. 52 ГрК РФ); для капремонта общего имущества МКД по ПП № 615 порога нет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•  независимо от способа заключения: 44-ФЗ, 223-ФЗ, ПП № 615 или прямой договор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•  заключение, расторжение, исполнение — и фактический совокупный размер обязательств по конкурентным договорам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36208" y="1783080"/>
            <a:ext cx="5394960" cy="3246120"/>
          </a:xfrm>
          <a:prstGeom prst="roundRect">
            <a:avLst>
              <a:gd name="adj" fmla="val 6000"/>
            </a:avLst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236208" y="1783080"/>
            <a:ext cx="5394960" cy="68580"/>
          </a:xfrm>
          <a:prstGeom prst="rect">
            <a:avLst/>
          </a:prstGeom>
          <a:solidFill>
            <a:srgbClr val="4C58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492240" y="1993392"/>
            <a:ext cx="49377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00" b="1" i="0">
                <a:solidFill>
                  <a:srgbClr val="4C5866"/>
                </a:solidFill>
                <a:latin typeface="Calibri"/>
              </a:rPr>
              <a:t>НЕ УВЕДОМЛЯЕМ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2395728"/>
            <a:ext cx="4937760" cy="2560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•  договоры, в которых член СРО — субподрядчик, и договоры с субподрядчиками: они не входят в совокупный размер обязательств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•  проектирование и изыскания, благоустройство, текущий ремонт, поставка материалов, услуги, аренда — не строительный подряд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•  прямые договоры на сумму до 10 млн руб. включительно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•  договоры, полностью исполненные до 1 марта 2026 года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•  сведения о договорах, заключённых до 01.03.2026, можно будет представить добровольно с 01.03.2027 (ПП РФ № 916)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" y="5193792"/>
            <a:ext cx="9869393" cy="603504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66928" y="5193792"/>
            <a:ext cx="68580" cy="603504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22960" y="5285487"/>
            <a:ext cx="9412193" cy="42011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300" b="1" i="0" dirty="0" err="1">
                <a:solidFill>
                  <a:srgbClr val="2B2F3A"/>
                </a:solidFill>
                <a:latin typeface="Calibri"/>
              </a:rPr>
              <a:t>Уведомляются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договоры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,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по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которым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lang="ru-RU" sz="1300" b="1" dirty="0">
                <a:solidFill>
                  <a:srgbClr val="2B2F3A"/>
                </a:solidFill>
                <a:latin typeface="Calibri"/>
              </a:rPr>
              <a:t>А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ссоциация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несёт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имущественную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ответственность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(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ст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. 60, 60.1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ГрК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РФ),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то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есть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договоры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,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для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выполнения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которых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требуется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членство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в СРО.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638251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950" b="0" i="0">
                <a:solidFill>
                  <a:srgbClr val="8B95A1"/>
                </a:solidFill>
                <a:latin typeface="Calibri"/>
              </a:rPr>
              <a:t>Порядок и формы уведомлений — во внутренних документах Ассоциации «СКС».</a:t>
            </a:r>
          </a:p>
        </p:txBody>
      </p:sp>
    </p:spTree>
    <p:extLst>
      <p:ext uri="{BB962C8B-B14F-4D97-AF65-F5344CB8AC3E}">
        <p14:creationId xmlns:p14="http://schemas.microsoft.com/office/powerpoint/2010/main" val="1241552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3508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 dirty="0" err="1">
                <a:solidFill>
                  <a:srgbClr val="4A519E"/>
                </a:solidFill>
                <a:latin typeface="Calibri"/>
              </a:rPr>
              <a:t>Доля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убыточных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строительных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организаций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lang="ru-RU" sz="2400" b="1" i="0" dirty="0">
                <a:solidFill>
                  <a:srgbClr val="4A519E"/>
                </a:solidFill>
                <a:latin typeface="Calibri"/>
              </a:rPr>
              <a:t>-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30,3 %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2000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 dirty="0" err="1">
                <a:solidFill>
                  <a:srgbClr val="4C5866"/>
                </a:solidFill>
                <a:latin typeface="Calibri"/>
              </a:rPr>
              <a:t>Финансовые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результаты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строительных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организаций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за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I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полугодие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lang="ru-RU" sz="1300" b="0" i="0" dirty="0">
                <a:solidFill>
                  <a:srgbClr val="4C5866"/>
                </a:solidFill>
                <a:latin typeface="Calibri"/>
              </a:rPr>
              <a:t>-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сопоставимый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ряд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(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без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субъектов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МСП)</a:t>
            </a:r>
          </a:p>
        </p:txBody>
      </p:sp>
      <p:pic>
        <p:nvPicPr>
          <p:cNvPr id="8" name="Picture 7" descr="ch15_financ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5649" y="1645920"/>
            <a:ext cx="9260670" cy="324612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66928" y="4974336"/>
            <a:ext cx="3551925" cy="1335024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66928" y="4974336"/>
            <a:ext cx="68580" cy="1335024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68096" y="5074920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300" b="1" i="0">
                <a:solidFill>
                  <a:srgbClr val="D9232E"/>
                </a:solidFill>
                <a:latin typeface="Calibri"/>
              </a:rPr>
              <a:t>30,3 %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8096" y="5577840"/>
            <a:ext cx="3204453" cy="38404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доля убыточных организаций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в I полугодии 2026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8096" y="6035040"/>
            <a:ext cx="3204453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>
                <a:solidFill>
                  <a:srgbClr val="4C5866"/>
                </a:solidFill>
                <a:latin typeface="Calibri"/>
              </a:rPr>
              <a:t>25,2 % в 2024 → 27,0 % в 2025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20021" y="4974336"/>
            <a:ext cx="3551925" cy="1335024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320021" y="4974336"/>
            <a:ext cx="68580" cy="1335024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521189" y="5074920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300" b="1" i="0">
                <a:solidFill>
                  <a:srgbClr val="D9232E"/>
                </a:solidFill>
                <a:latin typeface="Calibri"/>
              </a:rPr>
              <a:t>162,4 млрд руб.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21189" y="5577840"/>
            <a:ext cx="3204453" cy="38404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сальдированный финансовый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результат, I полугодие 2026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21189" y="6035040"/>
            <a:ext cx="3204453" cy="15081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 dirty="0">
                <a:solidFill>
                  <a:srgbClr val="4C5866"/>
                </a:solidFill>
                <a:latin typeface="Calibri"/>
              </a:rPr>
              <a:t>63 % к I </a:t>
            </a:r>
            <a:r>
              <a:rPr sz="1000" b="0" i="0" dirty="0" err="1">
                <a:solidFill>
                  <a:srgbClr val="4C5866"/>
                </a:solidFill>
                <a:latin typeface="Calibri"/>
              </a:rPr>
              <a:t>пг</a:t>
            </a:r>
            <a:r>
              <a:rPr sz="1000" b="0" i="0" dirty="0">
                <a:solidFill>
                  <a:srgbClr val="4C5866"/>
                </a:solidFill>
                <a:latin typeface="Calibri"/>
              </a:rPr>
              <a:t> 2025 </a:t>
            </a:r>
            <a:r>
              <a:rPr lang="ru-RU" sz="1000" b="0" i="0" dirty="0">
                <a:solidFill>
                  <a:srgbClr val="4C5866"/>
                </a:solidFill>
                <a:latin typeface="Calibri"/>
              </a:rPr>
              <a:t>-</a:t>
            </a:r>
            <a:r>
              <a:rPr sz="10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000" b="0" i="0" dirty="0" err="1">
                <a:solidFill>
                  <a:srgbClr val="4C5866"/>
                </a:solidFill>
                <a:latin typeface="Calibri"/>
              </a:rPr>
              <a:t>расчёт</a:t>
            </a:r>
            <a:r>
              <a:rPr sz="10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000" b="0" i="0" dirty="0" err="1">
                <a:solidFill>
                  <a:srgbClr val="4C5866"/>
                </a:solidFill>
                <a:latin typeface="Calibri"/>
              </a:rPr>
              <a:t>Росстата</a:t>
            </a:r>
            <a:endParaRPr sz="1000" b="0" i="0" dirty="0">
              <a:solidFill>
                <a:srgbClr val="4C5866"/>
              </a:solidFill>
              <a:latin typeface="Calibri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8073115" y="4974336"/>
            <a:ext cx="3551925" cy="1335024"/>
          </a:xfrm>
          <a:prstGeom prst="roundRect">
            <a:avLst>
              <a:gd name="adj" fmla="val 6000"/>
            </a:avLst>
          </a:prstGeom>
          <a:solidFill>
            <a:srgbClr val="FDF4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8073115" y="4974336"/>
            <a:ext cx="68580" cy="1335024"/>
          </a:xfrm>
          <a:prstGeom prst="rect">
            <a:avLst/>
          </a:prstGeom>
          <a:solidFill>
            <a:srgbClr val="E08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274283" y="5074920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300" b="1" i="0">
                <a:solidFill>
                  <a:srgbClr val="E08A1E"/>
                </a:solidFill>
                <a:latin typeface="Calibri"/>
              </a:rPr>
              <a:t>5,0 %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4283" y="5577840"/>
            <a:ext cx="3204453" cy="38404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рентабельность продаж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в строительстве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4283" y="6035040"/>
            <a:ext cx="3204453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>
                <a:solidFill>
                  <a:srgbClr val="4C5866"/>
                </a:solidFill>
                <a:latin typeface="Calibri"/>
              </a:rPr>
              <a:t>11,0 % в среднем по экономике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6327648"/>
            <a:ext cx="10279380" cy="3007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950" b="0" i="0" dirty="0" err="1">
                <a:solidFill>
                  <a:srgbClr val="8B95A1"/>
                </a:solidFill>
                <a:latin typeface="Calibri"/>
              </a:rPr>
              <a:t>Сальдированный финансовый результат - прибыль прибыльных организаций за вычетом убытка убыточных. Рентабельность активов - 0,6 % против 2,1 % по экономике; в строительстве инженерных сооружений - 3,7 % и 0,4 %.</a:t>
            </a:r>
          </a:p>
        </p:txBody>
      </p:sp>
    </p:spTree>
    <p:extLst>
      <p:ext uri="{BB962C8B-B14F-4D97-AF65-F5344CB8AC3E}">
        <p14:creationId xmlns:p14="http://schemas.microsoft.com/office/powerpoint/2010/main" val="772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Договоры, заключённые до и после 1 марта 2026 года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>
                <a:solidFill>
                  <a:srgbClr val="4C5866"/>
                </a:solidFill>
                <a:latin typeface="Calibri"/>
              </a:rPr>
              <a:t>Переходные правила по постановлению Правительства РФ № 1880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783080"/>
            <a:ext cx="11058113" cy="402336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58368" y="1837943"/>
            <a:ext cx="283296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Вид договора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74217" y="1837943"/>
            <a:ext cx="4752145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Заключён до 1 марта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09243" y="1837943"/>
            <a:ext cx="2924358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Заключён с 1 марта 2026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6928" y="2185416"/>
            <a:ext cx="11058113" cy="566928"/>
          </a:xfrm>
          <a:prstGeom prst="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58368" y="2203704"/>
            <a:ext cx="2832969" cy="5303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1" i="0">
                <a:solidFill>
                  <a:srgbClr val="2B2F3A"/>
                </a:solidFill>
                <a:latin typeface="Calibri"/>
              </a:rPr>
              <a:t>Конкурентный договор</a:t>
            </a:r>
          </a:p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1" i="0">
                <a:solidFill>
                  <a:srgbClr val="2B2F3A"/>
                </a:solidFill>
                <a:latin typeface="Calibri"/>
              </a:rPr>
              <a:t>(44-ФЗ, 223-ФЗ, ПП № 615)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74217" y="2203704"/>
            <a:ext cx="4752145" cy="5303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уведомляем, если обязательства не исполнены на 01.03.2026 — независимо от даты заключения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09243" y="2203704"/>
            <a:ext cx="2924358" cy="5303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уведомляем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928" y="2752344"/>
            <a:ext cx="11058113" cy="56692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58368" y="2770632"/>
            <a:ext cx="2832969" cy="5303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1" i="0">
                <a:solidFill>
                  <a:srgbClr val="2B2F3A"/>
                </a:solidFill>
                <a:latin typeface="Calibri"/>
              </a:rPr>
              <a:t>Прямой договор</a:t>
            </a:r>
          </a:p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1" i="0">
                <a:solidFill>
                  <a:srgbClr val="2B2F3A"/>
                </a:solidFill>
                <a:latin typeface="Calibri"/>
              </a:rPr>
              <a:t>(свыше 10 млн руб.)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74217" y="2770632"/>
            <a:ext cx="4752145" cy="5303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обязанности нет; с 01.03.2027 возможно добровольное представление сведений (ПП РФ № 916)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09243" y="2770632"/>
            <a:ext cx="2924358" cy="5303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уведомляем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6928" y="3319272"/>
            <a:ext cx="11058113" cy="566928"/>
          </a:xfrm>
          <a:prstGeom prst="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58368" y="3337560"/>
            <a:ext cx="2832969" cy="5303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1" i="0">
                <a:solidFill>
                  <a:srgbClr val="2B2F3A"/>
                </a:solidFill>
                <a:latin typeface="Calibri"/>
              </a:rPr>
              <a:t>Договор полностью исполнен</a:t>
            </a:r>
          </a:p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50" b="1" i="0">
                <a:solidFill>
                  <a:srgbClr val="2B2F3A"/>
                </a:solidFill>
                <a:latin typeface="Calibri"/>
              </a:rPr>
              <a:t>до 01.03.2026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74217" y="3337560"/>
            <a:ext cx="4752145" cy="5303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не уведомляем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09243" y="3337560"/>
            <a:ext cx="2924358" cy="5303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—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66928" y="3886200"/>
            <a:ext cx="11058113" cy="18288"/>
          </a:xfrm>
          <a:prstGeom prst="rect">
            <a:avLst/>
          </a:prstGeom>
          <a:solidFill>
            <a:srgbClr val="8E94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5" name="Rounded Rectangle 24"/>
          <p:cNvSpPr/>
          <p:nvPr/>
        </p:nvSpPr>
        <p:spPr>
          <a:xfrm>
            <a:off x="566928" y="4160520"/>
            <a:ext cx="11064240" cy="1143000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566928" y="4160520"/>
            <a:ext cx="68580" cy="1143000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841248" y="4279392"/>
            <a:ext cx="1060704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50" b="1" i="0">
                <a:solidFill>
                  <a:srgbClr val="2E8B57"/>
                </a:solidFill>
                <a:latin typeface="Calibri"/>
              </a:rPr>
              <a:t>УЖЕ ПРИНЯТО НА 1 МАРТА 2027 ГОДА — ПП РФ от 21.07.2026 № 916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41248" y="4617720"/>
            <a:ext cx="106070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Члены СРО получат право направлять в реестр сведения о договорах, заключённых до 1 марта 2026 года, в добровольном порядке. Сведения о ранее заключённых договорах можно будет отражать в реестре.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66928" y="5486400"/>
            <a:ext cx="9869393" cy="548640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566928" y="5486400"/>
            <a:ext cx="68580" cy="548640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822960" y="5532120"/>
            <a:ext cx="9412193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300" b="1" i="0">
                <a:solidFill>
                  <a:srgbClr val="2B2F3A"/>
                </a:solidFill>
                <a:latin typeface="Calibri"/>
              </a:rPr>
              <a:t>Конкурентные договоры, обязательства по которым не были исполнены на 1 марта 2026 года, подлежат уведомлению.</a:t>
            </a:r>
          </a:p>
        </p:txBody>
      </p:sp>
    </p:spTree>
    <p:extLst>
      <p:ext uri="{BB962C8B-B14F-4D97-AF65-F5344CB8AC3E}">
        <p14:creationId xmlns:p14="http://schemas.microsoft.com/office/powerpoint/2010/main" val="16300234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Уведомления о договорах и об исках: нормы и сроки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>
                <a:solidFill>
                  <a:srgbClr val="4C5866"/>
                </a:solidFill>
                <a:latin typeface="Calibri"/>
              </a:rPr>
              <a:t>Состав сведений, сроки, прилагаемые документы, способ подачи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6928" y="1783080"/>
            <a:ext cx="3551925" cy="3246120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66928" y="1783080"/>
            <a:ext cx="3551925" cy="68580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86384" y="1965960"/>
            <a:ext cx="3140445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00" b="1" i="0">
                <a:solidFill>
                  <a:srgbClr val="D9232E"/>
                </a:solidFill>
                <a:latin typeface="Calibri"/>
              </a:rPr>
              <a:t>ДОГОВОРЫ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6384" y="2286000"/>
            <a:ext cx="314044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0" i="1">
                <a:solidFill>
                  <a:srgbClr val="4C5866"/>
                </a:solidFill>
                <a:latin typeface="Calibri"/>
              </a:rPr>
              <a:t>ч. 4 ст. 55.8 ГрК РФ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6384" y="2606040"/>
            <a:ext cx="3140445" cy="23774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4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Заключение, расторжение, исполнение договора; фактический совокупный размер обязательств по конкурентным договорам.</a:t>
            </a:r>
          </a:p>
          <a:p>
            <a:pPr algn="l">
              <a:lnSpc>
                <a:spcPct val="114000"/>
              </a:lnSpc>
              <a:spcAft>
                <a:spcPts val="400"/>
              </a:spcAft>
            </a:pPr>
            <a:endParaRPr sz="1050" b="0" i="0">
              <a:solidFill>
                <a:srgbClr val="2B2F3A"/>
              </a:solidFill>
              <a:latin typeface="Calibri"/>
            </a:endParaRPr>
          </a:p>
          <a:p>
            <a:pPr algn="l">
              <a:lnSpc>
                <a:spcPct val="114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Срок — 3 рабочих дня со дня, следующего за днём события.</a:t>
            </a:r>
          </a:p>
          <a:p>
            <a:pPr algn="l">
              <a:lnSpc>
                <a:spcPct val="114000"/>
              </a:lnSpc>
              <a:spcAft>
                <a:spcPts val="400"/>
              </a:spcAft>
            </a:pPr>
            <a:endParaRPr sz="1050" b="0" i="0">
              <a:solidFill>
                <a:srgbClr val="2B2F3A"/>
              </a:solidFill>
              <a:latin typeface="Calibri"/>
            </a:endParaRPr>
          </a:p>
          <a:p>
            <a:pPr algn="l">
              <a:lnSpc>
                <a:spcPct val="114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Прилагаются документы, подтверждающие фактический размер обязательств (договор, допсоглашения, акты). Можно не прикладывать, если сведения есть в открытых данных ЕИС.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20021" y="1783080"/>
            <a:ext cx="3551925" cy="3246120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320021" y="1783080"/>
            <a:ext cx="3551925" cy="68580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539477" y="1965960"/>
            <a:ext cx="3140445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00" b="1" i="0">
                <a:solidFill>
                  <a:srgbClr val="4A519E"/>
                </a:solidFill>
                <a:latin typeface="Calibri"/>
              </a:rPr>
              <a:t>ИЗМЕНЕНИЯ ДОГОВОРА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39477" y="2286000"/>
            <a:ext cx="314044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0" i="1">
                <a:solidFill>
                  <a:srgbClr val="4C5866"/>
                </a:solidFill>
                <a:latin typeface="Calibri"/>
              </a:rPr>
              <a:t>приказ Минстроя № 655/пр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39477" y="2606040"/>
            <a:ext cx="3140445" cy="23774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4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Дополнительные соглашения, которыми изменяются предмет или цена договора либо прекращаются обязательства, — уведомляем в том же порядке по форме приказа.</a:t>
            </a:r>
          </a:p>
          <a:p>
            <a:pPr algn="l">
              <a:lnSpc>
                <a:spcPct val="114000"/>
              </a:lnSpc>
              <a:spcAft>
                <a:spcPts val="400"/>
              </a:spcAft>
            </a:pPr>
            <a:endParaRPr sz="1050" b="0" i="0">
              <a:solidFill>
                <a:srgbClr val="2B2F3A"/>
              </a:solidFill>
              <a:latin typeface="Calibri"/>
            </a:endParaRPr>
          </a:p>
          <a:p>
            <a:pPr algn="l">
              <a:lnSpc>
                <a:spcPct val="114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Состав сведений и сроки — по форме уведомления, утверждённой в Ассоциации «СКС».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73115" y="1783080"/>
            <a:ext cx="3551925" cy="3246120"/>
          </a:xfrm>
          <a:prstGeom prst="roundRect">
            <a:avLst>
              <a:gd name="adj" fmla="val 6000"/>
            </a:avLst>
          </a:prstGeom>
          <a:solidFill>
            <a:srgbClr val="FDF4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8073115" y="1783080"/>
            <a:ext cx="3551925" cy="68580"/>
          </a:xfrm>
          <a:prstGeom prst="rect">
            <a:avLst/>
          </a:prstGeom>
          <a:solidFill>
            <a:srgbClr val="E08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292571" y="1965960"/>
            <a:ext cx="3140445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00" b="1" i="0">
                <a:solidFill>
                  <a:srgbClr val="E08A1E"/>
                </a:solidFill>
                <a:latin typeface="Calibri"/>
              </a:rPr>
              <a:t>ИСКИ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92571" y="2286000"/>
            <a:ext cx="314044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0" i="1">
                <a:solidFill>
                  <a:srgbClr val="4C5866"/>
                </a:solidFill>
                <a:latin typeface="Calibri"/>
              </a:rPr>
              <a:t>ч. 10 ст. 55.13 ГрК РФ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92571" y="2606040"/>
            <a:ext cx="3140445" cy="23774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4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Предъявление иска о возмещении вреда и (или) ущерба по ст. 60, 60.1 ГрК РФ.</a:t>
            </a:r>
          </a:p>
          <a:p>
            <a:pPr algn="l">
              <a:lnSpc>
                <a:spcPct val="114000"/>
              </a:lnSpc>
              <a:spcAft>
                <a:spcPts val="400"/>
              </a:spcAft>
            </a:pPr>
            <a:endParaRPr sz="1050" b="0" i="0">
              <a:solidFill>
                <a:srgbClr val="2B2F3A"/>
              </a:solidFill>
              <a:latin typeface="Calibri"/>
            </a:endParaRPr>
          </a:p>
          <a:p>
            <a:pPr algn="l">
              <a:lnSpc>
                <a:spcPct val="114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Федеральным законом срок не установлен — применяется срок и форма, предусмотренные внутренними документами Ассоциации «СКС».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6928" y="5193792"/>
            <a:ext cx="9869393" cy="548640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566928" y="5193792"/>
            <a:ext cx="68580" cy="548640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822960" y="5239512"/>
            <a:ext cx="9412193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250" b="1" i="0">
                <a:solidFill>
                  <a:srgbClr val="2B2F3A"/>
                </a:solidFill>
                <a:latin typeface="Calibri"/>
              </a:rPr>
              <a:t>Как подавать: по порядку, установленному ассоциацией; формы уведомлений о договорах и об исках — во внутренних документах ассоциации.</a:t>
            </a:r>
          </a:p>
        </p:txBody>
      </p:sp>
    </p:spTree>
    <p:extLst>
      <p:ext uri="{BB962C8B-B14F-4D97-AF65-F5344CB8AC3E}">
        <p14:creationId xmlns:p14="http://schemas.microsoft.com/office/powerpoint/2010/main" val="16359137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Какие сведения о члене СРО размещаются в реестре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>
                <a:solidFill>
                  <a:srgbClr val="4C5866"/>
                </a:solidFill>
                <a:latin typeface="Calibri"/>
              </a:rPr>
              <a:t>Новый состав сведений (ПП РФ № 1880) открыт любому пользователю reestr.nostroy.ru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6928" y="1755648"/>
            <a:ext cx="5394960" cy="2926080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66928" y="1755648"/>
            <a:ext cx="5394960" cy="68580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22960" y="1938528"/>
            <a:ext cx="493776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1" i="0">
                <a:solidFill>
                  <a:srgbClr val="4A519E"/>
                </a:solidFill>
                <a:latin typeface="Calibri"/>
              </a:rPr>
              <a:t>СВЕДЕНИЯ О РАБОТНИКАХ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286000"/>
            <a:ext cx="4937760" cy="23774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•  специалисты по организации строительства в НРС — ФИО и номер в НРС каждого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•  допущенные к особо опасным, технически сложным и уникальным объектам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•  работники по минимальным требованиям ПП № 338 (для соответствующих объектов)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•  иные специалисты (приказ № 238/пр) — если требуют правила саморегулирования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•  дата последнего обновления сведений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36208" y="1755648"/>
            <a:ext cx="5394960" cy="2926080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236208" y="1755648"/>
            <a:ext cx="5394960" cy="68580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492240" y="1938528"/>
            <a:ext cx="493776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1" i="0">
                <a:solidFill>
                  <a:srgbClr val="D9232E"/>
                </a:solidFill>
                <a:latin typeface="Calibri"/>
              </a:rPr>
              <a:t>СВЕДЕНИЯ О ДОГОВОРАХ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2286000"/>
            <a:ext cx="4937760" cy="23774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•  количество заключённых договоров и совокупный размер обязательств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•  фактический совокупный размер обязательств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•  фактический максимальный размер обязательств по одному договору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•  договоры, заключённые конкурентными способами, и их размер</a:t>
            </a:r>
          </a:p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•  исполненные договоры и суммы; дата последнего обновления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" y="4864608"/>
            <a:ext cx="9869393" cy="603504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66928" y="4864608"/>
            <a:ext cx="68580" cy="603504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22960" y="4910328"/>
            <a:ext cx="9412193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250" b="1" i="0">
                <a:solidFill>
                  <a:srgbClr val="2B2F3A"/>
                </a:solidFill>
                <a:latin typeface="Calibri"/>
              </a:rPr>
              <a:t>Открытые сведения могут использоваться заказчиками, банками, страховщиками и контрагентами при проверке контрагента и оценке рисков. Неполные сведения в реестре затрудняют подтверждение опыта и кадрового состава.</a:t>
            </a:r>
          </a:p>
        </p:txBody>
      </p:sp>
    </p:spTree>
    <p:extLst>
      <p:ext uri="{BB962C8B-B14F-4D97-AF65-F5344CB8AC3E}">
        <p14:creationId xmlns:p14="http://schemas.microsoft.com/office/powerpoint/2010/main" val="23567877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Требования к специалистам с 1 сентября 2026 года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>
                <a:solidFill>
                  <a:srgbClr val="4C5866"/>
                </a:solidFill>
                <a:latin typeface="Calibri"/>
              </a:rPr>
              <a:t>Требование о двух специалистах действует с 2017 года; изменились состав сведений НРС, введена категория «иных специалистов»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6928" y="1783080"/>
            <a:ext cx="3551925" cy="3429000"/>
          </a:xfrm>
          <a:prstGeom prst="roundRect">
            <a:avLst>
              <a:gd name="adj" fmla="val 6000"/>
            </a:avLst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66928" y="1783080"/>
            <a:ext cx="3551925" cy="68580"/>
          </a:xfrm>
          <a:prstGeom prst="rect">
            <a:avLst/>
          </a:prstGeom>
          <a:solidFill>
            <a:srgbClr val="4C58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86384" y="1965960"/>
            <a:ext cx="3140445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50" b="1" i="0">
                <a:solidFill>
                  <a:srgbClr val="4C5866"/>
                </a:solidFill>
                <a:latin typeface="Calibri"/>
              </a:rPr>
              <a:t>БЫЛО И ОСТАЁТСЯ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6384" y="2286000"/>
            <a:ext cx="314044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0" i="1">
                <a:solidFill>
                  <a:srgbClr val="4C5866"/>
                </a:solidFill>
                <a:latin typeface="Calibri"/>
              </a:rPr>
              <a:t>ст. 55.5 ГрК РФ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6384" y="2606040"/>
            <a:ext cx="3140445" cy="2560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4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Не менее двух специалистов по организации строительства, сведения о которых внесены в НРС, по основному месту работы.</a:t>
            </a:r>
          </a:p>
          <a:p>
            <a:pPr algn="l">
              <a:lnSpc>
                <a:spcPct val="114000"/>
              </a:lnSpc>
              <a:spcAft>
                <a:spcPts val="400"/>
              </a:spcAft>
            </a:pPr>
            <a:endParaRPr sz="1050" b="0" i="0">
              <a:solidFill>
                <a:srgbClr val="2B2F3A"/>
              </a:solidFill>
              <a:latin typeface="Calibri"/>
            </a:endParaRPr>
          </a:p>
          <a:p>
            <a:pPr algn="l">
              <a:lnSpc>
                <a:spcPct val="114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Это условие членства действует с 2017 года и 1 сентября 2026 года не менялось.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20021" y="1783080"/>
            <a:ext cx="3551925" cy="3429000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320021" y="1783080"/>
            <a:ext cx="3551925" cy="68580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539477" y="1965960"/>
            <a:ext cx="3140445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50" b="1" i="0">
                <a:solidFill>
                  <a:srgbClr val="D9232E"/>
                </a:solidFill>
                <a:latin typeface="Calibri"/>
              </a:rPr>
              <a:t>НОВОЕ: СОСТАВ СВЕДЕНИЙ НРС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39477" y="2286000"/>
            <a:ext cx="314044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0" i="1">
                <a:solidFill>
                  <a:srgbClr val="4C5866"/>
                </a:solidFill>
                <a:latin typeface="Calibri"/>
              </a:rPr>
              <a:t>приказ № 268/пр, с 01.09.2026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39477" y="2606040"/>
            <a:ext cx="3140445" cy="2560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4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Новый перечень подтверждающих документов, состав сведений реестра, порядок изменений и основания для отказа.</a:t>
            </a:r>
          </a:p>
          <a:p>
            <a:pPr algn="l">
              <a:lnSpc>
                <a:spcPct val="114000"/>
              </a:lnSpc>
              <a:spcAft>
                <a:spcPts val="400"/>
              </a:spcAft>
            </a:pPr>
            <a:endParaRPr sz="1050" b="0" i="0">
              <a:solidFill>
                <a:srgbClr val="2B2F3A"/>
              </a:solidFill>
              <a:latin typeface="Calibri"/>
            </a:endParaRPr>
          </a:p>
          <a:p>
            <a:pPr algn="l">
              <a:lnSpc>
                <a:spcPct val="114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В реестре членов СРО теперь видны ФИО и номера специалистов.</a:t>
            </a:r>
          </a:p>
          <a:p>
            <a:pPr algn="l">
              <a:lnSpc>
                <a:spcPct val="114000"/>
              </a:lnSpc>
              <a:spcAft>
                <a:spcPts val="400"/>
              </a:spcAft>
            </a:pPr>
            <a:endParaRPr sz="1050" b="0" i="0">
              <a:solidFill>
                <a:srgbClr val="2B2F3A"/>
              </a:solidFill>
              <a:latin typeface="Calibri"/>
            </a:endParaRPr>
          </a:p>
          <a:p>
            <a:pPr algn="l">
              <a:lnSpc>
                <a:spcPct val="114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Независимую оценку квалификации необходимо проходить не реже одного раза в пять лет (ч. 10 ст. 55.5-1 ГрК РФ).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73115" y="1783080"/>
            <a:ext cx="3551925" cy="3429000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8073115" y="1783080"/>
            <a:ext cx="3551925" cy="68580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292571" y="1965960"/>
            <a:ext cx="3140445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250" b="1" i="0">
                <a:solidFill>
                  <a:srgbClr val="D9232E"/>
                </a:solidFill>
                <a:latin typeface="Calibri"/>
              </a:rPr>
              <a:t>НОВОЕ: ИНЫЕ СПЕЦИАЛИСТЫ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92571" y="2286000"/>
            <a:ext cx="314044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0" i="1">
                <a:solidFill>
                  <a:srgbClr val="4C5866"/>
                </a:solidFill>
                <a:latin typeface="Calibri"/>
              </a:rPr>
              <a:t>507-ФЗ + приказ № 238/пр, с 01.09.2026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92571" y="2606040"/>
            <a:ext cx="3140445" cy="2560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4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Десять должностей: инженер контроля качества, инженер-сметчик, прораб, специалист по охране труда, начальник ОКС и др.</a:t>
            </a:r>
          </a:p>
          <a:p>
            <a:pPr algn="l">
              <a:lnSpc>
                <a:spcPct val="114000"/>
              </a:lnSpc>
              <a:spcAft>
                <a:spcPts val="400"/>
              </a:spcAft>
            </a:pPr>
            <a:endParaRPr sz="1050" b="0" i="0">
              <a:solidFill>
                <a:srgbClr val="2B2F3A"/>
              </a:solidFill>
              <a:latin typeface="Calibri"/>
            </a:endParaRPr>
          </a:p>
          <a:p>
            <a:pPr algn="l">
              <a:lnSpc>
                <a:spcPct val="114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Требования к ним задают правила саморегулирования; сведения включаются в НРС и отражаются в реестре членов.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6928" y="5376672"/>
            <a:ext cx="9869393" cy="603504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566928" y="5376672"/>
            <a:ext cx="68580" cy="603504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822960" y="5422392"/>
            <a:ext cx="9412193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250" b="1" i="0">
                <a:solidFill>
                  <a:srgbClr val="2B2F3A"/>
                </a:solidFill>
                <a:latin typeface="Calibri"/>
              </a:rPr>
              <a:t>Руководителю организации следует проверить, кто занимает должности из перечня № 238/пр, и какие требования к ним установят правила саморегулирования.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" y="638251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950" b="0" i="0">
                <a:solidFill>
                  <a:srgbClr val="8B95A1"/>
                </a:solidFill>
                <a:latin typeface="Calibri"/>
              </a:rPr>
              <a:t>ПП РФ № 338 — минимальные требования только для работ на особо опасных, технически сложных и уникальных объектах и объектах использования атомной энергии.</a:t>
            </a:r>
          </a:p>
        </p:txBody>
      </p:sp>
    </p:spTree>
    <p:extLst>
      <p:ext uri="{BB962C8B-B14F-4D97-AF65-F5344CB8AC3E}">
        <p14:creationId xmlns:p14="http://schemas.microsoft.com/office/powerpoint/2010/main" val="16232712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Сведения о договорах передали 12,8 % членов СРО, обязанных это сделать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>
                <a:solidFill>
                  <a:srgbClr val="4C5866"/>
                </a:solidFill>
                <a:latin typeface="Calibri"/>
              </a:rPr>
              <a:t>Члены СРО с контрактами по 44-ФЗ и ПП № 615, заключёнными после 01.03.2026 или не исполненными на эту дату; сведения о договорах в реестре на 06.09.2026</a:t>
            </a:r>
          </a:p>
        </p:txBody>
      </p:sp>
      <p:pic>
        <p:nvPicPr>
          <p:cNvPr id="8" name="Picture 7" descr="ch01_erch_readines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8728" y="1691640"/>
            <a:ext cx="6504063" cy="34290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66928" y="5394960"/>
            <a:ext cx="9869393" cy="566928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66928" y="5394960"/>
            <a:ext cx="68580" cy="566928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22960" y="5440680"/>
            <a:ext cx="9412193" cy="4754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300" b="1" i="0">
                <a:solidFill>
                  <a:srgbClr val="2B2F3A"/>
                </a:solidFill>
                <a:latin typeface="Calibri"/>
              </a:rPr>
              <a:t>По России из 22 212 членов СРО, обязанных передать сведения, договоры отражены в реестре у 2 851 (12,8 %); по Красноярскому краю — у 75 из 532. В Ассоциации «СКС» — у 4 из 29 обязанных.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5989320"/>
            <a:ext cx="1060704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950" b="0" i="0">
                <a:solidFill>
                  <a:srgbClr val="8B95A1"/>
                </a:solidFill>
                <a:latin typeface="Calibri"/>
              </a:rPr>
              <a:t>Обязанность определена по ЕИС: контракты на СМР по 44-ФЗ и ПП № 615, заключённые после 01.03.2026 или не исполненные на эту дату; «передали» — в реестре указаны заключённые договоры. Расхождение не является установленным нарушением: сведения могли быть переданы в СРО, но не в реестр. Прямые договоры по внешним данным не проверяются.</a:t>
            </a:r>
          </a:p>
        </p:txBody>
      </p:sp>
    </p:spTree>
    <p:extLst>
      <p:ext uri="{BB962C8B-B14F-4D97-AF65-F5344CB8AC3E}">
        <p14:creationId xmlns:p14="http://schemas.microsoft.com/office/powerpoint/2010/main" val="25529397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Сопоставление сведений Единого реестра членов СРО и ЕИС «Закупки»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>
                <a:solidFill>
                  <a:srgbClr val="4C5866"/>
                </a:solidFill>
                <a:latin typeface="Calibri"/>
              </a:rPr>
              <a:t>Государственные контракты на СМР, заключённые после 01.03.2026, и сведения о договорах в Едином реестре членов СРО на 06.09.2026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6928" y="1755648"/>
            <a:ext cx="11064240" cy="713232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66928" y="1755648"/>
            <a:ext cx="68580" cy="713232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41247" y="1865376"/>
            <a:ext cx="2103120" cy="5029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103 402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35808" y="1847088"/>
            <a:ext cx="832104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действующих членов СРО в 253 действующих саморегулируемых организациях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252728" y="2578608"/>
            <a:ext cx="9692640" cy="713232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1252728" y="2578608"/>
            <a:ext cx="68580" cy="713232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527048" y="2688336"/>
            <a:ext cx="2103120" cy="5029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22 036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21608" y="2670048"/>
            <a:ext cx="694944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членов, по которым в реестре обновлён блок договоров (21,3 %)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938528" y="3401568"/>
            <a:ext cx="8321040" cy="713232"/>
          </a:xfrm>
          <a:prstGeom prst="roundRect">
            <a:avLst>
              <a:gd name="adj" fmla="val 6000"/>
            </a:avLst>
          </a:prstGeom>
          <a:solidFill>
            <a:srgbClr val="FDF4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1938528" y="3401568"/>
            <a:ext cx="68580" cy="713232"/>
          </a:xfrm>
          <a:prstGeom prst="rect">
            <a:avLst/>
          </a:prstGeom>
          <a:solidFill>
            <a:srgbClr val="E08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2212848" y="3511296"/>
            <a:ext cx="2103120" cy="5029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400" b="1" i="0">
                <a:solidFill>
                  <a:srgbClr val="E08A1E"/>
                </a:solidFill>
                <a:latin typeface="Calibri"/>
              </a:rPr>
              <a:t>9 905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07408" y="3493008"/>
            <a:ext cx="557784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членов, заключивших государственные контракты на СМР после 01.03.2026 (34 442 контрактов, 2,21 трлн руб.) по данным ЕИС «Закупки»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624328" y="4224528"/>
            <a:ext cx="6949440" cy="713232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2624328" y="4224528"/>
            <a:ext cx="68580" cy="713232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2898648" y="4334256"/>
            <a:ext cx="2103120" cy="5029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400" b="1" i="0">
                <a:solidFill>
                  <a:srgbClr val="D9232E"/>
                </a:solidFill>
                <a:latin typeface="Calibri"/>
              </a:rPr>
              <a:t>2 164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93208" y="4315968"/>
            <a:ext cx="420624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из них — с отражёнными в реестре сведениями о договорах (22 %)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66928" y="5138928"/>
            <a:ext cx="9869393" cy="658368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566928" y="5138928"/>
            <a:ext cx="68580" cy="658368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22960" y="5184648"/>
            <a:ext cx="9412193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250" b="1" i="0">
                <a:solidFill>
                  <a:srgbClr val="2B2F3A"/>
                </a:solidFill>
                <a:latin typeface="Calibri"/>
              </a:rPr>
              <a:t>По 78 % подрядчиков с государственными контрактами сведения о договорах в реестре не отражены. Это не установленное нарушение: сведения требуют дополнительной сверки СРО и организации — организация могла уведомить свою СРО, а данные ещё не переданы в реестр.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2920" y="5943600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950" b="0" i="0">
                <a:solidFill>
                  <a:srgbClr val="8B95A1"/>
                </a:solidFill>
                <a:latin typeface="Calibri"/>
              </a:rPr>
              <a:t>Показатель отражает обновление соответствующего блока карточки члена в реестре, то есть передачу данных саморегулируемой организацией, а не факт исполнения обязанности каждой организацией.</a:t>
            </a:r>
          </a:p>
        </p:txBody>
      </p:sp>
    </p:spTree>
    <p:extLst>
      <p:ext uri="{BB962C8B-B14F-4D97-AF65-F5344CB8AC3E}">
        <p14:creationId xmlns:p14="http://schemas.microsoft.com/office/powerpoint/2010/main" val="14305241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Специалисты НРС: у 37 % членов в реестре нет ни одной записи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>
                <a:solidFill>
                  <a:srgbClr val="4C5866"/>
                </a:solidFill>
                <a:latin typeface="Calibri"/>
              </a:rPr>
              <a:t>Распределение действующих членов СРО по числу специалистов, отражённых в реестре, 06.09.2026</a:t>
            </a:r>
          </a:p>
        </p:txBody>
      </p:sp>
      <p:pic>
        <p:nvPicPr>
          <p:cNvPr id="8" name="Picture 7" descr="ch03_nr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1082" y="1627632"/>
            <a:ext cx="6969805" cy="315468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66928" y="4892040"/>
            <a:ext cx="3551925" cy="1261872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66928" y="4892040"/>
            <a:ext cx="68580" cy="1261872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68096" y="4992624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600" b="1" i="0">
                <a:solidFill>
                  <a:srgbClr val="4A519E"/>
                </a:solidFill>
                <a:latin typeface="Calibri"/>
              </a:rPr>
              <a:t>155 176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8096" y="5495544"/>
            <a:ext cx="3204453" cy="5852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записей о специалистах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в реестре по России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20021" y="4892040"/>
            <a:ext cx="3551925" cy="1261872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320021" y="4892040"/>
            <a:ext cx="68580" cy="1261872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521189" y="4992624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600" b="1" i="0">
                <a:solidFill>
                  <a:srgbClr val="D9232E"/>
                </a:solidFill>
                <a:latin typeface="Calibri"/>
              </a:rPr>
              <a:t>37 %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21189" y="5495544"/>
            <a:ext cx="3204453" cy="5852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членов СРО в России —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ноль записей в реестре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073115" y="4892040"/>
            <a:ext cx="3551925" cy="1261872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8073115" y="4892040"/>
            <a:ext cx="68580" cy="1261872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274283" y="4992624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600" b="1" i="0">
                <a:solidFill>
                  <a:srgbClr val="2E8B57"/>
                </a:solidFill>
                <a:latin typeface="Calibri"/>
              </a:rPr>
              <a:t>72 %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74283" y="5495544"/>
            <a:ext cx="3204453" cy="5852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членов Ассоциации «СКС» — два и более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специалиста в реестре</a:t>
            </a:r>
          </a:p>
        </p:txBody>
      </p:sp>
    </p:spTree>
    <p:extLst>
      <p:ext uri="{BB962C8B-B14F-4D97-AF65-F5344CB8AC3E}">
        <p14:creationId xmlns:p14="http://schemas.microsoft.com/office/powerpoint/2010/main" val="23720532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Показатели Ассоциации «СКС» среди саморегулируемых организаций страны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2000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 dirty="0" err="1">
                <a:solidFill>
                  <a:srgbClr val="4C5866"/>
                </a:solidFill>
                <a:latin typeface="Calibri"/>
              </a:rPr>
              <a:t>Доля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членов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,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по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которым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в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реестре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обновлён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блок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договоров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, — 25</a:t>
            </a:r>
            <a:r>
              <a:rPr lang="ru-RU" sz="1300" b="0" i="0" dirty="0">
                <a:solidFill>
                  <a:srgbClr val="4C5866"/>
                </a:solidFill>
                <a:latin typeface="Calibri"/>
              </a:rPr>
              <a:t>4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действующих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СРО с 30 и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более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членами</a:t>
            </a:r>
            <a:endParaRPr sz="1300" b="0" i="0" dirty="0">
              <a:solidFill>
                <a:srgbClr val="4C5866"/>
              </a:solidFill>
              <a:latin typeface="Calibri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66928" y="1783080"/>
            <a:ext cx="2613652" cy="1463040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66928" y="1783080"/>
            <a:ext cx="68580" cy="1463040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68096" y="1883664"/>
            <a:ext cx="226618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700" b="1" i="0">
                <a:solidFill>
                  <a:srgbClr val="D9232E"/>
                </a:solidFill>
                <a:latin typeface="Calibri"/>
              </a:rPr>
              <a:t>7,5 %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8096" y="2386584"/>
            <a:ext cx="226618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карточек членов Ассоциации «СКС»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с обновлённым блоком договоров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8096" y="2971800"/>
            <a:ext cx="226618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>
                <a:solidFill>
                  <a:srgbClr val="4C5866"/>
                </a:solidFill>
                <a:latin typeface="Calibri"/>
              </a:rPr>
              <a:t>9 организаций из 120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381748" y="1783080"/>
            <a:ext cx="2613652" cy="1463040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381748" y="1783080"/>
            <a:ext cx="68580" cy="1463040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582916" y="1883664"/>
            <a:ext cx="226618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700" b="1" i="0">
                <a:solidFill>
                  <a:srgbClr val="D9232E"/>
                </a:solidFill>
                <a:latin typeface="Calibri"/>
              </a:rPr>
              <a:t>110-е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82916" y="2386584"/>
            <a:ext cx="2266180" cy="1734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 dirty="0" err="1">
                <a:solidFill>
                  <a:srgbClr val="2B2F3A"/>
                </a:solidFill>
                <a:latin typeface="Calibri"/>
              </a:rPr>
              <a:t>место</a:t>
            </a:r>
            <a:r>
              <a:rPr sz="115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150" b="0" i="0" dirty="0" err="1">
                <a:solidFill>
                  <a:srgbClr val="2B2F3A"/>
                </a:solidFill>
                <a:latin typeface="Calibri"/>
              </a:rPr>
              <a:t>из</a:t>
            </a:r>
            <a:r>
              <a:rPr sz="1150" b="0" i="0" dirty="0">
                <a:solidFill>
                  <a:srgbClr val="2B2F3A"/>
                </a:solidFill>
                <a:latin typeface="Calibri"/>
              </a:rPr>
              <a:t> 25</a:t>
            </a:r>
            <a:r>
              <a:rPr lang="ru-RU" sz="1150" b="0" i="0" dirty="0">
                <a:solidFill>
                  <a:srgbClr val="2B2F3A"/>
                </a:solidFill>
                <a:latin typeface="Calibri"/>
              </a:rPr>
              <a:t>4</a:t>
            </a:r>
            <a:r>
              <a:rPr sz="1150" b="0" i="0" dirty="0">
                <a:solidFill>
                  <a:srgbClr val="2B2F3A"/>
                </a:solidFill>
                <a:latin typeface="Calibri"/>
              </a:rPr>
              <a:t> СРО </a:t>
            </a:r>
            <a:r>
              <a:rPr sz="1150" b="0" i="0" dirty="0" err="1">
                <a:solidFill>
                  <a:srgbClr val="2B2F3A"/>
                </a:solidFill>
                <a:latin typeface="Calibri"/>
              </a:rPr>
              <a:t>России</a:t>
            </a:r>
            <a:endParaRPr sz="1150" b="0" i="0" dirty="0">
              <a:solidFill>
                <a:srgbClr val="2B2F3A"/>
              </a:solidFill>
              <a:latin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82916" y="2971800"/>
            <a:ext cx="226618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>
                <a:solidFill>
                  <a:srgbClr val="4C5866"/>
                </a:solidFill>
                <a:latin typeface="Calibri"/>
              </a:rPr>
              <a:t>четвёртое место среди пяти СРО края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96568" y="1783080"/>
            <a:ext cx="2613652" cy="1463040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6196568" y="1783080"/>
            <a:ext cx="68580" cy="1463040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397736" y="1883664"/>
            <a:ext cx="226618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700" b="1" i="0">
                <a:solidFill>
                  <a:srgbClr val="4A519E"/>
                </a:solidFill>
                <a:latin typeface="Calibri"/>
              </a:rPr>
              <a:t>21,3 %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97736" y="2386584"/>
            <a:ext cx="226618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в среднем по России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97736" y="2971800"/>
            <a:ext cx="226618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>
                <a:solidFill>
                  <a:srgbClr val="4C5866"/>
                </a:solidFill>
                <a:latin typeface="Calibri"/>
              </a:rPr>
              <a:t>Сибирский ФО — 27,7 %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011389" y="1783080"/>
            <a:ext cx="2613652" cy="1463040"/>
          </a:xfrm>
          <a:prstGeom prst="roundRect">
            <a:avLst>
              <a:gd name="adj" fmla="val 6000"/>
            </a:avLst>
          </a:prstGeom>
          <a:solidFill>
            <a:srgbClr val="FDF4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9011389" y="1783080"/>
            <a:ext cx="68580" cy="1463040"/>
          </a:xfrm>
          <a:prstGeom prst="rect">
            <a:avLst/>
          </a:prstGeom>
          <a:solidFill>
            <a:srgbClr val="E08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9212557" y="1883664"/>
            <a:ext cx="226618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700" b="1" i="0">
                <a:solidFill>
                  <a:srgbClr val="E08A1E"/>
                </a:solidFill>
                <a:latin typeface="Calibri"/>
              </a:rPr>
              <a:t>14,9 %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212557" y="2386584"/>
            <a:ext cx="226618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в среднем по Красноярскому краю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212557" y="2971800"/>
            <a:ext cx="226618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>
                <a:solidFill>
                  <a:srgbClr val="4C5866"/>
                </a:solidFill>
                <a:latin typeface="Calibri"/>
              </a:rPr>
              <a:t>1 845 членов пяти краевых СРО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66928" y="3429000"/>
            <a:ext cx="2613652" cy="1234440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566928" y="3429000"/>
            <a:ext cx="68580" cy="1234440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768096" y="3529584"/>
            <a:ext cx="226618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600" b="1" i="0">
                <a:solidFill>
                  <a:srgbClr val="4A519E"/>
                </a:solidFill>
                <a:latin typeface="Calibri"/>
              </a:rPr>
              <a:t>8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68096" y="4032504"/>
            <a:ext cx="2266180" cy="5577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членов с заключёнными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договорами в реестре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381748" y="3429000"/>
            <a:ext cx="2613652" cy="1234440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3381748" y="3429000"/>
            <a:ext cx="68580" cy="1234440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3582916" y="3529584"/>
            <a:ext cx="226618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600" b="1" i="0">
                <a:solidFill>
                  <a:srgbClr val="4A519E"/>
                </a:solidFill>
                <a:latin typeface="Calibri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582916" y="4032504"/>
            <a:ext cx="2266180" cy="5577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членов с исполненными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договорами в реестре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196568" y="3429000"/>
            <a:ext cx="2613652" cy="1234440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7" name="Rectangle 36"/>
          <p:cNvSpPr/>
          <p:nvPr/>
        </p:nvSpPr>
        <p:spPr>
          <a:xfrm>
            <a:off x="6196568" y="3429000"/>
            <a:ext cx="68580" cy="1234440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6397736" y="3529584"/>
            <a:ext cx="226618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600" b="1" i="0">
                <a:solidFill>
                  <a:srgbClr val="4A519E"/>
                </a:solidFill>
                <a:latin typeface="Calibri"/>
              </a:rPr>
              <a:t>10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397736" y="4032504"/>
            <a:ext cx="2266180" cy="5577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членов с заявленным совокупным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размером обязательств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9011389" y="3429000"/>
            <a:ext cx="2613652" cy="1234440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1" name="Rectangle 40"/>
          <p:cNvSpPr/>
          <p:nvPr/>
        </p:nvSpPr>
        <p:spPr>
          <a:xfrm>
            <a:off x="9011389" y="3429000"/>
            <a:ext cx="68580" cy="1234440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9212557" y="3529584"/>
            <a:ext cx="226618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600" b="1" i="0">
                <a:solidFill>
                  <a:srgbClr val="2E8B57"/>
                </a:solidFill>
                <a:latin typeface="Calibri"/>
              </a:rPr>
              <a:t>87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212557" y="4032504"/>
            <a:ext cx="2266180" cy="5577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членов с двумя и более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специалистами НРС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566928" y="4846320"/>
            <a:ext cx="9869393" cy="603504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5" name="Rectangle 44"/>
          <p:cNvSpPr/>
          <p:nvPr/>
        </p:nvSpPr>
        <p:spPr>
          <a:xfrm>
            <a:off x="566928" y="4846320"/>
            <a:ext cx="68580" cy="603504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822960" y="4946094"/>
            <a:ext cx="9412193" cy="40395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250" b="1" i="0" dirty="0" err="1">
                <a:solidFill>
                  <a:srgbClr val="2B2F3A"/>
                </a:solidFill>
                <a:latin typeface="Calibri"/>
              </a:rPr>
              <a:t>По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lang="ru-RU" sz="1250" b="1" dirty="0">
                <a:solidFill>
                  <a:srgbClr val="2B2F3A"/>
                </a:solidFill>
                <a:latin typeface="Calibri"/>
              </a:rPr>
              <a:t>А</a:t>
            </a:r>
            <a:r>
              <a:rPr sz="1250" b="1" i="0" dirty="0" err="1">
                <a:solidFill>
                  <a:srgbClr val="2B2F3A"/>
                </a:solidFill>
                <a:latin typeface="Calibri"/>
              </a:rPr>
              <a:t>ссоциации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250" b="1" i="0" dirty="0" err="1">
                <a:solidFill>
                  <a:srgbClr val="2B2F3A"/>
                </a:solidFill>
                <a:latin typeface="Calibri"/>
              </a:rPr>
              <a:t>блок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250" b="1" i="0" dirty="0" err="1">
                <a:solidFill>
                  <a:srgbClr val="2B2F3A"/>
                </a:solidFill>
                <a:latin typeface="Calibri"/>
              </a:rPr>
              <a:t>договоров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250" b="1" i="0" dirty="0" err="1">
                <a:solidFill>
                  <a:srgbClr val="2B2F3A"/>
                </a:solidFill>
                <a:latin typeface="Calibri"/>
              </a:rPr>
              <a:t>обновлён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 у 9 </a:t>
            </a:r>
            <a:r>
              <a:rPr sz="1250" b="1" i="0" dirty="0" err="1">
                <a:solidFill>
                  <a:srgbClr val="2B2F3A"/>
                </a:solidFill>
                <a:latin typeface="Calibri"/>
              </a:rPr>
              <a:t>членов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250" b="1" i="0" dirty="0" err="1">
                <a:solidFill>
                  <a:srgbClr val="2B2F3A"/>
                </a:solidFill>
                <a:latin typeface="Calibri"/>
              </a:rPr>
              <a:t>из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 120; </a:t>
            </a:r>
            <a:r>
              <a:rPr sz="1250" b="1" i="0" dirty="0" err="1">
                <a:solidFill>
                  <a:srgbClr val="2B2F3A"/>
                </a:solidFill>
                <a:latin typeface="Calibri"/>
              </a:rPr>
              <a:t>сведения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 о </a:t>
            </a:r>
            <a:r>
              <a:rPr sz="1250" b="1" i="0" dirty="0" err="1">
                <a:solidFill>
                  <a:srgbClr val="2B2F3A"/>
                </a:solidFill>
                <a:latin typeface="Calibri"/>
              </a:rPr>
              <a:t>заключённых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250" b="1" i="0" dirty="0" err="1">
                <a:solidFill>
                  <a:srgbClr val="2B2F3A"/>
                </a:solidFill>
                <a:latin typeface="Calibri"/>
              </a:rPr>
              <a:t>договорах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250" b="1" i="0" dirty="0" err="1">
                <a:solidFill>
                  <a:srgbClr val="2B2F3A"/>
                </a:solidFill>
                <a:latin typeface="Calibri"/>
              </a:rPr>
              <a:t>отражены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 у 8 </a:t>
            </a:r>
            <a:r>
              <a:rPr sz="1250" b="1" i="0" dirty="0" err="1">
                <a:solidFill>
                  <a:srgbClr val="2B2F3A"/>
                </a:solidFill>
                <a:latin typeface="Calibri"/>
              </a:rPr>
              <a:t>организаций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, </a:t>
            </a:r>
            <a:r>
              <a:rPr sz="1250" b="1" i="0" dirty="0" err="1">
                <a:solidFill>
                  <a:srgbClr val="2B2F3A"/>
                </a:solidFill>
                <a:latin typeface="Calibri"/>
              </a:rPr>
              <a:t>об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250" b="1" i="0" dirty="0" err="1">
                <a:solidFill>
                  <a:srgbClr val="2B2F3A"/>
                </a:solidFill>
                <a:latin typeface="Calibri"/>
              </a:rPr>
              <a:t>исполненных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 — </a:t>
            </a:r>
            <a:r>
              <a:rPr sz="1250" b="1" i="0" dirty="0" err="1">
                <a:solidFill>
                  <a:srgbClr val="2B2F3A"/>
                </a:solidFill>
                <a:latin typeface="Calibri"/>
              </a:rPr>
              <a:t>ни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 у </a:t>
            </a:r>
            <a:r>
              <a:rPr sz="1250" b="1" i="0" dirty="0" err="1">
                <a:solidFill>
                  <a:srgbClr val="2B2F3A"/>
                </a:solidFill>
                <a:latin typeface="Calibri"/>
              </a:rPr>
              <a:t>одной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. </a:t>
            </a:r>
            <a:r>
              <a:rPr sz="1250" b="1" i="0" dirty="0" err="1">
                <a:solidFill>
                  <a:srgbClr val="2B2F3A"/>
                </a:solidFill>
                <a:latin typeface="Calibri"/>
              </a:rPr>
              <a:t>Сведения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 о </a:t>
            </a:r>
            <a:r>
              <a:rPr sz="1250" b="1" i="0" dirty="0" err="1">
                <a:solidFill>
                  <a:srgbClr val="2B2F3A"/>
                </a:solidFill>
                <a:latin typeface="Calibri"/>
              </a:rPr>
              <a:t>договорах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250" b="1" i="0" dirty="0" err="1">
                <a:solidFill>
                  <a:srgbClr val="2B2F3A"/>
                </a:solidFill>
                <a:latin typeface="Calibri"/>
              </a:rPr>
              <a:t>предстоит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250" b="1" i="0" dirty="0" err="1">
                <a:solidFill>
                  <a:srgbClr val="2B2F3A"/>
                </a:solidFill>
                <a:latin typeface="Calibri"/>
              </a:rPr>
              <a:t>внести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250" b="1" i="0" dirty="0" err="1">
                <a:solidFill>
                  <a:srgbClr val="2B2F3A"/>
                </a:solidFill>
                <a:latin typeface="Calibri"/>
              </a:rPr>
              <a:t>по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250" b="1" i="0" dirty="0" err="1">
                <a:solidFill>
                  <a:srgbClr val="2B2F3A"/>
                </a:solidFill>
                <a:latin typeface="Calibri"/>
              </a:rPr>
              <a:t>большинству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250" b="1" i="0" dirty="0" err="1">
                <a:solidFill>
                  <a:srgbClr val="2B2F3A"/>
                </a:solidFill>
                <a:latin typeface="Calibri"/>
              </a:rPr>
              <a:t>членов</a:t>
            </a:r>
            <a:r>
              <a:rPr sz="1250" b="1" i="0" dirty="0">
                <a:solidFill>
                  <a:srgbClr val="2B2F3A"/>
                </a:solidFill>
                <a:latin typeface="Calibri"/>
              </a:rPr>
              <a:t>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02920" y="5623560"/>
            <a:ext cx="8778240" cy="3007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950" b="0" i="0" dirty="0" err="1">
                <a:solidFill>
                  <a:srgbClr val="8B95A1"/>
                </a:solidFill>
                <a:latin typeface="Calibri"/>
              </a:rPr>
              <a:t>Показатель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отражает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обновление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соответствующего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блока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карточки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члена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в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реестре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,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то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есть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передачу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данных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саморегулируемой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организацией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, а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не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факт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исполнения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обязанности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каждой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организацией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18780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Последствия неисполнения обязанности уведомления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>
                <a:solidFill>
                  <a:srgbClr val="4C5866"/>
                </a:solidFill>
                <a:latin typeface="Calibri"/>
              </a:rPr>
              <a:t>Дисциплинарные, финансовые и информационные последствия для организации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6928" y="1755648"/>
            <a:ext cx="11064240" cy="868680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66928" y="1755648"/>
            <a:ext cx="68580" cy="868680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22960" y="1837943"/>
            <a:ext cx="3108960" cy="7223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  <a:spcAft>
                <a:spcPts val="400"/>
              </a:spcAft>
            </a:pPr>
            <a:r>
              <a:rPr sz="1200" b="1" i="0">
                <a:solidFill>
                  <a:srgbClr val="333977"/>
                </a:solidFill>
                <a:latin typeface="Calibri"/>
              </a:rPr>
              <a:t>Дисциплинарная ответственность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0" y="1828800"/>
            <a:ext cx="7287768" cy="7406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Сегодня — по положению Ассоциации «СКС» о мерах дисциплинарного воздействия (предписание, предупреждение, штраф, приостановление права по новым договорам, исключение). Единые для отрасли меры за нарушение порядка уведомления войдут в правила саморегулирования, которые разрабатывает НОСТРОЙ (приказ № 656/пр).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66928" y="2715768"/>
            <a:ext cx="11064240" cy="868680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66928" y="2715768"/>
            <a:ext cx="68580" cy="868680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22960" y="2798063"/>
            <a:ext cx="3108960" cy="7223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  <a:spcAft>
                <a:spcPts val="400"/>
              </a:spcAft>
            </a:pPr>
            <a:r>
              <a:rPr sz="1200" b="1" i="0">
                <a:solidFill>
                  <a:srgbClr val="333977"/>
                </a:solidFill>
                <a:latin typeface="Calibri"/>
              </a:rPr>
              <a:t>Расхождение с реестром контрактов ЕИС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14800" y="2788920"/>
            <a:ext cx="7287768" cy="7406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Данные о государственных контрактах уже есть в ЕИС «Закупки». Сопоставление с реестром членов выполняется программно и выявляется при плановой проверке СРО.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" y="3675887"/>
            <a:ext cx="11064240" cy="868680"/>
          </a:xfrm>
          <a:prstGeom prst="roundRect">
            <a:avLst>
              <a:gd name="adj" fmla="val 6000"/>
            </a:avLst>
          </a:prstGeom>
          <a:solidFill>
            <a:srgbClr val="FDF4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66928" y="3675887"/>
            <a:ext cx="68580" cy="868680"/>
          </a:xfrm>
          <a:prstGeom prst="rect">
            <a:avLst/>
          </a:prstGeom>
          <a:solidFill>
            <a:srgbClr val="E08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22960" y="3758183"/>
            <a:ext cx="3108960" cy="7223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  <a:spcAft>
                <a:spcPts val="400"/>
              </a:spcAft>
            </a:pPr>
            <a:r>
              <a:rPr sz="1200" b="1" i="0">
                <a:solidFill>
                  <a:srgbClr val="333977"/>
                </a:solidFill>
                <a:latin typeface="Calibri"/>
              </a:rPr>
              <a:t>Превышение уровня ответственности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0" y="3749039"/>
            <a:ext cx="7287768" cy="7406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Фактический совокупный размер обязательств по конкурентным договорам не должен превышать предел уровня ОДО, по одному договору — предел уровня ВВ (ч. 12, 13 ст. 55.16 ГрК РФ).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66928" y="4636007"/>
            <a:ext cx="11064240" cy="868680"/>
          </a:xfrm>
          <a:prstGeom prst="roundRect">
            <a:avLst>
              <a:gd name="adj" fmla="val 6000"/>
            </a:avLst>
          </a:prstGeom>
          <a:solidFill>
            <a:srgbClr val="FDF4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566928" y="4636007"/>
            <a:ext cx="68580" cy="868680"/>
          </a:xfrm>
          <a:prstGeom prst="rect">
            <a:avLst/>
          </a:prstGeom>
          <a:solidFill>
            <a:srgbClr val="E08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22960" y="4718303"/>
            <a:ext cx="3108960" cy="7223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  <a:spcAft>
                <a:spcPts val="400"/>
              </a:spcAft>
            </a:pPr>
            <a:r>
              <a:rPr sz="1200" b="1" i="0">
                <a:solidFill>
                  <a:srgbClr val="333977"/>
                </a:solidFill>
                <a:latin typeface="Calibri"/>
              </a:rPr>
              <a:t>Информационный и репутационный фактор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14800" y="4709159"/>
            <a:ext cx="7287768" cy="7406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Заказчики, банки, страховщики и контрагенты могут использовать открытые данные реестра при оценке. Неполные сведения в реестре затрудняют подтверждение опыта и кадрового состава.</a:t>
            </a:r>
          </a:p>
        </p:txBody>
      </p:sp>
    </p:spTree>
    <p:extLst>
      <p:ext uri="{BB962C8B-B14F-4D97-AF65-F5344CB8AC3E}">
        <p14:creationId xmlns:p14="http://schemas.microsoft.com/office/powerpoint/2010/main" val="34598100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3508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 dirty="0" err="1">
                <a:solidFill>
                  <a:srgbClr val="4A519E"/>
                </a:solidFill>
                <a:latin typeface="Calibri"/>
              </a:rPr>
              <a:t>Рекомендуемые действия членов Ассоциации до конца сентября</a:t>
            </a:r>
            <a:endParaRPr sz="2400" b="1" i="0" dirty="0">
              <a:solidFill>
                <a:srgbClr val="4A519E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>
                <a:solidFill>
                  <a:srgbClr val="4C5866"/>
                </a:solidFill>
                <a:latin typeface="Calibri"/>
              </a:rPr>
              <a:t>Шесть действий по новым требованиям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6928" y="1755648"/>
            <a:ext cx="11064240" cy="603504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66928" y="1755648"/>
            <a:ext cx="68580" cy="603504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22960" y="1865376"/>
            <a:ext cx="41148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1800" b="1" i="0">
                <a:solidFill>
                  <a:srgbClr val="2E8B57"/>
                </a:solidFill>
                <a:latin typeface="Calibri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25880" y="1837943"/>
            <a:ext cx="393192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  <a:spcAft>
                <a:spcPts val="400"/>
              </a:spcAft>
            </a:pPr>
            <a:r>
              <a:rPr sz="1200" b="1" i="0">
                <a:solidFill>
                  <a:srgbClr val="333977"/>
                </a:solidFill>
                <a:latin typeface="Calibri"/>
              </a:rPr>
              <a:t>Откройте свою карточку в реестре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40680" y="1828800"/>
            <a:ext cx="5961888" cy="4754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reestr.nostroy.ru — специалисты, уровни ответственности, договоры, дата последнего обновления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2414015"/>
            <a:ext cx="11064240" cy="603504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66928" y="2414015"/>
            <a:ext cx="68580" cy="603504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22960" y="2523744"/>
            <a:ext cx="41148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1800" b="1" i="0">
                <a:solidFill>
                  <a:srgbClr val="2E8B57"/>
                </a:solidFill>
                <a:latin typeface="Calibri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25880" y="2496311"/>
            <a:ext cx="393192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  <a:spcAft>
                <a:spcPts val="400"/>
              </a:spcAft>
            </a:pPr>
            <a:r>
              <a:rPr sz="1200" b="1" i="0">
                <a:solidFill>
                  <a:srgbClr val="333977"/>
                </a:solidFill>
                <a:latin typeface="Calibri"/>
              </a:rPr>
              <a:t>Сверьте перечень договоров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40680" y="2487168"/>
            <a:ext cx="5961888" cy="4754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Конкурентные — все не исполненные на 01.03.2026; прямые свыше 10 млн руб. — с 01.03.2026; договоры субподряда в обязанность уведомления не входят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6928" y="3072383"/>
            <a:ext cx="11064240" cy="603504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66928" y="3072383"/>
            <a:ext cx="68580" cy="603504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22960" y="3182111"/>
            <a:ext cx="41148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1800" b="1" i="0">
                <a:solidFill>
                  <a:srgbClr val="2E8B57"/>
                </a:solidFill>
                <a:latin typeface="Calibri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25880" y="3154679"/>
            <a:ext cx="393192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  <a:spcAft>
                <a:spcPts val="400"/>
              </a:spcAft>
            </a:pPr>
            <a:r>
              <a:rPr sz="1200" b="1" i="0">
                <a:solidFill>
                  <a:srgbClr val="333977"/>
                </a:solidFill>
                <a:latin typeface="Calibri"/>
              </a:rPr>
              <a:t>Подайте пропущенные уведомления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40680" y="3145535"/>
            <a:ext cx="5961888" cy="4754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С документами о фактическом размере обязательств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6928" y="3730751"/>
            <a:ext cx="11064240" cy="603504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566928" y="3730751"/>
            <a:ext cx="68580" cy="603504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822960" y="3840479"/>
            <a:ext cx="41148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1800" b="1" i="0">
                <a:solidFill>
                  <a:srgbClr val="4A519E"/>
                </a:solidFill>
                <a:latin typeface="Calibri"/>
              </a:rP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25880" y="3813047"/>
            <a:ext cx="393192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  <a:spcAft>
                <a:spcPts val="400"/>
              </a:spcAft>
            </a:pPr>
            <a:r>
              <a:rPr sz="1200" b="1" i="0">
                <a:solidFill>
                  <a:srgbClr val="333977"/>
                </a:solidFill>
                <a:latin typeface="Calibri"/>
              </a:rPr>
              <a:t>Проверьте специалистов НРС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40680" y="3803903"/>
            <a:ext cx="5961888" cy="4754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Не менее двух по основному месту работы; независимая оценка квалификации — не реже одного раза в пять лет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66928" y="4389119"/>
            <a:ext cx="11064240" cy="603504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566928" y="4389119"/>
            <a:ext cx="68580" cy="603504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822960" y="4498847"/>
            <a:ext cx="41148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1800" b="1" i="0">
                <a:solidFill>
                  <a:srgbClr val="4A519E"/>
                </a:solidFill>
                <a:latin typeface="Calibri"/>
              </a:rPr>
              <a:t>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25880" y="4471415"/>
            <a:ext cx="393192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  <a:spcAft>
                <a:spcPts val="400"/>
              </a:spcAft>
            </a:pPr>
            <a:r>
              <a:rPr sz="1200" b="1" i="0">
                <a:solidFill>
                  <a:srgbClr val="333977"/>
                </a:solidFill>
                <a:latin typeface="Calibri"/>
              </a:rPr>
              <a:t>Сверьте обязательства с уровнем ОДО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440680" y="4462271"/>
            <a:ext cx="5961888" cy="4754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Фактический совокупный размер по конкурентным договорам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66928" y="5047487"/>
            <a:ext cx="11064240" cy="603504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566928" y="5047487"/>
            <a:ext cx="68580" cy="603504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822960" y="5157215"/>
            <a:ext cx="41148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1800" b="1" i="0">
                <a:solidFill>
                  <a:srgbClr val="4A519E"/>
                </a:solidFill>
                <a:latin typeface="Calibri"/>
              </a:rPr>
              <a:t>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325880" y="5129783"/>
            <a:ext cx="3931920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4000"/>
              </a:lnSpc>
              <a:spcAft>
                <a:spcPts val="400"/>
              </a:spcAft>
            </a:pPr>
            <a:r>
              <a:rPr sz="1200" b="1" i="0">
                <a:solidFill>
                  <a:srgbClr val="333977"/>
                </a:solidFill>
                <a:latin typeface="Calibri"/>
              </a:rPr>
              <a:t>Назначьте ответственного, закрепите порядок в регламенте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440680" y="5120639"/>
            <a:ext cx="5961888" cy="4754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Заключение, расторжение, исполнение договора — уведомление в течение 3 рабочих дней; изменения предмета или цены и документы об исполнении — по форме и в порядке, установленным законодательством и документами Ассоциации «СКС»</a:t>
            </a:r>
          </a:p>
        </p:txBody>
      </p:sp>
    </p:spTree>
    <p:extLst>
      <p:ext uri="{BB962C8B-B14F-4D97-AF65-F5344CB8AC3E}">
        <p14:creationId xmlns:p14="http://schemas.microsoft.com/office/powerpoint/2010/main" val="690253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Ликвидируется вдвое больше организаций, чем регистрируется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>
                <a:solidFill>
                  <a:srgbClr val="4C5866"/>
                </a:solidFill>
                <a:latin typeface="Calibri"/>
              </a:rPr>
              <a:t>Государственная регистрация и ликвидация организаций по виду деятельности «Строительство» (Росстат)</a:t>
            </a:r>
          </a:p>
        </p:txBody>
      </p:sp>
      <p:pic>
        <p:nvPicPr>
          <p:cNvPr id="8" name="Picture 7" descr="ch12_demograph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8936" y="1664208"/>
            <a:ext cx="7554097" cy="36576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66928" y="5394960"/>
            <a:ext cx="9869393" cy="548640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66928" y="5394960"/>
            <a:ext cx="68580" cy="548640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97280" y="5463486"/>
            <a:ext cx="9137873" cy="4115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300" b="1" i="0" dirty="0">
                <a:solidFill>
                  <a:srgbClr val="2B2F3A"/>
                </a:solidFill>
                <a:latin typeface="Calibri"/>
              </a:rPr>
              <a:t>В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июле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2026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года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зарегистрировано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1 488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строительных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организаций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,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ликвидировано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5 425 </a:t>
            </a:r>
            <a:r>
              <a:rPr lang="ru-RU" sz="1300" b="1" i="0" dirty="0">
                <a:solidFill>
                  <a:srgbClr val="2B2F3A"/>
                </a:solidFill>
                <a:latin typeface="Calibri"/>
              </a:rPr>
              <a:t>-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в 3,6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раза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больше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.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Соотношение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ухудшается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третий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год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1" i="0" dirty="0" err="1">
                <a:solidFill>
                  <a:srgbClr val="2B2F3A"/>
                </a:solidFill>
                <a:latin typeface="Calibri"/>
              </a:rPr>
              <a:t>подряд</a:t>
            </a:r>
            <a:r>
              <a:rPr sz="1300" b="1" i="0" dirty="0">
                <a:solidFill>
                  <a:srgbClr val="2B2F3A"/>
                </a:solidFill>
                <a:latin typeface="Calibri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053328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950" b="0" i="0">
                <a:solidFill>
                  <a:srgbClr val="8B95A1"/>
                </a:solidFill>
                <a:latin typeface="Calibri"/>
              </a:rPr>
              <a:t>Показатель Росстата охватывает все организации с ОКВЭД «Строительство», включая никогда не состоявшие в СРО, и учитывает в том числе исключение недействующих юридических лиц из ЕГРЮЛ по решению ФНС.</a:t>
            </a:r>
          </a:p>
        </p:txBody>
      </p:sp>
    </p:spTree>
    <p:extLst>
      <p:ext uri="{BB962C8B-B14F-4D97-AF65-F5344CB8AC3E}">
        <p14:creationId xmlns:p14="http://schemas.microsoft.com/office/powerpoint/2010/main" val="30502526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1600200"/>
            <a:ext cx="12191969" cy="3108960"/>
          </a:xfrm>
          <a:prstGeom prst="rect">
            <a:avLst/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822960" y="2011680"/>
            <a:ext cx="82296" cy="2286000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170432" y="2487168"/>
            <a:ext cx="9784080" cy="1280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3300" b="1" i="0">
                <a:solidFill>
                  <a:srgbClr val="333977"/>
                </a:solidFill>
                <a:latin typeface="Calibri"/>
              </a:rPr>
              <a:t>Функции саморегулируемой организации и НОСТРОЙ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70432" y="3703320"/>
            <a:ext cx="950976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 i="0">
                <a:solidFill>
                  <a:srgbClr val="4C5866"/>
                </a:solidFill>
                <a:latin typeface="Calibri"/>
              </a:rPr>
              <a:t>Инструменты, доступные членам СРО, и порядок формирования консолидированной позиции отрасли</a:t>
            </a:r>
          </a:p>
        </p:txBody>
      </p:sp>
      <p:pic>
        <p:nvPicPr>
          <p:cNvPr id="8" name="Picture 7" descr="nostroy_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164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Показатели Ассоциации «СКС» в сравнении со средними значениями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>
                <a:solidFill>
                  <a:srgbClr val="4C5866"/>
                </a:solidFill>
                <a:latin typeface="Calibri"/>
              </a:rPr>
              <a:t>Ассоциация «Саморегулируемая корпорация строителей Красноярского края» на фоне России и Красноярского края, сентябрь 2026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6928" y="1783080"/>
            <a:ext cx="2613652" cy="1417320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66928" y="1783080"/>
            <a:ext cx="68580" cy="1417320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68096" y="1883664"/>
            <a:ext cx="226618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700" b="1" i="0">
                <a:solidFill>
                  <a:srgbClr val="4A519E"/>
                </a:solidFill>
                <a:latin typeface="Calibri"/>
              </a:rPr>
              <a:t>120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8096" y="2386584"/>
            <a:ext cx="2266180" cy="4663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действующих членов ассоциации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8096" y="2926080"/>
            <a:ext cx="226618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>
                <a:solidFill>
                  <a:srgbClr val="4C5866"/>
                </a:solidFill>
                <a:latin typeface="Calibri"/>
              </a:rPr>
              <a:t>в реестре с 28.05.2009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381748" y="1783080"/>
            <a:ext cx="2613652" cy="1417320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381748" y="1783080"/>
            <a:ext cx="68580" cy="1417320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582916" y="1883664"/>
            <a:ext cx="226618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700" b="1" i="0">
                <a:solidFill>
                  <a:srgbClr val="2E8B57"/>
                </a:solidFill>
                <a:latin typeface="Calibri"/>
              </a:rPr>
              <a:t>17,5 года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82916" y="2386584"/>
            <a:ext cx="2266180" cy="4663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средний возраст компании-члена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82916" y="2926080"/>
            <a:ext cx="226618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>
                <a:solidFill>
                  <a:srgbClr val="4C5866"/>
                </a:solidFill>
                <a:latin typeface="Calibri"/>
              </a:rPr>
              <a:t>по России — 11,2 года, по краю — 11,6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96568" y="1783080"/>
            <a:ext cx="2613652" cy="1417320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6196568" y="1783080"/>
            <a:ext cx="68580" cy="1417320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397736" y="1883664"/>
            <a:ext cx="226618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700" b="1" i="0">
                <a:solidFill>
                  <a:srgbClr val="2E8B57"/>
                </a:solidFill>
                <a:latin typeface="Calibri"/>
              </a:rPr>
              <a:t>10,3 года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97736" y="2386584"/>
            <a:ext cx="2266180" cy="4663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средний стаж членства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97736" y="2926080"/>
            <a:ext cx="226618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>
                <a:solidFill>
                  <a:srgbClr val="4C5866"/>
                </a:solidFill>
                <a:latin typeface="Calibri"/>
              </a:rPr>
              <a:t>по России — 5,3 года, по краю — 5,8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011389" y="1783080"/>
            <a:ext cx="2613652" cy="1417320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9011389" y="1783080"/>
            <a:ext cx="68580" cy="1417320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9212557" y="1883664"/>
            <a:ext cx="226618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700" b="1" i="0">
                <a:solidFill>
                  <a:srgbClr val="4A519E"/>
                </a:solidFill>
                <a:latin typeface="Calibri"/>
              </a:rPr>
              <a:t>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212557" y="2386584"/>
            <a:ext cx="2266180" cy="4663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200" b="0" i="0">
                <a:solidFill>
                  <a:srgbClr val="2B2F3A"/>
                </a:solidFill>
                <a:latin typeface="Calibri"/>
              </a:rPr>
              <a:t>компаний моложе трёх лет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212557" y="2926080"/>
            <a:ext cx="226618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>
                <a:solidFill>
                  <a:srgbClr val="4C5866"/>
                </a:solidFill>
                <a:latin typeface="Calibri"/>
              </a:rPr>
              <a:t>5,0 % против 10,8 % по стране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66928" y="3383280"/>
            <a:ext cx="2613652" cy="1481328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566928" y="3383280"/>
            <a:ext cx="68580" cy="1481328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768096" y="3483864"/>
            <a:ext cx="226618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500" b="1" i="0">
                <a:solidFill>
                  <a:srgbClr val="D9232E"/>
                </a:solidFill>
                <a:latin typeface="Calibri"/>
              </a:rPr>
              <a:t>7,5 %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68096" y="3986784"/>
            <a:ext cx="2266180" cy="5303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карточек с обновлённым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блоком договоров в реестре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8096" y="4590288"/>
            <a:ext cx="226618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>
                <a:solidFill>
                  <a:srgbClr val="4C5866"/>
                </a:solidFill>
                <a:latin typeface="Calibri"/>
              </a:rPr>
              <a:t>по России — 21,3 %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3381748" y="3383280"/>
            <a:ext cx="2613652" cy="1481328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3381748" y="3383280"/>
            <a:ext cx="68580" cy="1481328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3582916" y="3483864"/>
            <a:ext cx="226618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500" b="1" i="0">
                <a:solidFill>
                  <a:srgbClr val="2E8B57"/>
                </a:solidFill>
                <a:latin typeface="Calibri"/>
              </a:rPr>
              <a:t>60,0 %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582916" y="3986784"/>
            <a:ext cx="2266180" cy="5303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членов имеют уровень ответственности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по КФ ОДО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582916" y="4590288"/>
            <a:ext cx="226618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>
                <a:solidFill>
                  <a:srgbClr val="4C5866"/>
                </a:solidFill>
                <a:latin typeface="Calibri"/>
              </a:rPr>
              <a:t>по России — 43,7 %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196568" y="3383280"/>
            <a:ext cx="2613652" cy="1481328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6196568" y="3383280"/>
            <a:ext cx="68580" cy="1481328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6397736" y="3483864"/>
            <a:ext cx="226618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500" b="1" i="0">
                <a:solidFill>
                  <a:srgbClr val="4A519E"/>
                </a:solidFill>
                <a:latin typeface="Calibri"/>
              </a:rPr>
              <a:t>240 млн руб.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397736" y="3986784"/>
            <a:ext cx="2266180" cy="5303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взносы членов в компенсационные фонды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(оценка по реестру)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397736" y="4590288"/>
            <a:ext cx="226618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>
                <a:solidFill>
                  <a:srgbClr val="4C5866"/>
                </a:solidFill>
                <a:latin typeface="Calibri"/>
              </a:rPr>
              <a:t>ВВ 80 млн + ОДО 160 млн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9011389" y="3383280"/>
            <a:ext cx="2613652" cy="1481328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4" name="Rectangle 43"/>
          <p:cNvSpPr/>
          <p:nvPr/>
        </p:nvSpPr>
        <p:spPr>
          <a:xfrm>
            <a:off x="9011389" y="3383280"/>
            <a:ext cx="68580" cy="1481328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9212557" y="3483864"/>
            <a:ext cx="2266180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500" b="1" i="0">
                <a:solidFill>
                  <a:srgbClr val="2E8B57"/>
                </a:solidFill>
                <a:latin typeface="Calibri"/>
              </a:rPr>
              <a:t>22,5 %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212557" y="3986784"/>
            <a:ext cx="2266180" cy="5303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членов в верхних группах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рейтинга А и АА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212557" y="4590288"/>
            <a:ext cx="226618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>
                <a:solidFill>
                  <a:srgbClr val="4C5866"/>
                </a:solidFill>
                <a:latin typeface="Calibri"/>
              </a:rPr>
              <a:t>по России — 12,7 %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566928" y="5120640"/>
            <a:ext cx="9869393" cy="640080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9" name="Rectangle 48"/>
          <p:cNvSpPr/>
          <p:nvPr/>
        </p:nvSpPr>
        <p:spPr>
          <a:xfrm>
            <a:off x="566928" y="5120640"/>
            <a:ext cx="68580" cy="640080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822960" y="5166359"/>
            <a:ext cx="9412193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250" b="1" i="0">
                <a:solidFill>
                  <a:srgbClr val="2B2F3A"/>
                </a:solidFill>
                <a:latin typeface="Calibri"/>
              </a:rPr>
              <a:t>Ассоциация объединяет организации с большим сроком работы и членства: средний возраст компаний, стаж членства, доля членов с уровнем ОДО и с двумя и более специалистами в реестре выше средних по краю и России. Обновление сведений о договорах в реестре — ниже среднего.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02920" y="5943600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950" b="0" i="0">
                <a:solidFill>
                  <a:srgbClr val="8B95A1"/>
                </a:solidFill>
                <a:latin typeface="Calibri"/>
              </a:rPr>
              <a:t>Фактический размер компенсационных фондов на специальных счетах известен ассоциации; для собственных фондов следует использовать эту величину.</a:t>
            </a:r>
          </a:p>
        </p:txBody>
      </p:sp>
    </p:spTree>
    <p:extLst>
      <p:ext uri="{BB962C8B-B14F-4D97-AF65-F5344CB8AC3E}">
        <p14:creationId xmlns:p14="http://schemas.microsoft.com/office/powerpoint/2010/main" val="32351918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Члены Ассоциации «СКС» по группам рейтинга деловой репутации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>
                <a:solidFill>
                  <a:srgbClr val="4C5866"/>
                </a:solidFill>
                <a:latin typeface="Calibri"/>
              </a:rPr>
              <a:t>Распределение членов СРО по группам рейтинга, расчёт по методике НОСТРОЙ, сентябрь 2026</a:t>
            </a:r>
          </a:p>
        </p:txBody>
      </p:sp>
      <p:pic>
        <p:nvPicPr>
          <p:cNvPr id="8" name="Picture 7" descr="ch18_ratin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5254" y="1737360"/>
            <a:ext cx="7321460" cy="306324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66928" y="4864608"/>
            <a:ext cx="3551925" cy="1243584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66928" y="4864608"/>
            <a:ext cx="68580" cy="1243584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68096" y="4965192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400" b="1" i="0">
                <a:solidFill>
                  <a:srgbClr val="2E8B57"/>
                </a:solidFill>
                <a:latin typeface="Calibri"/>
              </a:rPr>
              <a:t>22,5 %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8096" y="5468112"/>
            <a:ext cx="3204453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членов Ассоциации «СКС» в группах А и АА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8096" y="5833872"/>
            <a:ext cx="3204453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>
                <a:solidFill>
                  <a:srgbClr val="4C5866"/>
                </a:solidFill>
                <a:latin typeface="Calibri"/>
              </a:rPr>
              <a:t>по России — 12,7 %, по краю — 17,0 %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20021" y="4864608"/>
            <a:ext cx="3551925" cy="1243584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320021" y="4864608"/>
            <a:ext cx="68580" cy="1243584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521189" y="4965192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400" b="1" i="0">
                <a:solidFill>
                  <a:srgbClr val="2E8B57"/>
                </a:solidFill>
                <a:latin typeface="Calibri"/>
              </a:rPr>
              <a:t>5,8 %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21189" y="5468112"/>
            <a:ext cx="3204453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членов Ассоциации «СКС» в группах ССС и ниже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21189" y="5833872"/>
            <a:ext cx="3204453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>
                <a:solidFill>
                  <a:srgbClr val="4C5866"/>
                </a:solidFill>
                <a:latin typeface="Calibri"/>
              </a:rPr>
              <a:t>по России — 9,0 %, по краю — 5,0 %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073115" y="4864608"/>
            <a:ext cx="3551925" cy="1243584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8073115" y="4864608"/>
            <a:ext cx="68580" cy="1243584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274283" y="4965192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103 321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4283" y="5468112"/>
            <a:ext cx="3204453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членов СРО охвачено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150" b="0" i="0">
                <a:solidFill>
                  <a:srgbClr val="2B2F3A"/>
                </a:solidFill>
                <a:latin typeface="Calibri"/>
              </a:rPr>
              <a:t>расчётом рейтинга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4283" y="5833872"/>
            <a:ext cx="3204453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00" b="0" i="0">
                <a:solidFill>
                  <a:srgbClr val="4C5866"/>
                </a:solidFill>
                <a:latin typeface="Calibri"/>
              </a:rPr>
              <a:t>ежемесячный пересчёт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6199632"/>
            <a:ext cx="877824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950" b="0" i="0">
                <a:solidFill>
                  <a:srgbClr val="8B95A1"/>
                </a:solidFill>
                <a:latin typeface="Calibri"/>
              </a:rPr>
              <a:t>Карточку организации с расшифровкой показателей можно получить через ассоциацию; рейтинг может использоваться как дополнительный инструмент для анализа собственных показателей. Нормативное использование рейтинга в процедурах отбора не завершено.</a:t>
            </a:r>
          </a:p>
        </p:txBody>
      </p:sp>
    </p:spTree>
    <p:extLst>
      <p:ext uri="{BB962C8B-B14F-4D97-AF65-F5344CB8AC3E}">
        <p14:creationId xmlns:p14="http://schemas.microsoft.com/office/powerpoint/2010/main" val="21028769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299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C383EDB-8526-B230-BDEC-65B23208D0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032" y="825556"/>
            <a:ext cx="4683644" cy="5907525"/>
          </a:xfrm>
          <a:prstGeom prst="rect">
            <a:avLst/>
          </a:prstGeom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52DC7F0A-8271-A260-D6A7-0455D7A95A02}"/>
              </a:ext>
            </a:extLst>
          </p:cNvPr>
          <p:cNvSpPr/>
          <p:nvPr/>
        </p:nvSpPr>
        <p:spPr>
          <a:xfrm>
            <a:off x="288337" y="3497565"/>
            <a:ext cx="1742344" cy="53635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4A51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Google Shape;906;p43">
            <a:extLst>
              <a:ext uri="{FF2B5EF4-FFF2-40B4-BE49-F238E27FC236}">
                <a16:creationId xmlns:a16="http://schemas.microsoft.com/office/drawing/2014/main" id="{07CBDFF8-C1C9-9CCB-3880-90D7906E9265}"/>
              </a:ext>
            </a:extLst>
          </p:cNvPr>
          <p:cNvSpPr txBox="1"/>
          <p:nvPr/>
        </p:nvSpPr>
        <p:spPr>
          <a:xfrm flipH="1">
            <a:off x="295029" y="3595766"/>
            <a:ext cx="1735651" cy="310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ru-RU"/>
            </a:defPPr>
            <a:lvl1pPr lvl="0" algn="ctr">
              <a:defRPr b="1">
                <a:latin typeface="Arial" panose="020B0604020202020204" pitchFamily="34" charset="0"/>
                <a:ea typeface="Roboto"/>
                <a:cs typeface="Arial" panose="020B0604020202020204" pitchFamily="34" charset="0"/>
              </a:defRPr>
            </a:lvl1pPr>
          </a:lstStyle>
          <a:p>
            <a:r>
              <a:rPr lang="ru-RU" sz="1100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Roboto"/>
              </a:rPr>
              <a:t>Аудит предприятия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2DFA38D3-E359-319C-5ECB-901E56BE5AC8}"/>
              </a:ext>
            </a:extLst>
          </p:cNvPr>
          <p:cNvSpPr/>
          <p:nvPr/>
        </p:nvSpPr>
        <p:spPr>
          <a:xfrm>
            <a:off x="994880" y="5416836"/>
            <a:ext cx="1967813" cy="824788"/>
          </a:xfrm>
          <a:prstGeom prst="roundRect">
            <a:avLst>
              <a:gd name="adj" fmla="val 35144"/>
            </a:avLst>
          </a:prstGeom>
          <a:noFill/>
          <a:ln w="19050">
            <a:solidFill>
              <a:srgbClr val="8280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7">
            <a:extLst>
              <a:ext uri="{FF2B5EF4-FFF2-40B4-BE49-F238E27FC236}">
                <a16:creationId xmlns:a16="http://schemas.microsoft.com/office/drawing/2014/main" id="{5C50718F-3753-3D5C-89FC-509956EF5623}"/>
              </a:ext>
            </a:extLst>
          </p:cNvPr>
          <p:cNvSpPr/>
          <p:nvPr/>
        </p:nvSpPr>
        <p:spPr>
          <a:xfrm>
            <a:off x="295029" y="4269407"/>
            <a:ext cx="1735652" cy="560533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4A51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Google Shape;906;p43">
            <a:extLst>
              <a:ext uri="{FF2B5EF4-FFF2-40B4-BE49-F238E27FC236}">
                <a16:creationId xmlns:a16="http://schemas.microsoft.com/office/drawing/2014/main" id="{8B1652D1-8A75-82C0-B1C5-E2DAD0196135}"/>
              </a:ext>
            </a:extLst>
          </p:cNvPr>
          <p:cNvSpPr txBox="1"/>
          <p:nvPr/>
        </p:nvSpPr>
        <p:spPr>
          <a:xfrm flipH="1">
            <a:off x="317884" y="4377394"/>
            <a:ext cx="1753186" cy="344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ru-RU"/>
            </a:defPPr>
            <a:lvl1pPr lvl="0" algn="ctr">
              <a:defRPr sz="1100" b="1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sym typeface="Roboto"/>
              </a:rPr>
              <a:t>Включение </a:t>
            </a:r>
          </a:p>
          <a:p>
            <a:r>
              <a:rPr lang="ru-RU" dirty="0">
                <a:solidFill>
                  <a:schemeClr val="accent3">
                    <a:lumMod val="50000"/>
                  </a:schemeClr>
                </a:solidFill>
                <a:sym typeface="Roboto"/>
              </a:rPr>
              <a:t>в НРДП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C770A8D-0EA5-2C9E-5F53-4DC3293BB9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489" t="11292" r="13719" b="16913"/>
          <a:stretch/>
        </p:blipFill>
        <p:spPr>
          <a:xfrm>
            <a:off x="176276" y="788017"/>
            <a:ext cx="1917700" cy="1358319"/>
          </a:xfrm>
          <a:prstGeom prst="rect">
            <a:avLst/>
          </a:prstGeom>
          <a:effectLst/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19854BF-02CF-5AA6-9F0C-EF67CD8A02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494" t="12889" r="30193" b="25609"/>
          <a:stretch/>
        </p:blipFill>
        <p:spPr>
          <a:xfrm>
            <a:off x="2508829" y="790019"/>
            <a:ext cx="1654134" cy="1165413"/>
          </a:xfrm>
          <a:prstGeom prst="rect">
            <a:avLst/>
          </a:prstGeom>
          <a:effectLst/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0A73EB7-3B67-B13D-276A-201D83F9E1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44" y="5566107"/>
            <a:ext cx="1666009" cy="505753"/>
          </a:xfrm>
          <a:prstGeom prst="rect">
            <a:avLst/>
          </a:prstGeom>
        </p:spPr>
      </p:pic>
      <p:sp>
        <p:nvSpPr>
          <p:cNvPr id="12" name="Скругленный прямоугольник 13">
            <a:extLst>
              <a:ext uri="{FF2B5EF4-FFF2-40B4-BE49-F238E27FC236}">
                <a16:creationId xmlns:a16="http://schemas.microsoft.com/office/drawing/2014/main" id="{D92D76F5-767B-CBD2-873E-9E895D04DBB6}"/>
              </a:ext>
            </a:extLst>
          </p:cNvPr>
          <p:cNvSpPr/>
          <p:nvPr/>
        </p:nvSpPr>
        <p:spPr>
          <a:xfrm>
            <a:off x="2786053" y="2803666"/>
            <a:ext cx="2006181" cy="49092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4A51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" name="Google Shape;906;p43">
            <a:extLst>
              <a:ext uri="{FF2B5EF4-FFF2-40B4-BE49-F238E27FC236}">
                <a16:creationId xmlns:a16="http://schemas.microsoft.com/office/drawing/2014/main" id="{D76E3FAD-B75C-5147-06D7-635F656B3186}"/>
              </a:ext>
            </a:extLst>
          </p:cNvPr>
          <p:cNvSpPr txBox="1"/>
          <p:nvPr/>
        </p:nvSpPr>
        <p:spPr>
          <a:xfrm flipH="1">
            <a:off x="2810021" y="2826870"/>
            <a:ext cx="1968984" cy="41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ru-RU"/>
            </a:defPPr>
            <a:lvl1pPr lvl="0" algn="ctr">
              <a:defRPr b="1">
                <a:latin typeface="Arial" panose="020B0604020202020204" pitchFamily="34" charset="0"/>
                <a:ea typeface="Roboto"/>
                <a:cs typeface="Arial" panose="020B0604020202020204" pitchFamily="34" charset="0"/>
              </a:defRPr>
            </a:lvl1pPr>
          </a:lstStyle>
          <a:p>
            <a:r>
              <a:rPr lang="ru-RU" sz="1050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Roboto"/>
              </a:rPr>
              <a:t>Заявка от производителя – члена НРДП</a:t>
            </a:r>
          </a:p>
        </p:txBody>
      </p:sp>
      <p:sp>
        <p:nvSpPr>
          <p:cNvPr id="14" name="Скругленный прямоугольник 16">
            <a:extLst>
              <a:ext uri="{FF2B5EF4-FFF2-40B4-BE49-F238E27FC236}">
                <a16:creationId xmlns:a16="http://schemas.microsoft.com/office/drawing/2014/main" id="{C6FC29AD-1334-23CE-B92F-B63E3370A4A7}"/>
              </a:ext>
            </a:extLst>
          </p:cNvPr>
          <p:cNvSpPr/>
          <p:nvPr/>
        </p:nvSpPr>
        <p:spPr>
          <a:xfrm>
            <a:off x="292427" y="2783722"/>
            <a:ext cx="1738255" cy="51776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4A51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5" name="Google Shape;906;p43">
            <a:extLst>
              <a:ext uri="{FF2B5EF4-FFF2-40B4-BE49-F238E27FC236}">
                <a16:creationId xmlns:a16="http://schemas.microsoft.com/office/drawing/2014/main" id="{4E17C89C-3A4B-74C7-379E-98D363301F56}"/>
              </a:ext>
            </a:extLst>
          </p:cNvPr>
          <p:cNvSpPr txBox="1"/>
          <p:nvPr/>
        </p:nvSpPr>
        <p:spPr>
          <a:xfrm flipH="1">
            <a:off x="295028" y="2878520"/>
            <a:ext cx="1735651" cy="299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ru-RU"/>
            </a:defPPr>
            <a:lvl1pPr lvl="0" algn="ctr">
              <a:defRPr b="1">
                <a:latin typeface="Arial" panose="020B0604020202020204" pitchFamily="34" charset="0"/>
                <a:ea typeface="Roboto"/>
                <a:cs typeface="Arial" panose="020B0604020202020204" pitchFamily="34" charset="0"/>
              </a:defRPr>
            </a:lvl1pPr>
          </a:lstStyle>
          <a:p>
            <a:r>
              <a:rPr lang="ru-RU" sz="1100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Roboto"/>
              </a:rPr>
              <a:t>Проверка документации</a:t>
            </a:r>
          </a:p>
        </p:txBody>
      </p:sp>
      <p:pic>
        <p:nvPicPr>
          <p:cNvPr id="16" name="Рисунок 27" descr="Рисунок 27">
            <a:extLst>
              <a:ext uri="{FF2B5EF4-FFF2-40B4-BE49-F238E27FC236}">
                <a16:creationId xmlns:a16="http://schemas.microsoft.com/office/drawing/2014/main" id="{BC8DDA45-363C-EF80-84E1-D19329A402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385" y="4559381"/>
            <a:ext cx="399458" cy="399459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Равнобедренный треугольник 16">
            <a:extLst>
              <a:ext uri="{FF2B5EF4-FFF2-40B4-BE49-F238E27FC236}">
                <a16:creationId xmlns:a16="http://schemas.microsoft.com/office/drawing/2014/main" id="{6C8F1DBC-30D8-FCE3-2755-561A8D37E990}"/>
              </a:ext>
            </a:extLst>
          </p:cNvPr>
          <p:cNvSpPr/>
          <p:nvPr/>
        </p:nvSpPr>
        <p:spPr>
          <a:xfrm rot="10800000">
            <a:off x="994740" y="3296939"/>
            <a:ext cx="268454" cy="200823"/>
          </a:xfrm>
          <a:prstGeom prst="triangl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>
            <a:extLst>
              <a:ext uri="{FF2B5EF4-FFF2-40B4-BE49-F238E27FC236}">
                <a16:creationId xmlns:a16="http://schemas.microsoft.com/office/drawing/2014/main" id="{1690A333-8DA6-3627-5067-0DBD73DD0120}"/>
              </a:ext>
            </a:extLst>
          </p:cNvPr>
          <p:cNvSpPr/>
          <p:nvPr/>
        </p:nvSpPr>
        <p:spPr>
          <a:xfrm rot="10800000">
            <a:off x="982039" y="4052746"/>
            <a:ext cx="266639" cy="216758"/>
          </a:xfrm>
          <a:prstGeom prst="triangl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22">
            <a:extLst>
              <a:ext uri="{FF2B5EF4-FFF2-40B4-BE49-F238E27FC236}">
                <a16:creationId xmlns:a16="http://schemas.microsoft.com/office/drawing/2014/main" id="{16D6464C-39FB-447E-B147-5E12EEAD64D9}"/>
              </a:ext>
            </a:extLst>
          </p:cNvPr>
          <p:cNvSpPr/>
          <p:nvPr/>
        </p:nvSpPr>
        <p:spPr>
          <a:xfrm>
            <a:off x="2811173" y="3491695"/>
            <a:ext cx="1979260" cy="55105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4A51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0" name="Google Shape;906;p43">
            <a:extLst>
              <a:ext uri="{FF2B5EF4-FFF2-40B4-BE49-F238E27FC236}">
                <a16:creationId xmlns:a16="http://schemas.microsoft.com/office/drawing/2014/main" id="{FA3F332A-ACDA-31B8-997C-C4E7B62B1C49}"/>
              </a:ext>
            </a:extLst>
          </p:cNvPr>
          <p:cNvSpPr txBox="1"/>
          <p:nvPr/>
        </p:nvSpPr>
        <p:spPr>
          <a:xfrm flipH="1">
            <a:off x="2822600" y="3568416"/>
            <a:ext cx="1956406" cy="418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ru-RU"/>
            </a:defPPr>
            <a:lvl1pPr lvl="0" algn="ctr">
              <a:defRPr b="1">
                <a:latin typeface="Arial" panose="020B0604020202020204" pitchFamily="34" charset="0"/>
                <a:ea typeface="Roboto"/>
                <a:cs typeface="Arial" panose="020B0604020202020204" pitchFamily="34" charset="0"/>
              </a:defRPr>
            </a:lvl1pPr>
          </a:lstStyle>
          <a:p>
            <a:r>
              <a:rPr lang="ru-RU" sz="1100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Roboto"/>
              </a:rPr>
              <a:t>Выбор лаборатории</a:t>
            </a:r>
          </a:p>
          <a:p>
            <a:r>
              <a:rPr lang="ru-RU" sz="1100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Roboto"/>
              </a:rPr>
              <a:t>из Реестра</a:t>
            </a:r>
          </a:p>
        </p:txBody>
      </p:sp>
      <p:sp>
        <p:nvSpPr>
          <p:cNvPr id="21" name="Скругленный прямоугольник 25">
            <a:extLst>
              <a:ext uri="{FF2B5EF4-FFF2-40B4-BE49-F238E27FC236}">
                <a16:creationId xmlns:a16="http://schemas.microsoft.com/office/drawing/2014/main" id="{BB1DD69C-902E-036F-015B-CA1AB89F2EC5}"/>
              </a:ext>
            </a:extLst>
          </p:cNvPr>
          <p:cNvSpPr/>
          <p:nvPr/>
        </p:nvSpPr>
        <p:spPr>
          <a:xfrm>
            <a:off x="2811171" y="4266677"/>
            <a:ext cx="2006183" cy="570055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4A51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2" name="Google Shape;906;p43">
            <a:extLst>
              <a:ext uri="{FF2B5EF4-FFF2-40B4-BE49-F238E27FC236}">
                <a16:creationId xmlns:a16="http://schemas.microsoft.com/office/drawing/2014/main" id="{415865ED-D24B-A965-E6E1-A80AE8D84643}"/>
              </a:ext>
            </a:extLst>
          </p:cNvPr>
          <p:cNvSpPr txBox="1"/>
          <p:nvPr/>
        </p:nvSpPr>
        <p:spPr>
          <a:xfrm flipH="1">
            <a:off x="2811171" y="4340764"/>
            <a:ext cx="2051804" cy="418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ru-RU"/>
            </a:defPPr>
            <a:lvl1pPr lvl="0" algn="ctr">
              <a:defRPr b="1">
                <a:latin typeface="Arial" panose="020B0604020202020204" pitchFamily="34" charset="0"/>
                <a:ea typeface="Roboto"/>
                <a:cs typeface="Arial" panose="020B0604020202020204" pitchFamily="34" charset="0"/>
              </a:defRPr>
            </a:lvl1pPr>
          </a:lstStyle>
          <a:p>
            <a:r>
              <a:rPr lang="ru-RU" sz="1100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Roboto"/>
              </a:rPr>
              <a:t>Подтверждение качества продукции</a:t>
            </a:r>
          </a:p>
        </p:txBody>
      </p:sp>
      <p:sp>
        <p:nvSpPr>
          <p:cNvPr id="23" name="Равнобедренный треугольник 22">
            <a:extLst>
              <a:ext uri="{FF2B5EF4-FFF2-40B4-BE49-F238E27FC236}">
                <a16:creationId xmlns:a16="http://schemas.microsoft.com/office/drawing/2014/main" id="{C1D63220-805C-277E-EF4E-D5F1F25A240A}"/>
              </a:ext>
            </a:extLst>
          </p:cNvPr>
          <p:cNvSpPr/>
          <p:nvPr/>
        </p:nvSpPr>
        <p:spPr>
          <a:xfrm rot="10800000">
            <a:off x="3680941" y="3281382"/>
            <a:ext cx="266639" cy="216758"/>
          </a:xfrm>
          <a:prstGeom prst="triangl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>
            <a:extLst>
              <a:ext uri="{FF2B5EF4-FFF2-40B4-BE49-F238E27FC236}">
                <a16:creationId xmlns:a16="http://schemas.microsoft.com/office/drawing/2014/main" id="{B99A9CFA-9E25-6F75-AA5E-075EA0A711BF}"/>
              </a:ext>
            </a:extLst>
          </p:cNvPr>
          <p:cNvSpPr/>
          <p:nvPr/>
        </p:nvSpPr>
        <p:spPr>
          <a:xfrm rot="10800000">
            <a:off x="3680941" y="4045340"/>
            <a:ext cx="266639" cy="216758"/>
          </a:xfrm>
          <a:prstGeom prst="triangle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Соединительная линия уступом 29">
            <a:extLst>
              <a:ext uri="{FF2B5EF4-FFF2-40B4-BE49-F238E27FC236}">
                <a16:creationId xmlns:a16="http://schemas.microsoft.com/office/drawing/2014/main" id="{AD5BBEB1-1E88-397A-6532-EB98D06833E8}"/>
              </a:ext>
            </a:extLst>
          </p:cNvPr>
          <p:cNvCxnSpPr/>
          <p:nvPr/>
        </p:nvCxnSpPr>
        <p:spPr>
          <a:xfrm rot="5400000" flipH="1" flipV="1">
            <a:off x="660033" y="3072045"/>
            <a:ext cx="2379288" cy="1452325"/>
          </a:xfrm>
          <a:prstGeom prst="bentConnector3">
            <a:avLst>
              <a:gd name="adj1" fmla="val -8715"/>
            </a:avLst>
          </a:prstGeom>
          <a:ln w="381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Соединительная линия уступом 30">
            <a:extLst>
              <a:ext uri="{FF2B5EF4-FFF2-40B4-BE49-F238E27FC236}">
                <a16:creationId xmlns:a16="http://schemas.microsoft.com/office/drawing/2014/main" id="{4B6286F0-8826-0ADB-E26D-FEC9ABEEB7E5}"/>
              </a:ext>
            </a:extLst>
          </p:cNvPr>
          <p:cNvCxnSpPr/>
          <p:nvPr/>
        </p:nvCxnSpPr>
        <p:spPr>
          <a:xfrm rot="5400000">
            <a:off x="2954009" y="5029525"/>
            <a:ext cx="900631" cy="707240"/>
          </a:xfrm>
          <a:prstGeom prst="bentConnector3">
            <a:avLst>
              <a:gd name="adj1" fmla="val 100764"/>
            </a:avLst>
          </a:prstGeom>
          <a:ln w="381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Google Shape;247;g10eb45ec051_3_0">
            <a:extLst>
              <a:ext uri="{FF2B5EF4-FFF2-40B4-BE49-F238E27FC236}">
                <a16:creationId xmlns:a16="http://schemas.microsoft.com/office/drawing/2014/main" id="{EAC20076-CCB9-4A0F-B549-85ED9247B8D1}"/>
              </a:ext>
            </a:extLst>
          </p:cNvPr>
          <p:cNvSpPr txBox="1"/>
          <p:nvPr/>
        </p:nvSpPr>
        <p:spPr>
          <a:xfrm>
            <a:off x="239024" y="93113"/>
            <a:ext cx="11800652" cy="379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283" tIns="22641" rIns="45283" bIns="22641" anchor="t" anchorCtr="0">
            <a:spAutoFit/>
          </a:bodyPr>
          <a:lstStyle/>
          <a:p>
            <a:pPr indent="361951">
              <a:spcBef>
                <a:spcPts val="200"/>
              </a:spcBef>
              <a:defRPr/>
            </a:pPr>
            <a:r>
              <a:rPr lang="ru-RU" sz="200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Качество строительных материалов</a:t>
            </a:r>
          </a:p>
        </p:txBody>
      </p:sp>
      <p:grpSp>
        <p:nvGrpSpPr>
          <p:cNvPr id="29" name="Group 39">
            <a:extLst>
              <a:ext uri="{FF2B5EF4-FFF2-40B4-BE49-F238E27FC236}">
                <a16:creationId xmlns:a16="http://schemas.microsoft.com/office/drawing/2014/main" id="{44F56111-A541-2091-6F52-BB8D2F83F00F}"/>
              </a:ext>
            </a:extLst>
          </p:cNvPr>
          <p:cNvGrpSpPr/>
          <p:nvPr/>
        </p:nvGrpSpPr>
        <p:grpSpPr>
          <a:xfrm>
            <a:off x="572586" y="6188579"/>
            <a:ext cx="11182776" cy="567580"/>
            <a:chOff x="0" y="110619"/>
            <a:chExt cx="10956978" cy="538341"/>
          </a:xfrm>
        </p:grpSpPr>
        <p:pic>
          <p:nvPicPr>
            <p:cNvPr id="30" name="Picture 40" descr="Picture 40">
              <a:extLst>
                <a:ext uri="{FF2B5EF4-FFF2-40B4-BE49-F238E27FC236}">
                  <a16:creationId xmlns:a16="http://schemas.microsoft.com/office/drawing/2014/main" id="{101C2317-4EFD-53A1-3E3A-3E26752F91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/>
            <a:srcRect t="66112"/>
            <a:stretch>
              <a:fillRect/>
            </a:stretch>
          </p:blipFill>
          <p:spPr>
            <a:xfrm>
              <a:off x="0" y="343441"/>
              <a:ext cx="5110709" cy="2015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1" name="Picture 45" descr="Picture 45">
              <a:extLst>
                <a:ext uri="{FF2B5EF4-FFF2-40B4-BE49-F238E27FC236}">
                  <a16:creationId xmlns:a16="http://schemas.microsoft.com/office/drawing/2014/main" id="{836EA10E-0D4F-F575-F634-1133A686ABF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583356" y="110619"/>
              <a:ext cx="1373622" cy="5383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3B47A9AB-42B6-EB80-B604-FB8F8CD4370D}"/>
              </a:ext>
            </a:extLst>
          </p:cNvPr>
          <p:cNvCxnSpPr/>
          <p:nvPr/>
        </p:nvCxnSpPr>
        <p:spPr>
          <a:xfrm>
            <a:off x="176276" y="973111"/>
            <a:ext cx="0" cy="1508659"/>
          </a:xfrm>
          <a:prstGeom prst="line">
            <a:avLst/>
          </a:prstGeom>
          <a:ln w="38100">
            <a:solidFill>
              <a:srgbClr val="4A51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60284538-DA3B-6E70-0E83-4F1246BDDAD0}"/>
              </a:ext>
            </a:extLst>
          </p:cNvPr>
          <p:cNvCxnSpPr/>
          <p:nvPr/>
        </p:nvCxnSpPr>
        <p:spPr>
          <a:xfrm>
            <a:off x="2556955" y="973111"/>
            <a:ext cx="0" cy="1443030"/>
          </a:xfrm>
          <a:prstGeom prst="line">
            <a:avLst/>
          </a:prstGeom>
          <a:ln w="38100">
            <a:solidFill>
              <a:srgbClr val="4A51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A68BD908-D53D-2DB5-64D5-F935CFC94D8D}"/>
              </a:ext>
            </a:extLst>
          </p:cNvPr>
          <p:cNvGrpSpPr/>
          <p:nvPr/>
        </p:nvGrpSpPr>
        <p:grpSpPr>
          <a:xfrm>
            <a:off x="5008860" y="1847024"/>
            <a:ext cx="3293939" cy="1188526"/>
            <a:chOff x="4905380" y="1751204"/>
            <a:chExt cx="3293939" cy="1188526"/>
          </a:xfrm>
        </p:grpSpPr>
        <p:sp>
          <p:nvSpPr>
            <p:cNvPr id="35" name="Скругленный прямоугольник 87">
              <a:extLst>
                <a:ext uri="{FF2B5EF4-FFF2-40B4-BE49-F238E27FC236}">
                  <a16:creationId xmlns:a16="http://schemas.microsoft.com/office/drawing/2014/main" id="{9F886427-7FF1-3DD8-C569-2859AA434F56}"/>
                </a:ext>
              </a:extLst>
            </p:cNvPr>
            <p:cNvSpPr/>
            <p:nvPr/>
          </p:nvSpPr>
          <p:spPr>
            <a:xfrm>
              <a:off x="4905380" y="1751204"/>
              <a:ext cx="2762712" cy="451710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Скругленный прямоугольник 91">
              <a:extLst>
                <a:ext uri="{FF2B5EF4-FFF2-40B4-BE49-F238E27FC236}">
                  <a16:creationId xmlns:a16="http://schemas.microsoft.com/office/drawing/2014/main" id="{2043DB9C-3E9B-D9FE-CA92-F31F46ADED80}"/>
                </a:ext>
              </a:extLst>
            </p:cNvPr>
            <p:cNvSpPr/>
            <p:nvPr/>
          </p:nvSpPr>
          <p:spPr>
            <a:xfrm>
              <a:off x="5684719" y="1751204"/>
              <a:ext cx="2514600" cy="451710"/>
            </a:xfrm>
            <a:prstGeom prst="roundRect">
              <a:avLst>
                <a:gd name="adj" fmla="val 50000"/>
              </a:avLst>
            </a:prstGeom>
            <a:solidFill>
              <a:srgbClr val="4A519E"/>
            </a:solidFill>
            <a:ln w="19050">
              <a:solidFill>
                <a:srgbClr val="4A51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CACDD3F-90E2-25C5-415B-DA30B782B9BC}"/>
                </a:ext>
              </a:extLst>
            </p:cNvPr>
            <p:cNvSpPr txBox="1"/>
            <p:nvPr/>
          </p:nvSpPr>
          <p:spPr>
            <a:xfrm>
              <a:off x="5757625" y="1806386"/>
              <a:ext cx="229261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/>
                </a:rPr>
                <a:t>ПРОИЗВОДИТЕЛЯ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1CBF7FF-9E29-0176-34BC-782CE6487034}"/>
                </a:ext>
              </a:extLst>
            </p:cNvPr>
            <p:cNvSpPr txBox="1"/>
            <p:nvPr/>
          </p:nvSpPr>
          <p:spPr>
            <a:xfrm>
              <a:off x="4986144" y="1780338"/>
              <a:ext cx="6224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4A519E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42</a:t>
              </a:r>
            </a:p>
          </p:txBody>
        </p:sp>
        <p:sp>
          <p:nvSpPr>
            <p:cNvPr id="39" name="Скругленный прямоугольник 93">
              <a:extLst>
                <a:ext uri="{FF2B5EF4-FFF2-40B4-BE49-F238E27FC236}">
                  <a16:creationId xmlns:a16="http://schemas.microsoft.com/office/drawing/2014/main" id="{BC5AB473-271F-D8A8-00A4-035D72E94E19}"/>
                </a:ext>
              </a:extLst>
            </p:cNvPr>
            <p:cNvSpPr/>
            <p:nvPr/>
          </p:nvSpPr>
          <p:spPr>
            <a:xfrm>
              <a:off x="4905380" y="2471501"/>
              <a:ext cx="2762712" cy="451710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Скругленный прямоугольник 94">
              <a:extLst>
                <a:ext uri="{FF2B5EF4-FFF2-40B4-BE49-F238E27FC236}">
                  <a16:creationId xmlns:a16="http://schemas.microsoft.com/office/drawing/2014/main" id="{83D6057B-D168-87F5-A3FC-77F14A1DC9FB}"/>
                </a:ext>
              </a:extLst>
            </p:cNvPr>
            <p:cNvSpPr/>
            <p:nvPr/>
          </p:nvSpPr>
          <p:spPr>
            <a:xfrm>
              <a:off x="5684719" y="2458732"/>
              <a:ext cx="2514600" cy="480998"/>
            </a:xfrm>
            <a:prstGeom prst="roundRect">
              <a:avLst>
                <a:gd name="adj" fmla="val 50000"/>
              </a:avLst>
            </a:prstGeom>
            <a:solidFill>
              <a:srgbClr val="C00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D4F7C34-74DE-24A4-555E-E75819DB66E0}"/>
                </a:ext>
              </a:extLst>
            </p:cNvPr>
            <p:cNvSpPr txBox="1"/>
            <p:nvPr/>
          </p:nvSpPr>
          <p:spPr>
            <a:xfrm>
              <a:off x="4999482" y="2493579"/>
              <a:ext cx="6585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12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364C3C0-14C0-3758-A815-FAAC5BD4B02A}"/>
                </a:ext>
              </a:extLst>
            </p:cNvPr>
            <p:cNvSpPr txBox="1"/>
            <p:nvPr/>
          </p:nvSpPr>
          <p:spPr>
            <a:xfrm>
              <a:off x="5993549" y="2524357"/>
              <a:ext cx="196720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/>
                </a:rPr>
                <a:t>ЛАБОРАТОРИЙ</a:t>
              </a:r>
            </a:p>
          </p:txBody>
        </p:sp>
      </p:grpSp>
      <p:sp>
        <p:nvSpPr>
          <p:cNvPr id="43" name="Скругленный прямоугольник 53">
            <a:extLst>
              <a:ext uri="{FF2B5EF4-FFF2-40B4-BE49-F238E27FC236}">
                <a16:creationId xmlns:a16="http://schemas.microsoft.com/office/drawing/2014/main" id="{D6DB0EC1-4C2D-13FF-CCBD-F13C8CE11473}"/>
              </a:ext>
            </a:extLst>
          </p:cNvPr>
          <p:cNvSpPr/>
          <p:nvPr/>
        </p:nvSpPr>
        <p:spPr>
          <a:xfrm>
            <a:off x="9963150" y="176119"/>
            <a:ext cx="2076526" cy="58082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E6C4105-1130-8FFF-14D3-EB1E9CDE5CA8}"/>
              </a:ext>
            </a:extLst>
          </p:cNvPr>
          <p:cNvSpPr txBox="1"/>
          <p:nvPr/>
        </p:nvSpPr>
        <p:spPr>
          <a:xfrm>
            <a:off x="10501115" y="229095"/>
            <a:ext cx="9621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СФО</a:t>
            </a:r>
          </a:p>
        </p:txBody>
      </p: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1831C611-3F74-C3A9-3923-208F557F9DBE}"/>
              </a:ext>
            </a:extLst>
          </p:cNvPr>
          <p:cNvGrpSpPr/>
          <p:nvPr/>
        </p:nvGrpSpPr>
        <p:grpSpPr>
          <a:xfrm>
            <a:off x="9844402" y="1682386"/>
            <a:ext cx="420282" cy="399669"/>
            <a:chOff x="6107923" y="4560714"/>
            <a:chExt cx="529076" cy="527522"/>
          </a:xfrm>
        </p:grpSpPr>
        <p:sp>
          <p:nvSpPr>
            <p:cNvPr id="46" name="Овальная выноска 56">
              <a:extLst>
                <a:ext uri="{FF2B5EF4-FFF2-40B4-BE49-F238E27FC236}">
                  <a16:creationId xmlns:a16="http://schemas.microsoft.com/office/drawing/2014/main" id="{155E3654-5425-37F0-37AF-F4CFA172E57E}"/>
                </a:ext>
              </a:extLst>
            </p:cNvPr>
            <p:cNvSpPr/>
            <p:nvPr/>
          </p:nvSpPr>
          <p:spPr>
            <a:xfrm>
              <a:off x="6107923" y="4560714"/>
              <a:ext cx="528542" cy="527522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C000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7" name="Рисунок 46">
              <a:extLst>
                <a:ext uri="{FF2B5EF4-FFF2-40B4-BE49-F238E27FC236}">
                  <a16:creationId xmlns:a16="http://schemas.microsoft.com/office/drawing/2014/main" id="{BAE40A47-10E5-19B9-A623-B837647522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21522" r="7934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3516" y="4676762"/>
              <a:ext cx="513483" cy="285765"/>
            </a:xfrm>
            <a:prstGeom prst="rect">
              <a:avLst/>
            </a:prstGeom>
          </p:spPr>
        </p:pic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35AACDE9-738D-FA01-685A-BB4A3561F195}"/>
              </a:ext>
            </a:extLst>
          </p:cNvPr>
          <p:cNvGrpSpPr/>
          <p:nvPr/>
        </p:nvGrpSpPr>
        <p:grpSpPr>
          <a:xfrm>
            <a:off x="9021967" y="3149524"/>
            <a:ext cx="420282" cy="399669"/>
            <a:chOff x="6107923" y="4560714"/>
            <a:chExt cx="529076" cy="527522"/>
          </a:xfrm>
        </p:grpSpPr>
        <p:sp>
          <p:nvSpPr>
            <p:cNvPr id="49" name="Овальная выноска 65">
              <a:extLst>
                <a:ext uri="{FF2B5EF4-FFF2-40B4-BE49-F238E27FC236}">
                  <a16:creationId xmlns:a16="http://schemas.microsoft.com/office/drawing/2014/main" id="{719423E3-9295-0D68-D86E-2A3D6CAC5887}"/>
                </a:ext>
              </a:extLst>
            </p:cNvPr>
            <p:cNvSpPr/>
            <p:nvPr/>
          </p:nvSpPr>
          <p:spPr>
            <a:xfrm>
              <a:off x="6107923" y="4560714"/>
              <a:ext cx="528542" cy="527522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C000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0" name="Рисунок 49">
              <a:extLst>
                <a:ext uri="{FF2B5EF4-FFF2-40B4-BE49-F238E27FC236}">
                  <a16:creationId xmlns:a16="http://schemas.microsoft.com/office/drawing/2014/main" id="{329D13C0-76F1-4C6E-69D9-2B1A14489C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21522" r="7934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3516" y="4676762"/>
              <a:ext cx="513483" cy="285765"/>
            </a:xfrm>
            <a:prstGeom prst="rect">
              <a:avLst/>
            </a:prstGeom>
          </p:spPr>
        </p:pic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C716ECAA-EAB5-05F9-AE1D-E352F819F3B2}"/>
              </a:ext>
            </a:extLst>
          </p:cNvPr>
          <p:cNvGrpSpPr/>
          <p:nvPr/>
        </p:nvGrpSpPr>
        <p:grpSpPr>
          <a:xfrm>
            <a:off x="9544978" y="4938328"/>
            <a:ext cx="420282" cy="399669"/>
            <a:chOff x="6107923" y="4560714"/>
            <a:chExt cx="529076" cy="527522"/>
          </a:xfrm>
        </p:grpSpPr>
        <p:sp>
          <p:nvSpPr>
            <p:cNvPr id="52" name="Овальная выноска 68">
              <a:extLst>
                <a:ext uri="{FF2B5EF4-FFF2-40B4-BE49-F238E27FC236}">
                  <a16:creationId xmlns:a16="http://schemas.microsoft.com/office/drawing/2014/main" id="{B74B8047-7828-A8AC-A0DC-10BA64E3E56B}"/>
                </a:ext>
              </a:extLst>
            </p:cNvPr>
            <p:cNvSpPr/>
            <p:nvPr/>
          </p:nvSpPr>
          <p:spPr>
            <a:xfrm>
              <a:off x="6107923" y="4560714"/>
              <a:ext cx="528542" cy="527522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C000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3" name="Рисунок 52">
              <a:extLst>
                <a:ext uri="{FF2B5EF4-FFF2-40B4-BE49-F238E27FC236}">
                  <a16:creationId xmlns:a16="http://schemas.microsoft.com/office/drawing/2014/main" id="{F5928319-910B-CA0E-922D-8A98E39D6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21522" r="7934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3516" y="4676762"/>
              <a:ext cx="513483" cy="285765"/>
            </a:xfrm>
            <a:prstGeom prst="rect">
              <a:avLst/>
            </a:prstGeom>
          </p:spPr>
        </p:pic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1075A889-E863-058B-5735-4EBFCFD793A4}"/>
              </a:ext>
            </a:extLst>
          </p:cNvPr>
          <p:cNvGrpSpPr/>
          <p:nvPr/>
        </p:nvGrpSpPr>
        <p:grpSpPr>
          <a:xfrm>
            <a:off x="10071750" y="2956589"/>
            <a:ext cx="420282" cy="399669"/>
            <a:chOff x="6107923" y="4560714"/>
            <a:chExt cx="529076" cy="527522"/>
          </a:xfrm>
        </p:grpSpPr>
        <p:sp>
          <p:nvSpPr>
            <p:cNvPr id="55" name="Овальная выноска 71">
              <a:extLst>
                <a:ext uri="{FF2B5EF4-FFF2-40B4-BE49-F238E27FC236}">
                  <a16:creationId xmlns:a16="http://schemas.microsoft.com/office/drawing/2014/main" id="{5BA9C59F-DD69-23AE-318A-2C38517F719C}"/>
                </a:ext>
              </a:extLst>
            </p:cNvPr>
            <p:cNvSpPr/>
            <p:nvPr/>
          </p:nvSpPr>
          <p:spPr>
            <a:xfrm>
              <a:off x="6107923" y="4560714"/>
              <a:ext cx="528542" cy="527522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C000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6" name="Рисунок 55">
              <a:extLst>
                <a:ext uri="{FF2B5EF4-FFF2-40B4-BE49-F238E27FC236}">
                  <a16:creationId xmlns:a16="http://schemas.microsoft.com/office/drawing/2014/main" id="{E427D133-9E01-D048-BE2C-A3D38155A7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21522" r="7934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3516" y="4676762"/>
              <a:ext cx="513483" cy="285765"/>
            </a:xfrm>
            <a:prstGeom prst="rect">
              <a:avLst/>
            </a:prstGeom>
          </p:spPr>
        </p:pic>
      </p:grp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3CD8BC65-D01A-9BA3-D012-5D88D5974DD0}"/>
              </a:ext>
            </a:extLst>
          </p:cNvPr>
          <p:cNvGrpSpPr/>
          <p:nvPr/>
        </p:nvGrpSpPr>
        <p:grpSpPr>
          <a:xfrm>
            <a:off x="9053333" y="2241441"/>
            <a:ext cx="420282" cy="399669"/>
            <a:chOff x="6107923" y="4560714"/>
            <a:chExt cx="529076" cy="527522"/>
          </a:xfrm>
        </p:grpSpPr>
        <p:sp>
          <p:nvSpPr>
            <p:cNvPr id="58" name="Овальная выноска 74">
              <a:extLst>
                <a:ext uri="{FF2B5EF4-FFF2-40B4-BE49-F238E27FC236}">
                  <a16:creationId xmlns:a16="http://schemas.microsoft.com/office/drawing/2014/main" id="{539E8D27-F63A-CA5C-AA33-B005DF0E7E23}"/>
                </a:ext>
              </a:extLst>
            </p:cNvPr>
            <p:cNvSpPr/>
            <p:nvPr/>
          </p:nvSpPr>
          <p:spPr>
            <a:xfrm>
              <a:off x="6107923" y="4560714"/>
              <a:ext cx="528542" cy="527522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C000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9" name="Рисунок 58">
              <a:extLst>
                <a:ext uri="{FF2B5EF4-FFF2-40B4-BE49-F238E27FC236}">
                  <a16:creationId xmlns:a16="http://schemas.microsoft.com/office/drawing/2014/main" id="{9B19AEA0-ABAD-47B4-AB7D-9124E88047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21522" r="7934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3516" y="4676762"/>
              <a:ext cx="513483" cy="285765"/>
            </a:xfrm>
            <a:prstGeom prst="rect">
              <a:avLst/>
            </a:prstGeom>
          </p:spPr>
        </p:pic>
      </p:grp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3B48250B-16ED-7FA6-0D15-5B72E9BE3C9F}"/>
              </a:ext>
            </a:extLst>
          </p:cNvPr>
          <p:cNvGrpSpPr/>
          <p:nvPr/>
        </p:nvGrpSpPr>
        <p:grpSpPr>
          <a:xfrm>
            <a:off x="9949556" y="4033919"/>
            <a:ext cx="420282" cy="399669"/>
            <a:chOff x="6107923" y="4560714"/>
            <a:chExt cx="529076" cy="527522"/>
          </a:xfrm>
        </p:grpSpPr>
        <p:sp>
          <p:nvSpPr>
            <p:cNvPr id="61" name="Овальная выноска 77">
              <a:extLst>
                <a:ext uri="{FF2B5EF4-FFF2-40B4-BE49-F238E27FC236}">
                  <a16:creationId xmlns:a16="http://schemas.microsoft.com/office/drawing/2014/main" id="{2C995330-EA01-96CA-4E4E-4C38B18E4C55}"/>
                </a:ext>
              </a:extLst>
            </p:cNvPr>
            <p:cNvSpPr/>
            <p:nvPr/>
          </p:nvSpPr>
          <p:spPr>
            <a:xfrm>
              <a:off x="6107923" y="4560714"/>
              <a:ext cx="528542" cy="527522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C000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2" name="Рисунок 61">
              <a:extLst>
                <a:ext uri="{FF2B5EF4-FFF2-40B4-BE49-F238E27FC236}">
                  <a16:creationId xmlns:a16="http://schemas.microsoft.com/office/drawing/2014/main" id="{576936CE-A638-625D-1456-09CD0318DE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21522" r="7934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3516" y="4676762"/>
              <a:ext cx="513483" cy="285765"/>
            </a:xfrm>
            <a:prstGeom prst="rect">
              <a:avLst/>
            </a:prstGeom>
          </p:spPr>
        </p:pic>
      </p:grpSp>
      <p:grpSp>
        <p:nvGrpSpPr>
          <p:cNvPr id="63" name="Группа 62">
            <a:extLst>
              <a:ext uri="{FF2B5EF4-FFF2-40B4-BE49-F238E27FC236}">
                <a16:creationId xmlns:a16="http://schemas.microsoft.com/office/drawing/2014/main" id="{91953DF1-0382-FA65-D6E5-9DB0AC70B812}"/>
              </a:ext>
            </a:extLst>
          </p:cNvPr>
          <p:cNvGrpSpPr/>
          <p:nvPr/>
        </p:nvGrpSpPr>
        <p:grpSpPr>
          <a:xfrm>
            <a:off x="9138916" y="3798207"/>
            <a:ext cx="420282" cy="399669"/>
            <a:chOff x="6107923" y="4560714"/>
            <a:chExt cx="529076" cy="527522"/>
          </a:xfrm>
        </p:grpSpPr>
        <p:sp>
          <p:nvSpPr>
            <p:cNvPr id="64" name="Овальная выноска 80">
              <a:extLst>
                <a:ext uri="{FF2B5EF4-FFF2-40B4-BE49-F238E27FC236}">
                  <a16:creationId xmlns:a16="http://schemas.microsoft.com/office/drawing/2014/main" id="{A0DDC8BB-5F76-75D9-7AF5-B473B50B90D9}"/>
                </a:ext>
              </a:extLst>
            </p:cNvPr>
            <p:cNvSpPr/>
            <p:nvPr/>
          </p:nvSpPr>
          <p:spPr>
            <a:xfrm>
              <a:off x="6107923" y="4560714"/>
              <a:ext cx="528542" cy="527522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C000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5" name="Рисунок 64">
              <a:extLst>
                <a:ext uri="{FF2B5EF4-FFF2-40B4-BE49-F238E27FC236}">
                  <a16:creationId xmlns:a16="http://schemas.microsoft.com/office/drawing/2014/main" id="{6C6D9F1B-8B49-E70C-91D9-586C6368B6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21522" r="7934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3516" y="4676762"/>
              <a:ext cx="513483" cy="285765"/>
            </a:xfrm>
            <a:prstGeom prst="rect">
              <a:avLst/>
            </a:prstGeom>
          </p:spPr>
        </p:pic>
      </p:grp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2280EA48-EEF1-57CF-1E8B-56DCC9E8B383}"/>
              </a:ext>
            </a:extLst>
          </p:cNvPr>
          <p:cNvGrpSpPr/>
          <p:nvPr/>
        </p:nvGrpSpPr>
        <p:grpSpPr>
          <a:xfrm>
            <a:off x="7963497" y="5042920"/>
            <a:ext cx="420282" cy="399669"/>
            <a:chOff x="6107923" y="4560714"/>
            <a:chExt cx="529076" cy="527522"/>
          </a:xfrm>
        </p:grpSpPr>
        <p:sp>
          <p:nvSpPr>
            <p:cNvPr id="67" name="Овальная выноска 89">
              <a:extLst>
                <a:ext uri="{FF2B5EF4-FFF2-40B4-BE49-F238E27FC236}">
                  <a16:creationId xmlns:a16="http://schemas.microsoft.com/office/drawing/2014/main" id="{7D6F6F60-24FD-0DF3-5CB3-92FD11FDA6FA}"/>
                </a:ext>
              </a:extLst>
            </p:cNvPr>
            <p:cNvSpPr/>
            <p:nvPr/>
          </p:nvSpPr>
          <p:spPr>
            <a:xfrm>
              <a:off x="6107923" y="4560714"/>
              <a:ext cx="528542" cy="527522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C000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8" name="Рисунок 67">
              <a:extLst>
                <a:ext uri="{FF2B5EF4-FFF2-40B4-BE49-F238E27FC236}">
                  <a16:creationId xmlns:a16="http://schemas.microsoft.com/office/drawing/2014/main" id="{78E00AD9-ADA5-3BC8-27BD-C5BD50742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21522" r="7934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3516" y="4676762"/>
              <a:ext cx="513483" cy="285765"/>
            </a:xfrm>
            <a:prstGeom prst="rect">
              <a:avLst/>
            </a:prstGeom>
          </p:spPr>
        </p:pic>
      </p:grp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83E9FC55-7701-4849-AF2F-AC740189C8D4}"/>
              </a:ext>
            </a:extLst>
          </p:cNvPr>
          <p:cNvGrpSpPr/>
          <p:nvPr/>
        </p:nvGrpSpPr>
        <p:grpSpPr>
          <a:xfrm>
            <a:off x="8731021" y="5166438"/>
            <a:ext cx="420282" cy="399669"/>
            <a:chOff x="6107923" y="4560714"/>
            <a:chExt cx="529076" cy="527522"/>
          </a:xfrm>
        </p:grpSpPr>
        <p:sp>
          <p:nvSpPr>
            <p:cNvPr id="70" name="Овальная выноска 102">
              <a:extLst>
                <a:ext uri="{FF2B5EF4-FFF2-40B4-BE49-F238E27FC236}">
                  <a16:creationId xmlns:a16="http://schemas.microsoft.com/office/drawing/2014/main" id="{B9AAAE98-EB21-ABD6-2237-ABACD198779C}"/>
                </a:ext>
              </a:extLst>
            </p:cNvPr>
            <p:cNvSpPr/>
            <p:nvPr/>
          </p:nvSpPr>
          <p:spPr>
            <a:xfrm>
              <a:off x="6107923" y="4560714"/>
              <a:ext cx="528542" cy="527522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C000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1" name="Рисунок 70">
              <a:extLst>
                <a:ext uri="{FF2B5EF4-FFF2-40B4-BE49-F238E27FC236}">
                  <a16:creationId xmlns:a16="http://schemas.microsoft.com/office/drawing/2014/main" id="{DF9D7936-45F1-1523-379C-3DE23D734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21522" r="7934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3516" y="4676762"/>
              <a:ext cx="513483" cy="285765"/>
            </a:xfrm>
            <a:prstGeom prst="rect">
              <a:avLst/>
            </a:prstGeom>
          </p:spPr>
        </p:pic>
      </p:grp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8732E8B0-420F-6751-4347-748375F214B8}"/>
              </a:ext>
            </a:extLst>
          </p:cNvPr>
          <p:cNvGrpSpPr/>
          <p:nvPr/>
        </p:nvGrpSpPr>
        <p:grpSpPr>
          <a:xfrm>
            <a:off x="8923899" y="5490397"/>
            <a:ext cx="420282" cy="399669"/>
            <a:chOff x="6107923" y="4560714"/>
            <a:chExt cx="529076" cy="527522"/>
          </a:xfrm>
        </p:grpSpPr>
        <p:sp>
          <p:nvSpPr>
            <p:cNvPr id="73" name="Овальная выноска 107">
              <a:extLst>
                <a:ext uri="{FF2B5EF4-FFF2-40B4-BE49-F238E27FC236}">
                  <a16:creationId xmlns:a16="http://schemas.microsoft.com/office/drawing/2014/main" id="{0015971C-CC16-29B1-9EA3-1D01617DC76B}"/>
                </a:ext>
              </a:extLst>
            </p:cNvPr>
            <p:cNvSpPr/>
            <p:nvPr/>
          </p:nvSpPr>
          <p:spPr>
            <a:xfrm>
              <a:off x="6107923" y="4560714"/>
              <a:ext cx="528542" cy="527522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C000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4" name="Рисунок 73">
              <a:extLst>
                <a:ext uri="{FF2B5EF4-FFF2-40B4-BE49-F238E27FC236}">
                  <a16:creationId xmlns:a16="http://schemas.microsoft.com/office/drawing/2014/main" id="{6A6670E9-12BB-DDC5-DD96-541711DFF1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21522" r="7934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3516" y="4676762"/>
              <a:ext cx="513483" cy="285765"/>
            </a:xfrm>
            <a:prstGeom prst="rect">
              <a:avLst/>
            </a:prstGeom>
          </p:spPr>
        </p:pic>
      </p:grp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id="{C9AEA658-FDB2-252D-AD88-3C6D851B5EA0}"/>
              </a:ext>
            </a:extLst>
          </p:cNvPr>
          <p:cNvGrpSpPr/>
          <p:nvPr/>
        </p:nvGrpSpPr>
        <p:grpSpPr>
          <a:xfrm>
            <a:off x="7381152" y="4826415"/>
            <a:ext cx="420282" cy="399669"/>
            <a:chOff x="6107923" y="4560714"/>
            <a:chExt cx="529076" cy="527522"/>
          </a:xfrm>
        </p:grpSpPr>
        <p:sp>
          <p:nvSpPr>
            <p:cNvPr id="76" name="Овальная выноска 111">
              <a:extLst>
                <a:ext uri="{FF2B5EF4-FFF2-40B4-BE49-F238E27FC236}">
                  <a16:creationId xmlns:a16="http://schemas.microsoft.com/office/drawing/2014/main" id="{91745980-D8C8-CBAA-B57F-68C181FF83B6}"/>
                </a:ext>
              </a:extLst>
            </p:cNvPr>
            <p:cNvSpPr/>
            <p:nvPr/>
          </p:nvSpPr>
          <p:spPr>
            <a:xfrm>
              <a:off x="6107923" y="4560714"/>
              <a:ext cx="528542" cy="527522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C000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7" name="Рисунок 76">
              <a:extLst>
                <a:ext uri="{FF2B5EF4-FFF2-40B4-BE49-F238E27FC236}">
                  <a16:creationId xmlns:a16="http://schemas.microsoft.com/office/drawing/2014/main" id="{110D4CEC-2F22-64A1-E353-4CA1406F61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21522" r="7934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3516" y="4676762"/>
              <a:ext cx="513483" cy="285765"/>
            </a:xfrm>
            <a:prstGeom prst="rect">
              <a:avLst/>
            </a:prstGeom>
          </p:spPr>
        </p:pic>
      </p:grp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1E7719B1-3FDF-D73D-3570-939EE194B80C}"/>
              </a:ext>
            </a:extLst>
          </p:cNvPr>
          <p:cNvGrpSpPr/>
          <p:nvPr/>
        </p:nvGrpSpPr>
        <p:grpSpPr>
          <a:xfrm>
            <a:off x="8200048" y="5640544"/>
            <a:ext cx="420282" cy="399669"/>
            <a:chOff x="6107923" y="4560714"/>
            <a:chExt cx="529076" cy="527522"/>
          </a:xfrm>
        </p:grpSpPr>
        <p:sp>
          <p:nvSpPr>
            <p:cNvPr id="79" name="Овальная выноска 114">
              <a:extLst>
                <a:ext uri="{FF2B5EF4-FFF2-40B4-BE49-F238E27FC236}">
                  <a16:creationId xmlns:a16="http://schemas.microsoft.com/office/drawing/2014/main" id="{955A0D3F-F835-6429-72BB-A5D1C608D5A0}"/>
                </a:ext>
              </a:extLst>
            </p:cNvPr>
            <p:cNvSpPr/>
            <p:nvPr/>
          </p:nvSpPr>
          <p:spPr>
            <a:xfrm>
              <a:off x="6107923" y="4560714"/>
              <a:ext cx="528542" cy="527522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C0000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0" name="Рисунок 79">
              <a:extLst>
                <a:ext uri="{FF2B5EF4-FFF2-40B4-BE49-F238E27FC236}">
                  <a16:creationId xmlns:a16="http://schemas.microsoft.com/office/drawing/2014/main" id="{0D0470BF-A813-A443-85BF-893E7334F1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21522" r="7934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3516" y="4676762"/>
              <a:ext cx="513483" cy="285765"/>
            </a:xfrm>
            <a:prstGeom prst="rect">
              <a:avLst/>
            </a:prstGeom>
          </p:spPr>
        </p:pic>
      </p:grpSp>
      <p:grpSp>
        <p:nvGrpSpPr>
          <p:cNvPr id="81" name="Группа 80">
            <a:extLst>
              <a:ext uri="{FF2B5EF4-FFF2-40B4-BE49-F238E27FC236}">
                <a16:creationId xmlns:a16="http://schemas.microsoft.com/office/drawing/2014/main" id="{D134EB01-9EC0-37A8-410B-E09B4FA08FEC}"/>
              </a:ext>
            </a:extLst>
          </p:cNvPr>
          <p:cNvGrpSpPr/>
          <p:nvPr/>
        </p:nvGrpSpPr>
        <p:grpSpPr>
          <a:xfrm>
            <a:off x="9721231" y="5765323"/>
            <a:ext cx="457801" cy="462153"/>
            <a:chOff x="5681007" y="5416837"/>
            <a:chExt cx="1009626" cy="1017210"/>
          </a:xfrm>
        </p:grpSpPr>
        <p:sp>
          <p:nvSpPr>
            <p:cNvPr id="82" name="Овальная выноска 117">
              <a:extLst>
                <a:ext uri="{FF2B5EF4-FFF2-40B4-BE49-F238E27FC236}">
                  <a16:creationId xmlns:a16="http://schemas.microsoft.com/office/drawing/2014/main" id="{CA952004-B752-AF6B-10CA-93A7A11C446C}"/>
                </a:ext>
              </a:extLst>
            </p:cNvPr>
            <p:cNvSpPr/>
            <p:nvPr/>
          </p:nvSpPr>
          <p:spPr>
            <a:xfrm>
              <a:off x="5681007" y="5416837"/>
              <a:ext cx="1009626" cy="1017210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4A519E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3" name="Рисунок 82">
              <a:extLst>
                <a:ext uri="{FF2B5EF4-FFF2-40B4-BE49-F238E27FC236}">
                  <a16:creationId xmlns:a16="http://schemas.microsoft.com/office/drawing/2014/main" id="{CB860190-AEE9-8D26-0AB3-4B337E3D3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335" y="5646780"/>
              <a:ext cx="508068" cy="462511"/>
            </a:xfrm>
            <a:prstGeom prst="rect">
              <a:avLst/>
            </a:prstGeom>
          </p:spPr>
        </p:pic>
      </p:grpSp>
      <p:grpSp>
        <p:nvGrpSpPr>
          <p:cNvPr id="84" name="Группа 83">
            <a:extLst>
              <a:ext uri="{FF2B5EF4-FFF2-40B4-BE49-F238E27FC236}">
                <a16:creationId xmlns:a16="http://schemas.microsoft.com/office/drawing/2014/main" id="{E9F943FB-0C69-E040-A787-6388719E46AE}"/>
              </a:ext>
            </a:extLst>
          </p:cNvPr>
          <p:cNvGrpSpPr/>
          <p:nvPr/>
        </p:nvGrpSpPr>
        <p:grpSpPr>
          <a:xfrm>
            <a:off x="10074849" y="2100483"/>
            <a:ext cx="457801" cy="462153"/>
            <a:chOff x="5681007" y="5416837"/>
            <a:chExt cx="1009626" cy="1017210"/>
          </a:xfrm>
        </p:grpSpPr>
        <p:sp>
          <p:nvSpPr>
            <p:cNvPr id="85" name="Овальная выноска 120">
              <a:extLst>
                <a:ext uri="{FF2B5EF4-FFF2-40B4-BE49-F238E27FC236}">
                  <a16:creationId xmlns:a16="http://schemas.microsoft.com/office/drawing/2014/main" id="{B4214CEE-D959-EBF2-F9C4-1F631C2DEEBE}"/>
                </a:ext>
              </a:extLst>
            </p:cNvPr>
            <p:cNvSpPr/>
            <p:nvPr/>
          </p:nvSpPr>
          <p:spPr>
            <a:xfrm>
              <a:off x="5681007" y="5416837"/>
              <a:ext cx="1009626" cy="1017210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4A519E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6" name="Рисунок 85">
              <a:extLst>
                <a:ext uri="{FF2B5EF4-FFF2-40B4-BE49-F238E27FC236}">
                  <a16:creationId xmlns:a16="http://schemas.microsoft.com/office/drawing/2014/main" id="{C1A68F80-AB9C-FA34-75BF-E957F0D2B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335" y="5646780"/>
              <a:ext cx="508068" cy="462511"/>
            </a:xfrm>
            <a:prstGeom prst="rect">
              <a:avLst/>
            </a:prstGeom>
          </p:spPr>
        </p:pic>
      </p:grpSp>
      <p:grpSp>
        <p:nvGrpSpPr>
          <p:cNvPr id="87" name="Группа 86">
            <a:extLst>
              <a:ext uri="{FF2B5EF4-FFF2-40B4-BE49-F238E27FC236}">
                <a16:creationId xmlns:a16="http://schemas.microsoft.com/office/drawing/2014/main" id="{A1369643-CC29-5EF3-2177-8536C7677940}"/>
              </a:ext>
            </a:extLst>
          </p:cNvPr>
          <p:cNvGrpSpPr/>
          <p:nvPr/>
        </p:nvGrpSpPr>
        <p:grpSpPr>
          <a:xfrm>
            <a:off x="8715924" y="2583645"/>
            <a:ext cx="457801" cy="462153"/>
            <a:chOff x="5681007" y="5416837"/>
            <a:chExt cx="1009626" cy="1017210"/>
          </a:xfrm>
        </p:grpSpPr>
        <p:sp>
          <p:nvSpPr>
            <p:cNvPr id="88" name="Овальная выноска 123">
              <a:extLst>
                <a:ext uri="{FF2B5EF4-FFF2-40B4-BE49-F238E27FC236}">
                  <a16:creationId xmlns:a16="http://schemas.microsoft.com/office/drawing/2014/main" id="{EBE4569D-BEBD-BDC4-F4F1-C0119F0B1D0E}"/>
                </a:ext>
              </a:extLst>
            </p:cNvPr>
            <p:cNvSpPr/>
            <p:nvPr/>
          </p:nvSpPr>
          <p:spPr>
            <a:xfrm>
              <a:off x="5681007" y="5416837"/>
              <a:ext cx="1009626" cy="1017210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4A519E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9" name="Рисунок 88">
              <a:extLst>
                <a:ext uri="{FF2B5EF4-FFF2-40B4-BE49-F238E27FC236}">
                  <a16:creationId xmlns:a16="http://schemas.microsoft.com/office/drawing/2014/main" id="{D4C5440F-5118-46B5-9C63-83FCC285D4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335" y="5646780"/>
              <a:ext cx="508068" cy="462511"/>
            </a:xfrm>
            <a:prstGeom prst="rect">
              <a:avLst/>
            </a:prstGeom>
          </p:spPr>
        </p:pic>
      </p:grpSp>
      <p:grpSp>
        <p:nvGrpSpPr>
          <p:cNvPr id="90" name="Группа 89">
            <a:extLst>
              <a:ext uri="{FF2B5EF4-FFF2-40B4-BE49-F238E27FC236}">
                <a16:creationId xmlns:a16="http://schemas.microsoft.com/office/drawing/2014/main" id="{23D13D73-8ABF-9A90-124E-243AE45C32B5}"/>
              </a:ext>
            </a:extLst>
          </p:cNvPr>
          <p:cNvGrpSpPr/>
          <p:nvPr/>
        </p:nvGrpSpPr>
        <p:grpSpPr>
          <a:xfrm>
            <a:off x="8237682" y="4442220"/>
            <a:ext cx="457801" cy="462153"/>
            <a:chOff x="5681007" y="5416837"/>
            <a:chExt cx="1009626" cy="1017210"/>
          </a:xfrm>
        </p:grpSpPr>
        <p:sp>
          <p:nvSpPr>
            <p:cNvPr id="91" name="Овальная выноска 126">
              <a:extLst>
                <a:ext uri="{FF2B5EF4-FFF2-40B4-BE49-F238E27FC236}">
                  <a16:creationId xmlns:a16="http://schemas.microsoft.com/office/drawing/2014/main" id="{7EBD7F6F-50A9-B89D-C50E-BB45F8DE54E4}"/>
                </a:ext>
              </a:extLst>
            </p:cNvPr>
            <p:cNvSpPr/>
            <p:nvPr/>
          </p:nvSpPr>
          <p:spPr>
            <a:xfrm>
              <a:off x="5681007" y="5416837"/>
              <a:ext cx="1009626" cy="1017210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4A519E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2" name="Рисунок 91">
              <a:extLst>
                <a:ext uri="{FF2B5EF4-FFF2-40B4-BE49-F238E27FC236}">
                  <a16:creationId xmlns:a16="http://schemas.microsoft.com/office/drawing/2014/main" id="{9DC7712A-4207-5AC5-61AF-3161F00CE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335" y="5646780"/>
              <a:ext cx="508068" cy="462511"/>
            </a:xfrm>
            <a:prstGeom prst="rect">
              <a:avLst/>
            </a:prstGeom>
          </p:spPr>
        </p:pic>
      </p:grpSp>
      <p:grpSp>
        <p:nvGrpSpPr>
          <p:cNvPr id="93" name="Группа 92">
            <a:extLst>
              <a:ext uri="{FF2B5EF4-FFF2-40B4-BE49-F238E27FC236}">
                <a16:creationId xmlns:a16="http://schemas.microsoft.com/office/drawing/2014/main" id="{1E02D670-D726-B43D-B6AF-19A215D79C7C}"/>
              </a:ext>
            </a:extLst>
          </p:cNvPr>
          <p:cNvGrpSpPr/>
          <p:nvPr/>
        </p:nvGrpSpPr>
        <p:grpSpPr>
          <a:xfrm>
            <a:off x="9328464" y="1516338"/>
            <a:ext cx="457801" cy="462153"/>
            <a:chOff x="5681007" y="5416837"/>
            <a:chExt cx="1009626" cy="1017210"/>
          </a:xfrm>
        </p:grpSpPr>
        <p:sp>
          <p:nvSpPr>
            <p:cNvPr id="94" name="Овальная выноска 129">
              <a:extLst>
                <a:ext uri="{FF2B5EF4-FFF2-40B4-BE49-F238E27FC236}">
                  <a16:creationId xmlns:a16="http://schemas.microsoft.com/office/drawing/2014/main" id="{0ACC005A-FFB4-9D3A-6CE0-93D0C6E81795}"/>
                </a:ext>
              </a:extLst>
            </p:cNvPr>
            <p:cNvSpPr/>
            <p:nvPr/>
          </p:nvSpPr>
          <p:spPr>
            <a:xfrm>
              <a:off x="5681007" y="5416837"/>
              <a:ext cx="1009626" cy="1017210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4A519E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5" name="Рисунок 94">
              <a:extLst>
                <a:ext uri="{FF2B5EF4-FFF2-40B4-BE49-F238E27FC236}">
                  <a16:creationId xmlns:a16="http://schemas.microsoft.com/office/drawing/2014/main" id="{BB04399D-CF1E-9B7D-40CB-5679355C9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335" y="5646780"/>
              <a:ext cx="508068" cy="462511"/>
            </a:xfrm>
            <a:prstGeom prst="rect">
              <a:avLst/>
            </a:prstGeom>
          </p:spPr>
        </p:pic>
      </p:grpSp>
      <p:grpSp>
        <p:nvGrpSpPr>
          <p:cNvPr id="96" name="Группа 95">
            <a:extLst>
              <a:ext uri="{FF2B5EF4-FFF2-40B4-BE49-F238E27FC236}">
                <a16:creationId xmlns:a16="http://schemas.microsoft.com/office/drawing/2014/main" id="{7E4D9C3B-846C-4A30-BC8C-D30FD7B58254}"/>
              </a:ext>
            </a:extLst>
          </p:cNvPr>
          <p:cNvGrpSpPr/>
          <p:nvPr/>
        </p:nvGrpSpPr>
        <p:grpSpPr>
          <a:xfrm>
            <a:off x="11234337" y="4197876"/>
            <a:ext cx="457801" cy="462153"/>
            <a:chOff x="5681007" y="5416837"/>
            <a:chExt cx="1009626" cy="1017210"/>
          </a:xfrm>
        </p:grpSpPr>
        <p:sp>
          <p:nvSpPr>
            <p:cNvPr id="97" name="Овальная выноска 132">
              <a:extLst>
                <a:ext uri="{FF2B5EF4-FFF2-40B4-BE49-F238E27FC236}">
                  <a16:creationId xmlns:a16="http://schemas.microsoft.com/office/drawing/2014/main" id="{F5BC7A60-17EB-6D7C-2490-8E6F268F8061}"/>
                </a:ext>
              </a:extLst>
            </p:cNvPr>
            <p:cNvSpPr/>
            <p:nvPr/>
          </p:nvSpPr>
          <p:spPr>
            <a:xfrm>
              <a:off x="5681007" y="5416837"/>
              <a:ext cx="1009626" cy="1017210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4A519E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8" name="Рисунок 97">
              <a:extLst>
                <a:ext uri="{FF2B5EF4-FFF2-40B4-BE49-F238E27FC236}">
                  <a16:creationId xmlns:a16="http://schemas.microsoft.com/office/drawing/2014/main" id="{7322246D-A4B5-335E-E7DC-A72370343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335" y="5646780"/>
              <a:ext cx="508068" cy="462511"/>
            </a:xfrm>
            <a:prstGeom prst="rect">
              <a:avLst/>
            </a:prstGeom>
          </p:spPr>
        </p:pic>
      </p:grpSp>
      <p:grpSp>
        <p:nvGrpSpPr>
          <p:cNvPr id="99" name="Группа 98">
            <a:extLst>
              <a:ext uri="{FF2B5EF4-FFF2-40B4-BE49-F238E27FC236}">
                <a16:creationId xmlns:a16="http://schemas.microsoft.com/office/drawing/2014/main" id="{2338AB1F-361D-A3FF-BE76-42174C4FFC0D}"/>
              </a:ext>
            </a:extLst>
          </p:cNvPr>
          <p:cNvGrpSpPr/>
          <p:nvPr/>
        </p:nvGrpSpPr>
        <p:grpSpPr>
          <a:xfrm>
            <a:off x="10682273" y="5226084"/>
            <a:ext cx="457801" cy="462153"/>
            <a:chOff x="5681007" y="5416837"/>
            <a:chExt cx="1009626" cy="1017210"/>
          </a:xfrm>
        </p:grpSpPr>
        <p:sp>
          <p:nvSpPr>
            <p:cNvPr id="100" name="Овальная выноска 135">
              <a:extLst>
                <a:ext uri="{FF2B5EF4-FFF2-40B4-BE49-F238E27FC236}">
                  <a16:creationId xmlns:a16="http://schemas.microsoft.com/office/drawing/2014/main" id="{8D077E06-1F68-AA84-44C7-025F3E489AFC}"/>
                </a:ext>
              </a:extLst>
            </p:cNvPr>
            <p:cNvSpPr/>
            <p:nvPr/>
          </p:nvSpPr>
          <p:spPr>
            <a:xfrm>
              <a:off x="5681007" y="5416837"/>
              <a:ext cx="1009626" cy="1017210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4A519E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1" name="Рисунок 100">
              <a:extLst>
                <a:ext uri="{FF2B5EF4-FFF2-40B4-BE49-F238E27FC236}">
                  <a16:creationId xmlns:a16="http://schemas.microsoft.com/office/drawing/2014/main" id="{540C5984-C844-0704-5904-E72AD8997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335" y="5646780"/>
              <a:ext cx="508068" cy="462511"/>
            </a:xfrm>
            <a:prstGeom prst="rect">
              <a:avLst/>
            </a:prstGeom>
          </p:spPr>
        </p:pic>
      </p:grpSp>
      <p:grpSp>
        <p:nvGrpSpPr>
          <p:cNvPr id="102" name="Группа 101">
            <a:extLst>
              <a:ext uri="{FF2B5EF4-FFF2-40B4-BE49-F238E27FC236}">
                <a16:creationId xmlns:a16="http://schemas.microsoft.com/office/drawing/2014/main" id="{73357878-6A58-902B-2D5E-9305B71448BD}"/>
              </a:ext>
            </a:extLst>
          </p:cNvPr>
          <p:cNvGrpSpPr/>
          <p:nvPr/>
        </p:nvGrpSpPr>
        <p:grpSpPr>
          <a:xfrm>
            <a:off x="10294511" y="3644566"/>
            <a:ext cx="457801" cy="462153"/>
            <a:chOff x="5681007" y="5416837"/>
            <a:chExt cx="1009626" cy="1017210"/>
          </a:xfrm>
        </p:grpSpPr>
        <p:sp>
          <p:nvSpPr>
            <p:cNvPr id="103" name="Овальная выноска 138">
              <a:extLst>
                <a:ext uri="{FF2B5EF4-FFF2-40B4-BE49-F238E27FC236}">
                  <a16:creationId xmlns:a16="http://schemas.microsoft.com/office/drawing/2014/main" id="{99B51525-1831-5DE6-22D3-6F56AC52D3F7}"/>
                </a:ext>
              </a:extLst>
            </p:cNvPr>
            <p:cNvSpPr/>
            <p:nvPr/>
          </p:nvSpPr>
          <p:spPr>
            <a:xfrm>
              <a:off x="5681007" y="5416837"/>
              <a:ext cx="1009626" cy="1017210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4A519E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4" name="Рисунок 103">
              <a:extLst>
                <a:ext uri="{FF2B5EF4-FFF2-40B4-BE49-F238E27FC236}">
                  <a16:creationId xmlns:a16="http://schemas.microsoft.com/office/drawing/2014/main" id="{4F263550-FDB9-4699-6F07-29C70E9153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335" y="5646780"/>
              <a:ext cx="508068" cy="462511"/>
            </a:xfrm>
            <a:prstGeom prst="rect">
              <a:avLst/>
            </a:prstGeom>
          </p:spPr>
        </p:pic>
      </p:grpSp>
      <p:grpSp>
        <p:nvGrpSpPr>
          <p:cNvPr id="105" name="Группа 104">
            <a:extLst>
              <a:ext uri="{FF2B5EF4-FFF2-40B4-BE49-F238E27FC236}">
                <a16:creationId xmlns:a16="http://schemas.microsoft.com/office/drawing/2014/main" id="{74832974-B2A5-DE9B-8594-54BEAE28CEAC}"/>
              </a:ext>
            </a:extLst>
          </p:cNvPr>
          <p:cNvGrpSpPr/>
          <p:nvPr/>
        </p:nvGrpSpPr>
        <p:grpSpPr>
          <a:xfrm>
            <a:off x="9543061" y="4400513"/>
            <a:ext cx="457801" cy="462153"/>
            <a:chOff x="5681007" y="5416837"/>
            <a:chExt cx="1009626" cy="1017210"/>
          </a:xfrm>
        </p:grpSpPr>
        <p:sp>
          <p:nvSpPr>
            <p:cNvPr id="106" name="Овальная выноска 141">
              <a:extLst>
                <a:ext uri="{FF2B5EF4-FFF2-40B4-BE49-F238E27FC236}">
                  <a16:creationId xmlns:a16="http://schemas.microsoft.com/office/drawing/2014/main" id="{92A82267-7F97-D687-879F-50F6A9D5D3CD}"/>
                </a:ext>
              </a:extLst>
            </p:cNvPr>
            <p:cNvSpPr/>
            <p:nvPr/>
          </p:nvSpPr>
          <p:spPr>
            <a:xfrm>
              <a:off x="5681007" y="5416837"/>
              <a:ext cx="1009626" cy="1017210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4A519E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7" name="Рисунок 106">
              <a:extLst>
                <a:ext uri="{FF2B5EF4-FFF2-40B4-BE49-F238E27FC236}">
                  <a16:creationId xmlns:a16="http://schemas.microsoft.com/office/drawing/2014/main" id="{A35E3E8A-86AD-94C8-A686-FA39898C9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335" y="5646780"/>
              <a:ext cx="508068" cy="462511"/>
            </a:xfrm>
            <a:prstGeom prst="rect">
              <a:avLst/>
            </a:prstGeom>
          </p:spPr>
        </p:pic>
      </p:grpSp>
      <p:grpSp>
        <p:nvGrpSpPr>
          <p:cNvPr id="108" name="Группа 107">
            <a:extLst>
              <a:ext uri="{FF2B5EF4-FFF2-40B4-BE49-F238E27FC236}">
                <a16:creationId xmlns:a16="http://schemas.microsoft.com/office/drawing/2014/main" id="{B271F379-DD4D-DF7C-3364-6094C4EC5952}"/>
              </a:ext>
            </a:extLst>
          </p:cNvPr>
          <p:cNvGrpSpPr/>
          <p:nvPr/>
        </p:nvGrpSpPr>
        <p:grpSpPr>
          <a:xfrm>
            <a:off x="10433324" y="4605655"/>
            <a:ext cx="457801" cy="462153"/>
            <a:chOff x="5681007" y="5416837"/>
            <a:chExt cx="1009626" cy="1017210"/>
          </a:xfrm>
        </p:grpSpPr>
        <p:sp>
          <p:nvSpPr>
            <p:cNvPr id="109" name="Овальная выноска 144">
              <a:extLst>
                <a:ext uri="{FF2B5EF4-FFF2-40B4-BE49-F238E27FC236}">
                  <a16:creationId xmlns:a16="http://schemas.microsoft.com/office/drawing/2014/main" id="{11A25650-B5A7-0623-BEF3-A3FF9590BAA3}"/>
                </a:ext>
              </a:extLst>
            </p:cNvPr>
            <p:cNvSpPr/>
            <p:nvPr/>
          </p:nvSpPr>
          <p:spPr>
            <a:xfrm>
              <a:off x="5681007" y="5416837"/>
              <a:ext cx="1009626" cy="1017210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4A519E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0" name="Рисунок 109">
              <a:extLst>
                <a:ext uri="{FF2B5EF4-FFF2-40B4-BE49-F238E27FC236}">
                  <a16:creationId xmlns:a16="http://schemas.microsoft.com/office/drawing/2014/main" id="{A2D5BF9C-9A58-771D-7705-68992F040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335" y="5646780"/>
              <a:ext cx="508068" cy="462511"/>
            </a:xfrm>
            <a:prstGeom prst="rect">
              <a:avLst/>
            </a:prstGeom>
          </p:spPr>
        </p:pic>
      </p:grpSp>
      <p:grpSp>
        <p:nvGrpSpPr>
          <p:cNvPr id="111" name="Группа 110">
            <a:extLst>
              <a:ext uri="{FF2B5EF4-FFF2-40B4-BE49-F238E27FC236}">
                <a16:creationId xmlns:a16="http://schemas.microsoft.com/office/drawing/2014/main" id="{707B9E4F-5399-916C-81FD-F2FB8E4A03C5}"/>
              </a:ext>
            </a:extLst>
          </p:cNvPr>
          <p:cNvGrpSpPr/>
          <p:nvPr/>
        </p:nvGrpSpPr>
        <p:grpSpPr>
          <a:xfrm>
            <a:off x="8904927" y="4196210"/>
            <a:ext cx="457801" cy="462153"/>
            <a:chOff x="5681007" y="5416837"/>
            <a:chExt cx="1009626" cy="1017210"/>
          </a:xfrm>
        </p:grpSpPr>
        <p:sp>
          <p:nvSpPr>
            <p:cNvPr id="112" name="Овальная выноска 147">
              <a:extLst>
                <a:ext uri="{FF2B5EF4-FFF2-40B4-BE49-F238E27FC236}">
                  <a16:creationId xmlns:a16="http://schemas.microsoft.com/office/drawing/2014/main" id="{2E975328-1CB4-58C1-8117-5188903BE8F4}"/>
                </a:ext>
              </a:extLst>
            </p:cNvPr>
            <p:cNvSpPr/>
            <p:nvPr/>
          </p:nvSpPr>
          <p:spPr>
            <a:xfrm>
              <a:off x="5681007" y="5416837"/>
              <a:ext cx="1009626" cy="1017210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4A519E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3" name="Рисунок 112">
              <a:extLst>
                <a:ext uri="{FF2B5EF4-FFF2-40B4-BE49-F238E27FC236}">
                  <a16:creationId xmlns:a16="http://schemas.microsoft.com/office/drawing/2014/main" id="{01F085F0-FC9D-8B96-8944-D750979D0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335" y="5646780"/>
              <a:ext cx="508068" cy="462511"/>
            </a:xfrm>
            <a:prstGeom prst="rect">
              <a:avLst/>
            </a:prstGeom>
          </p:spPr>
        </p:pic>
      </p:grpSp>
      <p:grpSp>
        <p:nvGrpSpPr>
          <p:cNvPr id="114" name="Группа 113">
            <a:extLst>
              <a:ext uri="{FF2B5EF4-FFF2-40B4-BE49-F238E27FC236}">
                <a16:creationId xmlns:a16="http://schemas.microsoft.com/office/drawing/2014/main" id="{F4EECE5A-5A4D-51DA-3342-42FBB66A8802}"/>
              </a:ext>
            </a:extLst>
          </p:cNvPr>
          <p:cNvGrpSpPr/>
          <p:nvPr/>
        </p:nvGrpSpPr>
        <p:grpSpPr>
          <a:xfrm>
            <a:off x="9653447" y="3373405"/>
            <a:ext cx="457801" cy="462153"/>
            <a:chOff x="5681007" y="5416837"/>
            <a:chExt cx="1009626" cy="1017210"/>
          </a:xfrm>
        </p:grpSpPr>
        <p:sp>
          <p:nvSpPr>
            <p:cNvPr id="115" name="Овальная выноска 150">
              <a:extLst>
                <a:ext uri="{FF2B5EF4-FFF2-40B4-BE49-F238E27FC236}">
                  <a16:creationId xmlns:a16="http://schemas.microsoft.com/office/drawing/2014/main" id="{A0D4B196-CF59-CB32-7F89-A41C1E1965A8}"/>
                </a:ext>
              </a:extLst>
            </p:cNvPr>
            <p:cNvSpPr/>
            <p:nvPr/>
          </p:nvSpPr>
          <p:spPr>
            <a:xfrm>
              <a:off x="5681007" y="5416837"/>
              <a:ext cx="1009626" cy="1017210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4A519E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6" name="Рисунок 115">
              <a:extLst>
                <a:ext uri="{FF2B5EF4-FFF2-40B4-BE49-F238E27FC236}">
                  <a16:creationId xmlns:a16="http://schemas.microsoft.com/office/drawing/2014/main" id="{CFB509BB-7CF5-6445-2A6C-8C06018FF0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335" y="5646780"/>
              <a:ext cx="508068" cy="462511"/>
            </a:xfrm>
            <a:prstGeom prst="rect">
              <a:avLst/>
            </a:prstGeom>
          </p:spPr>
        </p:pic>
      </p:grpSp>
      <p:grpSp>
        <p:nvGrpSpPr>
          <p:cNvPr id="117" name="Группа 116">
            <a:extLst>
              <a:ext uri="{FF2B5EF4-FFF2-40B4-BE49-F238E27FC236}">
                <a16:creationId xmlns:a16="http://schemas.microsoft.com/office/drawing/2014/main" id="{F8847CB3-BA37-DC63-ACFB-E0F52EE4704F}"/>
              </a:ext>
            </a:extLst>
          </p:cNvPr>
          <p:cNvGrpSpPr/>
          <p:nvPr/>
        </p:nvGrpSpPr>
        <p:grpSpPr>
          <a:xfrm>
            <a:off x="8269586" y="5098958"/>
            <a:ext cx="457801" cy="462153"/>
            <a:chOff x="5681007" y="5416837"/>
            <a:chExt cx="1009626" cy="1017210"/>
          </a:xfrm>
        </p:grpSpPr>
        <p:sp>
          <p:nvSpPr>
            <p:cNvPr id="118" name="Овальная выноска 153">
              <a:extLst>
                <a:ext uri="{FF2B5EF4-FFF2-40B4-BE49-F238E27FC236}">
                  <a16:creationId xmlns:a16="http://schemas.microsoft.com/office/drawing/2014/main" id="{4726BDED-0E43-57D0-AC53-A665C5C5BB74}"/>
                </a:ext>
              </a:extLst>
            </p:cNvPr>
            <p:cNvSpPr/>
            <p:nvPr/>
          </p:nvSpPr>
          <p:spPr>
            <a:xfrm>
              <a:off x="5681007" y="5416837"/>
              <a:ext cx="1009626" cy="1017210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4A519E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9" name="Рисунок 118">
              <a:extLst>
                <a:ext uri="{FF2B5EF4-FFF2-40B4-BE49-F238E27FC236}">
                  <a16:creationId xmlns:a16="http://schemas.microsoft.com/office/drawing/2014/main" id="{B0F80D3E-2017-0704-A691-1FCDAFF84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335" y="5646780"/>
              <a:ext cx="508068" cy="462511"/>
            </a:xfrm>
            <a:prstGeom prst="rect">
              <a:avLst/>
            </a:prstGeom>
          </p:spPr>
        </p:pic>
      </p:grpSp>
      <p:grpSp>
        <p:nvGrpSpPr>
          <p:cNvPr id="120" name="Группа 119">
            <a:extLst>
              <a:ext uri="{FF2B5EF4-FFF2-40B4-BE49-F238E27FC236}">
                <a16:creationId xmlns:a16="http://schemas.microsoft.com/office/drawing/2014/main" id="{76095C52-3D6A-2F4E-5B6C-51BFDFE273D5}"/>
              </a:ext>
            </a:extLst>
          </p:cNvPr>
          <p:cNvGrpSpPr/>
          <p:nvPr/>
        </p:nvGrpSpPr>
        <p:grpSpPr>
          <a:xfrm>
            <a:off x="7572486" y="5138162"/>
            <a:ext cx="457801" cy="462153"/>
            <a:chOff x="5681007" y="5416837"/>
            <a:chExt cx="1009626" cy="1017210"/>
          </a:xfrm>
        </p:grpSpPr>
        <p:sp>
          <p:nvSpPr>
            <p:cNvPr id="121" name="Овальная выноска 156">
              <a:extLst>
                <a:ext uri="{FF2B5EF4-FFF2-40B4-BE49-F238E27FC236}">
                  <a16:creationId xmlns:a16="http://schemas.microsoft.com/office/drawing/2014/main" id="{04E56F1B-D3FC-8BBD-F5FB-2C9F3B414138}"/>
                </a:ext>
              </a:extLst>
            </p:cNvPr>
            <p:cNvSpPr/>
            <p:nvPr/>
          </p:nvSpPr>
          <p:spPr>
            <a:xfrm>
              <a:off x="5681007" y="5416837"/>
              <a:ext cx="1009626" cy="1017210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4A519E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2" name="Рисунок 121">
              <a:extLst>
                <a:ext uri="{FF2B5EF4-FFF2-40B4-BE49-F238E27FC236}">
                  <a16:creationId xmlns:a16="http://schemas.microsoft.com/office/drawing/2014/main" id="{5E2DB997-0959-BDBA-21F4-ED2FF81E9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335" y="5646780"/>
              <a:ext cx="508068" cy="462511"/>
            </a:xfrm>
            <a:prstGeom prst="rect">
              <a:avLst/>
            </a:prstGeom>
          </p:spPr>
        </p:pic>
      </p:grpSp>
      <p:grpSp>
        <p:nvGrpSpPr>
          <p:cNvPr id="123" name="Группа 122">
            <a:extLst>
              <a:ext uri="{FF2B5EF4-FFF2-40B4-BE49-F238E27FC236}">
                <a16:creationId xmlns:a16="http://schemas.microsoft.com/office/drawing/2014/main" id="{FC8CB1D1-00A6-5CCF-1BD7-A7E33F752EA9}"/>
              </a:ext>
            </a:extLst>
          </p:cNvPr>
          <p:cNvGrpSpPr/>
          <p:nvPr/>
        </p:nvGrpSpPr>
        <p:grpSpPr>
          <a:xfrm>
            <a:off x="8497733" y="5633662"/>
            <a:ext cx="457801" cy="462153"/>
            <a:chOff x="5681007" y="5416837"/>
            <a:chExt cx="1009626" cy="1017210"/>
          </a:xfrm>
        </p:grpSpPr>
        <p:sp>
          <p:nvSpPr>
            <p:cNvPr id="124" name="Овальная выноска 159">
              <a:extLst>
                <a:ext uri="{FF2B5EF4-FFF2-40B4-BE49-F238E27FC236}">
                  <a16:creationId xmlns:a16="http://schemas.microsoft.com/office/drawing/2014/main" id="{4C5A7A7C-4D96-0E26-93D0-6331ECAB4AB0}"/>
                </a:ext>
              </a:extLst>
            </p:cNvPr>
            <p:cNvSpPr/>
            <p:nvPr/>
          </p:nvSpPr>
          <p:spPr>
            <a:xfrm>
              <a:off x="5681007" y="5416837"/>
              <a:ext cx="1009626" cy="1017210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4A519E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5" name="Рисунок 124">
              <a:extLst>
                <a:ext uri="{FF2B5EF4-FFF2-40B4-BE49-F238E27FC236}">
                  <a16:creationId xmlns:a16="http://schemas.microsoft.com/office/drawing/2014/main" id="{7FD16B07-771F-0DEE-4017-191FE26D1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335" y="5646780"/>
              <a:ext cx="508068" cy="462511"/>
            </a:xfrm>
            <a:prstGeom prst="rect">
              <a:avLst/>
            </a:prstGeom>
          </p:spPr>
        </p:pic>
      </p:grpSp>
      <p:grpSp>
        <p:nvGrpSpPr>
          <p:cNvPr id="126" name="Группа 125">
            <a:extLst>
              <a:ext uri="{FF2B5EF4-FFF2-40B4-BE49-F238E27FC236}">
                <a16:creationId xmlns:a16="http://schemas.microsoft.com/office/drawing/2014/main" id="{D26FA3B8-05F5-6CE9-3B08-78F676E082EF}"/>
              </a:ext>
            </a:extLst>
          </p:cNvPr>
          <p:cNvGrpSpPr/>
          <p:nvPr/>
        </p:nvGrpSpPr>
        <p:grpSpPr>
          <a:xfrm>
            <a:off x="8904927" y="5861164"/>
            <a:ext cx="457801" cy="462153"/>
            <a:chOff x="5681007" y="5416837"/>
            <a:chExt cx="1009626" cy="1017210"/>
          </a:xfrm>
        </p:grpSpPr>
        <p:sp>
          <p:nvSpPr>
            <p:cNvPr id="127" name="Овальная выноска 162">
              <a:extLst>
                <a:ext uri="{FF2B5EF4-FFF2-40B4-BE49-F238E27FC236}">
                  <a16:creationId xmlns:a16="http://schemas.microsoft.com/office/drawing/2014/main" id="{282BCFEE-E18B-E943-F9E8-6D04D5ED56C1}"/>
                </a:ext>
              </a:extLst>
            </p:cNvPr>
            <p:cNvSpPr/>
            <p:nvPr/>
          </p:nvSpPr>
          <p:spPr>
            <a:xfrm>
              <a:off x="5681007" y="5416837"/>
              <a:ext cx="1009626" cy="1017210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4A519E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8" name="Рисунок 127">
              <a:extLst>
                <a:ext uri="{FF2B5EF4-FFF2-40B4-BE49-F238E27FC236}">
                  <a16:creationId xmlns:a16="http://schemas.microsoft.com/office/drawing/2014/main" id="{3509F3D2-0AE3-A6AA-C3E4-5B274B95B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335" y="5646780"/>
              <a:ext cx="508068" cy="462511"/>
            </a:xfrm>
            <a:prstGeom prst="rect">
              <a:avLst/>
            </a:prstGeom>
          </p:spPr>
        </p:pic>
      </p:grpSp>
      <p:grpSp>
        <p:nvGrpSpPr>
          <p:cNvPr id="129" name="Группа 128">
            <a:extLst>
              <a:ext uri="{FF2B5EF4-FFF2-40B4-BE49-F238E27FC236}">
                <a16:creationId xmlns:a16="http://schemas.microsoft.com/office/drawing/2014/main" id="{76C279AC-D913-4314-7E56-E69CA8063C98}"/>
              </a:ext>
            </a:extLst>
          </p:cNvPr>
          <p:cNvGrpSpPr/>
          <p:nvPr/>
        </p:nvGrpSpPr>
        <p:grpSpPr>
          <a:xfrm>
            <a:off x="9271224" y="5213792"/>
            <a:ext cx="457801" cy="462153"/>
            <a:chOff x="5681007" y="5416837"/>
            <a:chExt cx="1009626" cy="1017210"/>
          </a:xfrm>
        </p:grpSpPr>
        <p:sp>
          <p:nvSpPr>
            <p:cNvPr id="130" name="Овальная выноска 168">
              <a:extLst>
                <a:ext uri="{FF2B5EF4-FFF2-40B4-BE49-F238E27FC236}">
                  <a16:creationId xmlns:a16="http://schemas.microsoft.com/office/drawing/2014/main" id="{37277B00-B4B7-5DC2-53CA-E916390F240A}"/>
                </a:ext>
              </a:extLst>
            </p:cNvPr>
            <p:cNvSpPr/>
            <p:nvPr/>
          </p:nvSpPr>
          <p:spPr>
            <a:xfrm>
              <a:off x="5681007" y="5416837"/>
              <a:ext cx="1009626" cy="1017210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4A519E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1" name="Рисунок 130">
              <a:extLst>
                <a:ext uri="{FF2B5EF4-FFF2-40B4-BE49-F238E27FC236}">
                  <a16:creationId xmlns:a16="http://schemas.microsoft.com/office/drawing/2014/main" id="{901B59B7-8753-9485-8F04-0E0E594A5A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335" y="5646780"/>
              <a:ext cx="508068" cy="462511"/>
            </a:xfrm>
            <a:prstGeom prst="rect">
              <a:avLst/>
            </a:prstGeom>
          </p:spPr>
        </p:pic>
      </p:grpSp>
      <p:grpSp>
        <p:nvGrpSpPr>
          <p:cNvPr id="132" name="Группа 131">
            <a:extLst>
              <a:ext uri="{FF2B5EF4-FFF2-40B4-BE49-F238E27FC236}">
                <a16:creationId xmlns:a16="http://schemas.microsoft.com/office/drawing/2014/main" id="{F40C02A7-8CA7-B2E2-D012-564B8B59102B}"/>
              </a:ext>
            </a:extLst>
          </p:cNvPr>
          <p:cNvGrpSpPr/>
          <p:nvPr/>
        </p:nvGrpSpPr>
        <p:grpSpPr>
          <a:xfrm>
            <a:off x="9277973" y="2726033"/>
            <a:ext cx="457801" cy="462153"/>
            <a:chOff x="5681007" y="5416837"/>
            <a:chExt cx="1009626" cy="1017210"/>
          </a:xfrm>
        </p:grpSpPr>
        <p:sp>
          <p:nvSpPr>
            <p:cNvPr id="133" name="Овальная выноска 177">
              <a:extLst>
                <a:ext uri="{FF2B5EF4-FFF2-40B4-BE49-F238E27FC236}">
                  <a16:creationId xmlns:a16="http://schemas.microsoft.com/office/drawing/2014/main" id="{A6FFE0DB-0E6F-CC93-755C-BD43668AE1FF}"/>
                </a:ext>
              </a:extLst>
            </p:cNvPr>
            <p:cNvSpPr/>
            <p:nvPr/>
          </p:nvSpPr>
          <p:spPr>
            <a:xfrm>
              <a:off x="5681007" y="5416837"/>
              <a:ext cx="1009626" cy="1017210"/>
            </a:xfrm>
            <a:prstGeom prst="wedgeEllipseCallout">
              <a:avLst>
                <a:gd name="adj1" fmla="val -78"/>
                <a:gd name="adj2" fmla="val 65766"/>
              </a:avLst>
            </a:prstGeom>
            <a:solidFill>
              <a:srgbClr val="4A519E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4" name="Рисунок 133">
              <a:extLst>
                <a:ext uri="{FF2B5EF4-FFF2-40B4-BE49-F238E27FC236}">
                  <a16:creationId xmlns:a16="http://schemas.microsoft.com/office/drawing/2014/main" id="{1812D1C2-789D-C356-4B4D-35B19E9CBF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4335" y="5646780"/>
              <a:ext cx="508068" cy="462511"/>
            </a:xfrm>
            <a:prstGeom prst="rect">
              <a:avLst/>
            </a:prstGeom>
          </p:spPr>
        </p:pic>
      </p:grpSp>
      <p:sp>
        <p:nvSpPr>
          <p:cNvPr id="135" name="TextBox 134">
            <a:extLst>
              <a:ext uri="{FF2B5EF4-FFF2-40B4-BE49-F238E27FC236}">
                <a16:creationId xmlns:a16="http://schemas.microsoft.com/office/drawing/2014/main" id="{361156E8-38F2-5811-6398-E392286A7DB6}"/>
              </a:ext>
            </a:extLst>
          </p:cNvPr>
          <p:cNvSpPr txBox="1"/>
          <p:nvPr/>
        </p:nvSpPr>
        <p:spPr>
          <a:xfrm>
            <a:off x="204178" y="2058928"/>
            <a:ext cx="164179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566 </a:t>
            </a:r>
          </a:p>
          <a:p>
            <a:r>
              <a:rPr lang="ru-RU" sz="1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производителей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5FA73E27-23CD-80A7-43E4-D70780F2FA46}"/>
              </a:ext>
            </a:extLst>
          </p:cNvPr>
          <p:cNvSpPr txBox="1"/>
          <p:nvPr/>
        </p:nvSpPr>
        <p:spPr>
          <a:xfrm>
            <a:off x="2605082" y="2051413"/>
            <a:ext cx="133562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69 </a:t>
            </a:r>
          </a:p>
          <a:p>
            <a:r>
              <a:rPr lang="ru-RU" sz="12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лабораторий</a:t>
            </a:r>
          </a:p>
        </p:txBody>
      </p:sp>
    </p:spTree>
    <p:extLst>
      <p:ext uri="{BB962C8B-B14F-4D97-AF65-F5344CB8AC3E}">
        <p14:creationId xmlns:p14="http://schemas.microsoft.com/office/powerpoint/2010/main" val="5807179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" descr="nostroy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pic>
        <p:nvPicPr>
          <p:cNvPr id="36" name="Picture 1" descr="header_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6" y="-5969"/>
            <a:ext cx="12175204" cy="532995"/>
          </a:xfrm>
          <a:prstGeom prst="rect">
            <a:avLst/>
          </a:prstGeom>
        </p:spPr>
      </p:pic>
      <p:sp>
        <p:nvSpPr>
          <p:cNvPr id="4" name="Google Shape;257;g10eb45ec051_3_0" descr="Плиты перекрытия ПК, ПБ. Все размеры от компании Стройснаб-63 купить в  городе Самара"/>
          <p:cNvSpPr/>
          <p:nvPr/>
        </p:nvSpPr>
        <p:spPr>
          <a:xfrm>
            <a:off x="-1601692" y="-129303"/>
            <a:ext cx="81864" cy="9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283" tIns="22641" rIns="45283" bIns="22641" anchor="t" anchorCtr="0">
            <a:noAutofit/>
          </a:bodyPr>
          <a:lstStyle/>
          <a:p>
            <a:pPr algn="ctr">
              <a:buClr>
                <a:srgbClr val="000000"/>
              </a:buClr>
              <a:buSzPts val="2600"/>
            </a:pP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lide Number Placeholder 4"/>
          <p:cNvSpPr txBox="1">
            <a:spLocks/>
          </p:cNvSpPr>
          <p:nvPr/>
        </p:nvSpPr>
        <p:spPr>
          <a:xfrm>
            <a:off x="-2699403" y="6378216"/>
            <a:ext cx="194019" cy="15132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900" b="1" kern="1200">
                <a:solidFill>
                  <a:srgbClr val="4859A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200" dirty="0"/>
          </a:p>
          <a:p>
            <a:endParaRPr lang="ru-RU" dirty="0"/>
          </a:p>
        </p:txBody>
      </p:sp>
      <p:pic>
        <p:nvPicPr>
          <p:cNvPr id="7" name="Picture 40" descr="Picture 40"/>
          <p:cNvPicPr>
            <a:picLocks noChangeAspect="1"/>
          </p:cNvPicPr>
          <p:nvPr/>
        </p:nvPicPr>
        <p:blipFill>
          <a:blip r:embed="rId4" cstate="print"/>
          <a:srcRect t="66112"/>
          <a:stretch>
            <a:fillRect/>
          </a:stretch>
        </p:blipFill>
        <p:spPr>
          <a:xfrm>
            <a:off x="34985" y="6550783"/>
            <a:ext cx="5612587" cy="18384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9" name="Google Shape;257;g10eb45ec051_3_0" descr="Плиты перекрытия ПК, ПБ. Все размеры от компании Стройснаб-63 купить в  городе Самара">
            <a:extLst>
              <a:ext uri="{FF2B5EF4-FFF2-40B4-BE49-F238E27FC236}">
                <a16:creationId xmlns:a16="http://schemas.microsoft.com/office/drawing/2014/main" id="{634E51B9-F7EC-F92B-9A42-9EEA185FC9A4}"/>
              </a:ext>
            </a:extLst>
          </p:cNvPr>
          <p:cNvSpPr/>
          <p:nvPr/>
        </p:nvSpPr>
        <p:spPr>
          <a:xfrm>
            <a:off x="-1449292" y="23097"/>
            <a:ext cx="81864" cy="9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283" tIns="22641" rIns="45283" bIns="22641" anchor="t" anchorCtr="0">
            <a:noAutofit/>
          </a:bodyPr>
          <a:lstStyle/>
          <a:p>
            <a:pPr algn="ctr">
              <a:buClr>
                <a:srgbClr val="000000"/>
              </a:buClr>
              <a:buSzPts val="2600"/>
            </a:pP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247;g10eb45ec051_3_0">
            <a:extLst>
              <a:ext uri="{FF2B5EF4-FFF2-40B4-BE49-F238E27FC236}">
                <a16:creationId xmlns:a16="http://schemas.microsoft.com/office/drawing/2014/main" id="{DDE8EF2C-0BED-B999-5EA7-EC80291A6D4A}"/>
              </a:ext>
            </a:extLst>
          </p:cNvPr>
          <p:cNvSpPr txBox="1"/>
          <p:nvPr/>
        </p:nvSpPr>
        <p:spPr>
          <a:xfrm>
            <a:off x="117821" y="34279"/>
            <a:ext cx="11745310" cy="379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283" tIns="22641" rIns="45283" bIns="22641" anchor="t" anchorCtr="0">
            <a:spAutoFit/>
          </a:bodyPr>
          <a:lstStyle/>
          <a:p>
            <a:pPr indent="361951" algn="ctr">
              <a:spcBef>
                <a:spcPts val="200"/>
              </a:spcBef>
              <a:defRPr/>
            </a:pPr>
            <a:r>
              <a:rPr lang="ru-RU" sz="200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Правила саморегулирования</a:t>
            </a:r>
          </a:p>
        </p:txBody>
      </p:sp>
      <p:sp>
        <p:nvSpPr>
          <p:cNvPr id="24" name="Shape 10"/>
          <p:cNvSpPr/>
          <p:nvPr/>
        </p:nvSpPr>
        <p:spPr>
          <a:xfrm>
            <a:off x="1467978" y="1865812"/>
            <a:ext cx="215749" cy="3543560"/>
          </a:xfrm>
          <a:prstGeom prst="rect">
            <a:avLst/>
          </a:prstGeom>
          <a:solidFill>
            <a:srgbClr val="4A519E"/>
          </a:solidFill>
          <a:ln/>
        </p:spPr>
      </p:sp>
      <p:sp>
        <p:nvSpPr>
          <p:cNvPr id="25" name="Shape 11"/>
          <p:cNvSpPr/>
          <p:nvPr/>
        </p:nvSpPr>
        <p:spPr>
          <a:xfrm>
            <a:off x="1292390" y="1026794"/>
            <a:ext cx="566928" cy="566928"/>
          </a:xfrm>
          <a:prstGeom prst="ellipse">
            <a:avLst/>
          </a:prstGeom>
          <a:solidFill>
            <a:srgbClr val="4A519E"/>
          </a:solidFill>
          <a:ln/>
          <a:effectLst>
            <a:outerShdw blurRad="114300" dist="38100" dir="5400000" algn="bl" rotWithShape="0">
              <a:srgbClr val="7A8AA5">
                <a:alpha val="22000"/>
              </a:srgbClr>
            </a:outerShdw>
          </a:effectLst>
        </p:spPr>
      </p:sp>
      <p:pic>
        <p:nvPicPr>
          <p:cNvPr id="26" name="Image 1" descr="assets/icons/shield_w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452" y="1165676"/>
            <a:ext cx="294803" cy="294803"/>
          </a:xfrm>
          <a:prstGeom prst="rect">
            <a:avLst/>
          </a:prstGeom>
        </p:spPr>
      </p:pic>
      <p:sp>
        <p:nvSpPr>
          <p:cNvPr id="27" name="Text 12"/>
          <p:cNvSpPr/>
          <p:nvPr/>
        </p:nvSpPr>
        <p:spPr>
          <a:xfrm>
            <a:off x="2088932" y="1049610"/>
            <a:ext cx="6875088" cy="544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ru-RU" sz="180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Montserrat" pitchFamily="34" charset="-120"/>
              </a:rPr>
              <a:t>Правила саморегулирования вводят:</a:t>
            </a:r>
            <a:endParaRPr lang="en-US" sz="1600" dirty="0">
              <a:solidFill>
                <a:srgbClr val="4A519E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8" name="Shape 13"/>
          <p:cNvSpPr/>
          <p:nvPr/>
        </p:nvSpPr>
        <p:spPr>
          <a:xfrm>
            <a:off x="1886733" y="1988551"/>
            <a:ext cx="146304" cy="146304"/>
          </a:xfrm>
          <a:prstGeom prst="ellipse">
            <a:avLst/>
          </a:prstGeom>
          <a:solidFill>
            <a:srgbClr val="6FA0E0"/>
          </a:solidFill>
          <a:ln/>
        </p:spPr>
      </p:sp>
      <p:sp>
        <p:nvSpPr>
          <p:cNvPr id="29" name="Text 14"/>
          <p:cNvSpPr/>
          <p:nvPr/>
        </p:nvSpPr>
        <p:spPr>
          <a:xfrm>
            <a:off x="2215055" y="1988551"/>
            <a:ext cx="6954936" cy="813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en-US" dirty="0" err="1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PT Sans" pitchFamily="34" charset="-120"/>
              </a:rPr>
              <a:t>Дифференцирован</a:t>
            </a:r>
            <a:r>
              <a:rPr lang="ru-RU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PT Sans" pitchFamily="34" charset="-120"/>
              </a:rPr>
              <a:t>н</a:t>
            </a:r>
            <a:r>
              <a:rPr lang="en-US" dirty="0" err="1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PT Sans" pitchFamily="34" charset="-120"/>
              </a:rPr>
              <a:t>ые</a:t>
            </a:r>
            <a:r>
              <a:rPr lang="en-US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PT Sans" pitchFamily="34" charset="-120"/>
              </a:rPr>
              <a:t> </a:t>
            </a:r>
            <a:r>
              <a:rPr lang="ru-RU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PT Sans" pitchFamily="34" charset="-120"/>
              </a:rPr>
              <a:t>т</a:t>
            </a:r>
            <a:r>
              <a:rPr lang="en-US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PT Sans" pitchFamily="34" charset="-120"/>
              </a:rPr>
              <a:t>ребования к членам СРО в зависимости от уровня ответственности</a:t>
            </a:r>
            <a:endParaRPr lang="en-US" sz="2400" dirty="0">
              <a:solidFill>
                <a:srgbClr val="4A519E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0" name="Shape 15"/>
          <p:cNvSpPr/>
          <p:nvPr/>
        </p:nvSpPr>
        <p:spPr>
          <a:xfrm>
            <a:off x="1886733" y="2748909"/>
            <a:ext cx="146304" cy="146304"/>
          </a:xfrm>
          <a:prstGeom prst="ellipse">
            <a:avLst/>
          </a:prstGeom>
          <a:solidFill>
            <a:srgbClr val="6FA0E0"/>
          </a:solidFill>
          <a:ln/>
        </p:spPr>
      </p:sp>
      <p:sp>
        <p:nvSpPr>
          <p:cNvPr id="31" name="Text 16"/>
          <p:cNvSpPr/>
          <p:nvPr/>
        </p:nvSpPr>
        <p:spPr>
          <a:xfrm>
            <a:off x="2241848" y="2768396"/>
            <a:ext cx="6765741" cy="803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en-US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PT Sans" pitchFamily="34" charset="-120"/>
              </a:rPr>
              <a:t>Дополнительные обязанности членов СРО</a:t>
            </a:r>
            <a:endParaRPr lang="en-US" sz="2400" dirty="0">
              <a:solidFill>
                <a:srgbClr val="4A519E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2" name="Shape 17"/>
          <p:cNvSpPr/>
          <p:nvPr/>
        </p:nvSpPr>
        <p:spPr>
          <a:xfrm>
            <a:off x="1892911" y="3546410"/>
            <a:ext cx="146304" cy="146304"/>
          </a:xfrm>
          <a:prstGeom prst="ellipse">
            <a:avLst/>
          </a:prstGeom>
          <a:solidFill>
            <a:srgbClr val="6FA0E0"/>
          </a:solidFill>
          <a:ln/>
        </p:spPr>
      </p:sp>
      <p:sp>
        <p:nvSpPr>
          <p:cNvPr id="33" name="Text 18"/>
          <p:cNvSpPr/>
          <p:nvPr/>
        </p:nvSpPr>
        <p:spPr>
          <a:xfrm>
            <a:off x="2215055" y="3530739"/>
            <a:ext cx="7588164" cy="6258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en-US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PT Sans" pitchFamily="34" charset="-120"/>
              </a:rPr>
              <a:t>Дополнительные основания для отказа в приёме в члены СРО</a:t>
            </a:r>
            <a:endParaRPr lang="en-US" sz="2400" dirty="0">
              <a:solidFill>
                <a:srgbClr val="4A519E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7" name="Shape 17"/>
          <p:cNvSpPr/>
          <p:nvPr/>
        </p:nvSpPr>
        <p:spPr>
          <a:xfrm>
            <a:off x="1896003" y="4269626"/>
            <a:ext cx="146304" cy="146304"/>
          </a:xfrm>
          <a:prstGeom prst="ellipse">
            <a:avLst/>
          </a:prstGeom>
          <a:solidFill>
            <a:srgbClr val="6FA0E0"/>
          </a:solidFill>
          <a:ln/>
        </p:spPr>
      </p:sp>
      <p:sp>
        <p:nvSpPr>
          <p:cNvPr id="48" name="Text 18"/>
          <p:cNvSpPr/>
          <p:nvPr/>
        </p:nvSpPr>
        <p:spPr>
          <a:xfrm>
            <a:off x="2196394" y="4254720"/>
            <a:ext cx="7588164" cy="4753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en-US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PT Sans" pitchFamily="34" charset="-120"/>
              </a:rPr>
              <a:t>Дополнительные основания </a:t>
            </a:r>
            <a:r>
              <a:rPr lang="en-US" dirty="0" err="1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PT Sans" pitchFamily="34" charset="-120"/>
              </a:rPr>
              <a:t>для</a:t>
            </a:r>
            <a:r>
              <a:rPr lang="en-US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PT Sans" pitchFamily="34" charset="-120"/>
              </a:rPr>
              <a:t> </a:t>
            </a:r>
            <a:r>
              <a:rPr lang="ru-RU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PT Sans" pitchFamily="34" charset="-120"/>
              </a:rPr>
              <a:t>прекращения членства в СРО</a:t>
            </a:r>
            <a:endParaRPr lang="en-US" sz="2400" dirty="0">
              <a:solidFill>
                <a:srgbClr val="4A519E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0" name="Shape 200"/>
          <p:cNvSpPr/>
          <p:nvPr/>
        </p:nvSpPr>
        <p:spPr>
          <a:xfrm>
            <a:off x="1896003" y="4956381"/>
            <a:ext cx="146304" cy="146304"/>
          </a:xfrm>
          <a:prstGeom prst="ellipse">
            <a:avLst/>
          </a:prstGeom>
          <a:solidFill>
            <a:srgbClr val="6FA0E0"/>
          </a:solidFill>
          <a:ln/>
        </p:spPr>
      </p:sp>
      <p:sp>
        <p:nvSpPr>
          <p:cNvPr id="201" name="Text 201"/>
          <p:cNvSpPr/>
          <p:nvPr/>
        </p:nvSpPr>
        <p:spPr>
          <a:xfrm>
            <a:off x="3529679" y="5440000"/>
            <a:ext cx="5719139" cy="75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700"/>
              </a:lnSpc>
              <a:buNone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4" name="Text 18"/>
          <p:cNvSpPr/>
          <p:nvPr/>
        </p:nvSpPr>
        <p:spPr>
          <a:xfrm>
            <a:off x="2196394" y="4942002"/>
            <a:ext cx="8363045" cy="465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en-US" dirty="0" err="1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PT Sans" pitchFamily="34" charset="-120"/>
              </a:rPr>
              <a:t>Дополнительные</a:t>
            </a:r>
            <a:r>
              <a:rPr lang="en-US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PT Sans" pitchFamily="34" charset="-120"/>
              </a:rPr>
              <a:t> </a:t>
            </a:r>
            <a:r>
              <a:rPr lang="ru-RU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PT Sans" pitchFamily="34" charset="-120"/>
              </a:rPr>
              <a:t>требования к наличию специалистов и имущества</a:t>
            </a:r>
            <a:endParaRPr lang="en-US" sz="2400" dirty="0">
              <a:solidFill>
                <a:srgbClr val="4A519E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5" name="Note Important"/>
          <p:cNvSpPr/>
          <p:nvPr/>
        </p:nvSpPr>
        <p:spPr>
          <a:xfrm>
            <a:off x="74719" y="5716059"/>
            <a:ext cx="12039117" cy="520000"/>
          </a:xfrm>
          <a:prstGeom prst="rect">
            <a:avLst/>
          </a:prstGeom>
          <a:noFill/>
          <a:ln w="28575">
            <a:solidFill>
              <a:srgbClr val="8280BC"/>
            </a:solidFill>
          </a:ln>
        </p:spPr>
        <p:txBody>
          <a:bodyPr wrap="square" lIns="182880" tIns="45720" rIns="182880" bIns="45720" anchor="ctr"/>
          <a:lstStyle/>
          <a:p>
            <a:pPr algn="ctr"/>
            <a:r>
              <a:rPr lang="ru-RU" sz="1200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Правила саморегулирования разрабатываются </a:t>
            </a:r>
            <a:r>
              <a:rPr lang="ru-RU" sz="120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НОСТРОЙ</a:t>
            </a:r>
            <a:r>
              <a:rPr lang="ru-RU" sz="1200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согласовываются </a:t>
            </a:r>
            <a:r>
              <a:rPr lang="ru-RU" sz="120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Минстроем России </a:t>
            </a:r>
            <a:r>
              <a:rPr lang="ru-RU" sz="1200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 </a:t>
            </a:r>
            <a:r>
              <a:rPr lang="ru-RU" sz="120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Минэкономразвития России </a:t>
            </a:r>
            <a:r>
              <a:rPr lang="ru-RU" sz="1200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 обязательны для всех СРО</a:t>
            </a:r>
          </a:p>
        </p:txBody>
      </p:sp>
    </p:spTree>
    <p:extLst>
      <p:ext uri="{BB962C8B-B14F-4D97-AF65-F5344CB8AC3E}">
        <p14:creationId xmlns:p14="http://schemas.microsoft.com/office/powerpoint/2010/main" val="20559360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3" descr="nostroy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pic>
        <p:nvPicPr>
          <p:cNvPr id="26" name="Picture 1" descr="header_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6" y="-5969"/>
            <a:ext cx="12175204" cy="532995"/>
          </a:xfrm>
          <a:prstGeom prst="rect">
            <a:avLst/>
          </a:prstGeom>
        </p:spPr>
      </p:pic>
      <p:sp>
        <p:nvSpPr>
          <p:cNvPr id="4" name="Google Shape;257;g10eb45ec051_3_0" descr="Плиты перекрытия ПК, ПБ. Все размеры от компании Стройснаб-63 купить в  городе Самара"/>
          <p:cNvSpPr/>
          <p:nvPr/>
        </p:nvSpPr>
        <p:spPr>
          <a:xfrm>
            <a:off x="-1601692" y="-129303"/>
            <a:ext cx="81864" cy="9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283" tIns="22641" rIns="45283" bIns="22641" anchor="t" anchorCtr="0">
            <a:noAutofit/>
          </a:bodyPr>
          <a:lstStyle/>
          <a:p>
            <a:pPr algn="ctr">
              <a:buClr>
                <a:srgbClr val="000000"/>
              </a:buClr>
              <a:buSzPts val="2600"/>
            </a:pP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lide Number Placeholder 4"/>
          <p:cNvSpPr txBox="1">
            <a:spLocks/>
          </p:cNvSpPr>
          <p:nvPr/>
        </p:nvSpPr>
        <p:spPr>
          <a:xfrm>
            <a:off x="-2699403" y="6378216"/>
            <a:ext cx="194019" cy="15132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900" b="1" kern="1200">
                <a:solidFill>
                  <a:srgbClr val="4859A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200" dirty="0"/>
          </a:p>
          <a:p>
            <a:endParaRPr lang="ru-RU" dirty="0"/>
          </a:p>
        </p:txBody>
      </p:sp>
      <p:pic>
        <p:nvPicPr>
          <p:cNvPr id="7" name="Picture 40" descr="Picture 40"/>
          <p:cNvPicPr>
            <a:picLocks noChangeAspect="1"/>
          </p:cNvPicPr>
          <p:nvPr/>
        </p:nvPicPr>
        <p:blipFill>
          <a:blip r:embed="rId4" cstate="print"/>
          <a:srcRect t="66112"/>
          <a:stretch>
            <a:fillRect/>
          </a:stretch>
        </p:blipFill>
        <p:spPr>
          <a:xfrm>
            <a:off x="34985" y="6550783"/>
            <a:ext cx="5612587" cy="18384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9" name="Google Shape;257;g10eb45ec051_3_0" descr="Плиты перекрытия ПК, ПБ. Все размеры от компании Стройснаб-63 купить в  городе Самара">
            <a:extLst>
              <a:ext uri="{FF2B5EF4-FFF2-40B4-BE49-F238E27FC236}">
                <a16:creationId xmlns:a16="http://schemas.microsoft.com/office/drawing/2014/main" id="{634E51B9-F7EC-F92B-9A42-9EEA185FC9A4}"/>
              </a:ext>
            </a:extLst>
          </p:cNvPr>
          <p:cNvSpPr/>
          <p:nvPr/>
        </p:nvSpPr>
        <p:spPr>
          <a:xfrm>
            <a:off x="-1449292" y="23097"/>
            <a:ext cx="81864" cy="9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283" tIns="22641" rIns="45283" bIns="22641" anchor="t" anchorCtr="0">
            <a:noAutofit/>
          </a:bodyPr>
          <a:lstStyle/>
          <a:p>
            <a:pPr algn="ctr">
              <a:buClr>
                <a:srgbClr val="000000"/>
              </a:buClr>
              <a:buSzPts val="2600"/>
            </a:pP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247;g10eb45ec051_3_0">
            <a:extLst>
              <a:ext uri="{FF2B5EF4-FFF2-40B4-BE49-F238E27FC236}">
                <a16:creationId xmlns:a16="http://schemas.microsoft.com/office/drawing/2014/main" id="{DDE8EF2C-0BED-B999-5EA7-EC80291A6D4A}"/>
              </a:ext>
            </a:extLst>
          </p:cNvPr>
          <p:cNvSpPr txBox="1"/>
          <p:nvPr/>
        </p:nvSpPr>
        <p:spPr>
          <a:xfrm>
            <a:off x="3063660" y="80685"/>
            <a:ext cx="7233313" cy="379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283" tIns="22641" rIns="45283" bIns="22641" anchor="t" anchorCtr="0">
            <a:spAutoFit/>
          </a:bodyPr>
          <a:lstStyle/>
          <a:p>
            <a:pPr indent="361951">
              <a:spcBef>
                <a:spcPts val="200"/>
              </a:spcBef>
              <a:defRPr/>
            </a:pPr>
            <a:r>
              <a:rPr lang="ru-RU" sz="200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Перечень правил саморегулирования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12071" y="1000430"/>
            <a:ext cx="8580120" cy="369332"/>
          </a:xfrm>
          <a:prstGeom prst="rect">
            <a:avLst/>
          </a:prstGeom>
          <a:noFill/>
          <a:ln w="38100">
            <a:solidFill>
              <a:srgbClr val="4A519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 Правил саморегулирования в области строительства</a:t>
            </a:r>
            <a:endParaRPr lang="ru-RU" dirty="0">
              <a:solidFill>
                <a:srgbClr val="4A519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215361" y="1731799"/>
            <a:ext cx="5888849" cy="646331"/>
          </a:xfrm>
          <a:prstGeom prst="rect">
            <a:avLst/>
          </a:prstGeom>
          <a:ln w="28575">
            <a:solidFill>
              <a:srgbClr val="8280B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«Требования к членству в СРО, в том числе требования к членам СРО»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84625" y="5114498"/>
            <a:ext cx="5997694" cy="369332"/>
          </a:xfrm>
          <a:prstGeom prst="rect">
            <a:avLst/>
          </a:prstGeom>
          <a:ln w="28575">
            <a:solidFill>
              <a:srgbClr val="8280B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«Порядок прекращения членства в СРО»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4813" y="1629594"/>
            <a:ext cx="6037318" cy="646331"/>
          </a:xfrm>
          <a:prstGeom prst="rect">
            <a:avLst/>
          </a:prstGeom>
          <a:ln w="28575">
            <a:solidFill>
              <a:srgbClr val="8280B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«Положение о специализированных (контрольных и дисциплинарных) органах СРО»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253047" y="4245476"/>
            <a:ext cx="5860789" cy="1200329"/>
          </a:xfrm>
          <a:prstGeom prst="rect">
            <a:avLst/>
          </a:prstGeom>
          <a:ln w="28575">
            <a:solidFill>
              <a:srgbClr val="8280B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«Порядок осуществления контроля за соблюдением членами СРО требований стандартов и правил саморегулируемой организации, условий членства в СРО»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4907" y="4190915"/>
            <a:ext cx="6017506" cy="646331"/>
          </a:xfrm>
          <a:prstGeom prst="rect">
            <a:avLst/>
          </a:prstGeom>
          <a:ln w="28575">
            <a:solidFill>
              <a:srgbClr val="8280B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«Порядок применения мер дисциплинарного воздействия в отношении членов СРО»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215361" y="2667079"/>
            <a:ext cx="5898475" cy="1200329"/>
          </a:xfrm>
          <a:prstGeom prst="rect">
            <a:avLst/>
          </a:prstGeom>
          <a:ln w="28575">
            <a:solidFill>
              <a:srgbClr val="8280B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«Порядок проведения СРО анализа деятельности своих членов на основании информации, представляемой ими в форме отчетов»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54907" y="2453543"/>
            <a:ext cx="6017506" cy="646331"/>
          </a:xfrm>
          <a:prstGeom prst="rect">
            <a:avLst/>
          </a:prstGeom>
          <a:ln w="28575">
            <a:solidFill>
              <a:srgbClr val="8280B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«Положение о компенсационном фонде возмещения вреда СРО»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54907" y="3331242"/>
            <a:ext cx="6017506" cy="646331"/>
          </a:xfrm>
          <a:prstGeom prst="rect">
            <a:avLst/>
          </a:prstGeom>
          <a:ln w="28575">
            <a:solidFill>
              <a:srgbClr val="8280B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«Положение о компенсационном фонде обеспечения договорных обязательств СРО»</a:t>
            </a:r>
          </a:p>
        </p:txBody>
      </p:sp>
      <p:sp>
        <p:nvSpPr>
          <p:cNvPr id="100" name="Note Important"/>
          <p:cNvSpPr/>
          <p:nvPr/>
        </p:nvSpPr>
        <p:spPr>
          <a:xfrm>
            <a:off x="74719" y="5716059"/>
            <a:ext cx="12039117" cy="520000"/>
          </a:xfrm>
          <a:prstGeom prst="rect">
            <a:avLst/>
          </a:prstGeom>
          <a:noFill/>
          <a:ln w="28575">
            <a:solidFill>
              <a:srgbClr val="8280BC"/>
            </a:solidFill>
          </a:ln>
        </p:spPr>
        <p:txBody>
          <a:bodyPr wrap="square" lIns="182880" tIns="45720" rIns="182880" bIns="45720" anchor="ctr"/>
          <a:lstStyle/>
          <a:p>
            <a:pPr algn="ctr"/>
            <a:r>
              <a:rPr lang="ru-RU" sz="120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Важно: </a:t>
            </a:r>
            <a:r>
              <a:rPr lang="ru-RU" sz="1200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Внутренние документы СРО </a:t>
            </a:r>
            <a:r>
              <a:rPr lang="ru-RU" sz="120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не могут противоречить </a:t>
            </a:r>
            <a:r>
              <a:rPr lang="ru-RU" sz="1200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правилам саморегулирования в области строительства! </a:t>
            </a:r>
          </a:p>
          <a:p>
            <a:pPr algn="ctr"/>
            <a:r>
              <a:rPr lang="ru-RU" sz="1200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(часть 3 статьи 55.5 Градостроительного кодекса РФ)</a:t>
            </a:r>
          </a:p>
        </p:txBody>
      </p:sp>
    </p:spTree>
    <p:extLst>
      <p:ext uri="{BB962C8B-B14F-4D97-AF65-F5344CB8AC3E}">
        <p14:creationId xmlns:p14="http://schemas.microsoft.com/office/powerpoint/2010/main" val="42332141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2995"/>
          </a:xfrm>
          <a:prstGeom prst="rect">
            <a:avLst/>
          </a:prstGeom>
        </p:spPr>
      </p:pic>
      <p:sp>
        <p:nvSpPr>
          <p:cNvPr id="4" name="Google Shape;257;g10eb45ec051_3_0" descr="Плиты перекрытия ПК, ПБ. Все размеры от компании Стройснаб-63 купить в  городе Самара"/>
          <p:cNvSpPr/>
          <p:nvPr/>
        </p:nvSpPr>
        <p:spPr>
          <a:xfrm>
            <a:off x="-1601692" y="-129303"/>
            <a:ext cx="81864" cy="9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283" tIns="22641" rIns="45283" bIns="22641" anchor="t" anchorCtr="0">
            <a:noAutofit/>
          </a:bodyPr>
          <a:lstStyle/>
          <a:p>
            <a:pPr algn="ctr">
              <a:buClr>
                <a:srgbClr val="000000"/>
              </a:buClr>
              <a:buSzPts val="2600"/>
            </a:pP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lide Number Placeholder 4"/>
          <p:cNvSpPr txBox="1">
            <a:spLocks/>
          </p:cNvSpPr>
          <p:nvPr/>
        </p:nvSpPr>
        <p:spPr>
          <a:xfrm>
            <a:off x="-2699403" y="6378216"/>
            <a:ext cx="194019" cy="15132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900" b="1" kern="1200">
                <a:solidFill>
                  <a:srgbClr val="4859A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200" dirty="0"/>
          </a:p>
          <a:p>
            <a:endParaRPr lang="ru-RU" dirty="0"/>
          </a:p>
        </p:txBody>
      </p:sp>
      <p:pic>
        <p:nvPicPr>
          <p:cNvPr id="7" name="Picture 40" descr="Picture 40"/>
          <p:cNvPicPr>
            <a:picLocks noChangeAspect="1"/>
          </p:cNvPicPr>
          <p:nvPr/>
        </p:nvPicPr>
        <p:blipFill>
          <a:blip r:embed="rId3" cstate="print"/>
          <a:srcRect t="66112"/>
          <a:stretch>
            <a:fillRect/>
          </a:stretch>
        </p:blipFill>
        <p:spPr>
          <a:xfrm>
            <a:off x="34985" y="6550783"/>
            <a:ext cx="5612587" cy="18384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9" name="Google Shape;257;g10eb45ec051_3_0" descr="Плиты перекрытия ПК, ПБ. Все размеры от компании Стройснаб-63 купить в  городе Самара">
            <a:extLst>
              <a:ext uri="{FF2B5EF4-FFF2-40B4-BE49-F238E27FC236}">
                <a16:creationId xmlns:a16="http://schemas.microsoft.com/office/drawing/2014/main" id="{634E51B9-F7EC-F92B-9A42-9EEA185FC9A4}"/>
              </a:ext>
            </a:extLst>
          </p:cNvPr>
          <p:cNvSpPr/>
          <p:nvPr/>
        </p:nvSpPr>
        <p:spPr>
          <a:xfrm>
            <a:off x="-1449292" y="23097"/>
            <a:ext cx="81864" cy="9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283" tIns="22641" rIns="45283" bIns="22641" anchor="t" anchorCtr="0">
            <a:noAutofit/>
          </a:bodyPr>
          <a:lstStyle/>
          <a:p>
            <a:pPr algn="ctr">
              <a:buClr>
                <a:srgbClr val="000000"/>
              </a:buClr>
              <a:buSzPts val="2600"/>
            </a:pP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247;g10eb45ec051_3_0">
            <a:extLst>
              <a:ext uri="{FF2B5EF4-FFF2-40B4-BE49-F238E27FC236}">
                <a16:creationId xmlns:a16="http://schemas.microsoft.com/office/drawing/2014/main" id="{DDE8EF2C-0BED-B999-5EA7-EC80291A6D4A}"/>
              </a:ext>
            </a:extLst>
          </p:cNvPr>
          <p:cNvSpPr txBox="1"/>
          <p:nvPr/>
        </p:nvSpPr>
        <p:spPr>
          <a:xfrm>
            <a:off x="2487741" y="87276"/>
            <a:ext cx="7233313" cy="379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283" tIns="22641" rIns="45283" bIns="22641" anchor="t" anchorCtr="0">
            <a:spAutoFit/>
          </a:bodyPr>
          <a:lstStyle/>
          <a:p>
            <a:pPr indent="361951">
              <a:spcBef>
                <a:spcPts val="200"/>
              </a:spcBef>
              <a:defRPr/>
            </a:pPr>
            <a:r>
              <a:rPr lang="ru-RU" sz="200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Иные специалисты, занятые в строительстве</a:t>
            </a:r>
          </a:p>
        </p:txBody>
      </p:sp>
      <p:sp>
        <p:nvSpPr>
          <p:cNvPr id="501" name="TitleBar"/>
          <p:cNvSpPr/>
          <p:nvPr/>
        </p:nvSpPr>
        <p:spPr>
          <a:xfrm>
            <a:off x="1977371" y="958197"/>
            <a:ext cx="8580120" cy="400000"/>
          </a:xfrm>
          <a:prstGeom prst="rect">
            <a:avLst/>
          </a:prstGeom>
          <a:noFill/>
          <a:ln w="28575">
            <a:solidFill>
              <a:srgbClr val="4A519E"/>
            </a:solidFill>
          </a:ln>
        </p:spPr>
        <p:txBody>
          <a:bodyPr wrap="square" lIns="137160" tIns="68580" rIns="137160" bIns="68580" anchor="ctr"/>
          <a:lstStyle/>
          <a:p>
            <a:pPr algn="ctr"/>
            <a:r>
              <a:rPr lang="ru-RU" sz="140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Требования к наличию специалистов и имущества</a:t>
            </a:r>
          </a:p>
        </p:txBody>
      </p:sp>
      <p:sp>
        <p:nvSpPr>
          <p:cNvPr id="502" name="LetterBG0"/>
          <p:cNvSpPr/>
          <p:nvPr/>
        </p:nvSpPr>
        <p:spPr>
          <a:xfrm>
            <a:off x="254719" y="1810000"/>
            <a:ext cx="380000" cy="380000"/>
          </a:xfrm>
          <a:prstGeom prst="ellipse">
            <a:avLst/>
          </a:prstGeom>
          <a:solidFill>
            <a:srgbClr val="4A519E"/>
          </a:solidFill>
          <a:ln/>
        </p:spPr>
      </p:sp>
      <p:sp>
        <p:nvSpPr>
          <p:cNvPr id="503" name="Letter0"/>
          <p:cNvSpPr/>
          <p:nvPr/>
        </p:nvSpPr>
        <p:spPr>
          <a:xfrm>
            <a:off x="254719" y="1810000"/>
            <a:ext cx="380000" cy="380000"/>
          </a:xfrm>
          <a:prstGeom prst="rect">
            <a:avLst/>
          </a:prstGeom>
          <a:noFill/>
          <a:ln/>
        </p:spPr>
        <p:txBody>
          <a:bodyPr wrap="square" lIns="0" tIns="0" rIns="0" bIns="0" anchor="ctr"/>
          <a:lstStyle/>
          <a:p>
            <a:pPr algn="ctr"/>
            <a:r>
              <a:rPr lang="ru-RU" sz="15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</a:t>
            </a:r>
          </a:p>
        </p:txBody>
      </p:sp>
      <p:sp>
        <p:nvSpPr>
          <p:cNvPr id="504" name="Card0"/>
          <p:cNvSpPr/>
          <p:nvPr/>
        </p:nvSpPr>
        <p:spPr>
          <a:xfrm>
            <a:off x="169344" y="1567237"/>
            <a:ext cx="3805304" cy="900000"/>
          </a:xfrm>
          <a:prstGeom prst="rect">
            <a:avLst/>
          </a:prstGeom>
          <a:noFill/>
          <a:ln w="28575">
            <a:solidFill>
              <a:srgbClr val="8280BC"/>
            </a:solidFill>
          </a:ln>
        </p:spPr>
        <p:txBody>
          <a:bodyPr wrap="square" lIns="660000" tIns="68580" rIns="137160" bIns="68580" anchor="ctr"/>
          <a:lstStyle/>
          <a:p>
            <a:pPr algn="l"/>
            <a:r>
              <a:rPr lang="ru-RU" sz="120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Мастер (в строительстве)</a:t>
            </a:r>
          </a:p>
        </p:txBody>
      </p:sp>
      <p:sp>
        <p:nvSpPr>
          <p:cNvPr id="505" name="LetterBG1"/>
          <p:cNvSpPr/>
          <p:nvPr/>
        </p:nvSpPr>
        <p:spPr>
          <a:xfrm>
            <a:off x="4250147" y="1810000"/>
            <a:ext cx="380000" cy="380000"/>
          </a:xfrm>
          <a:prstGeom prst="ellipse">
            <a:avLst/>
          </a:prstGeom>
          <a:solidFill>
            <a:srgbClr val="4A519E"/>
          </a:solidFill>
          <a:ln/>
        </p:spPr>
      </p:sp>
      <p:sp>
        <p:nvSpPr>
          <p:cNvPr id="506" name="Letter1"/>
          <p:cNvSpPr/>
          <p:nvPr/>
        </p:nvSpPr>
        <p:spPr>
          <a:xfrm>
            <a:off x="4250147" y="1810000"/>
            <a:ext cx="380000" cy="380000"/>
          </a:xfrm>
          <a:prstGeom prst="rect">
            <a:avLst/>
          </a:prstGeom>
          <a:noFill/>
          <a:ln/>
        </p:spPr>
        <p:txBody>
          <a:bodyPr wrap="square" lIns="0" tIns="0" rIns="0" bIns="0" anchor="ctr"/>
          <a:lstStyle/>
          <a:p>
            <a:pPr algn="ctr"/>
            <a:r>
              <a:rPr lang="ru-RU" sz="15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Б</a:t>
            </a:r>
          </a:p>
        </p:txBody>
      </p:sp>
      <p:sp>
        <p:nvSpPr>
          <p:cNvPr id="507" name="Card1"/>
          <p:cNvSpPr/>
          <p:nvPr/>
        </p:nvSpPr>
        <p:spPr>
          <a:xfrm>
            <a:off x="4132676" y="1559372"/>
            <a:ext cx="3805304" cy="900000"/>
          </a:xfrm>
          <a:prstGeom prst="rect">
            <a:avLst/>
          </a:prstGeom>
          <a:noFill/>
          <a:ln w="28575">
            <a:solidFill>
              <a:srgbClr val="8280BC"/>
            </a:solidFill>
          </a:ln>
        </p:spPr>
        <p:txBody>
          <a:bodyPr wrap="square" lIns="660000" tIns="68580" rIns="137160" bIns="68580" anchor="ctr"/>
          <a:lstStyle/>
          <a:p>
            <a:pPr algn="l"/>
            <a:r>
              <a:rPr lang="ru-RU" sz="120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Производитель работ (прораб) (в строительстве)</a:t>
            </a:r>
          </a:p>
        </p:txBody>
      </p:sp>
      <p:sp>
        <p:nvSpPr>
          <p:cNvPr id="508" name="LetterBG2"/>
          <p:cNvSpPr/>
          <p:nvPr/>
        </p:nvSpPr>
        <p:spPr>
          <a:xfrm>
            <a:off x="8245575" y="1810000"/>
            <a:ext cx="380000" cy="380000"/>
          </a:xfrm>
          <a:prstGeom prst="ellipse">
            <a:avLst/>
          </a:prstGeom>
          <a:solidFill>
            <a:srgbClr val="4A519E"/>
          </a:solidFill>
          <a:ln/>
        </p:spPr>
      </p:sp>
      <p:sp>
        <p:nvSpPr>
          <p:cNvPr id="509" name="Letter2"/>
          <p:cNvSpPr/>
          <p:nvPr/>
        </p:nvSpPr>
        <p:spPr>
          <a:xfrm>
            <a:off x="8245575" y="1810000"/>
            <a:ext cx="380000" cy="380000"/>
          </a:xfrm>
          <a:prstGeom prst="rect">
            <a:avLst/>
          </a:prstGeom>
          <a:noFill/>
          <a:ln/>
        </p:spPr>
        <p:txBody>
          <a:bodyPr wrap="square" lIns="0" tIns="0" rIns="0" bIns="0" anchor="ctr"/>
          <a:lstStyle/>
          <a:p>
            <a:pPr algn="ctr"/>
            <a:r>
              <a:rPr lang="ru-RU" sz="15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</a:t>
            </a:r>
          </a:p>
        </p:txBody>
      </p:sp>
      <p:sp>
        <p:nvSpPr>
          <p:cNvPr id="510" name="Card2"/>
          <p:cNvSpPr/>
          <p:nvPr/>
        </p:nvSpPr>
        <p:spPr>
          <a:xfrm>
            <a:off x="8132742" y="1559372"/>
            <a:ext cx="3805304" cy="900000"/>
          </a:xfrm>
          <a:prstGeom prst="rect">
            <a:avLst/>
          </a:prstGeom>
          <a:noFill/>
          <a:ln w="28575">
            <a:solidFill>
              <a:srgbClr val="8280BC"/>
            </a:solidFill>
          </a:ln>
        </p:spPr>
        <p:txBody>
          <a:bodyPr wrap="square" lIns="660000" tIns="68580" rIns="137160" bIns="68580" anchor="ctr"/>
          <a:lstStyle/>
          <a:p>
            <a:pPr algn="l"/>
            <a:r>
              <a:rPr lang="ru-RU" sz="120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Специалист по охране труда</a:t>
            </a:r>
          </a:p>
        </p:txBody>
      </p:sp>
      <p:sp>
        <p:nvSpPr>
          <p:cNvPr id="511" name="LetterBG3"/>
          <p:cNvSpPr/>
          <p:nvPr/>
        </p:nvSpPr>
        <p:spPr>
          <a:xfrm>
            <a:off x="254719" y="2840000"/>
            <a:ext cx="380000" cy="380000"/>
          </a:xfrm>
          <a:prstGeom prst="ellipse">
            <a:avLst/>
          </a:prstGeom>
          <a:solidFill>
            <a:srgbClr val="4A519E"/>
          </a:solidFill>
          <a:ln/>
        </p:spPr>
      </p:sp>
      <p:sp>
        <p:nvSpPr>
          <p:cNvPr id="512" name="Letter3"/>
          <p:cNvSpPr/>
          <p:nvPr/>
        </p:nvSpPr>
        <p:spPr>
          <a:xfrm>
            <a:off x="254719" y="2840000"/>
            <a:ext cx="380000" cy="380000"/>
          </a:xfrm>
          <a:prstGeom prst="rect">
            <a:avLst/>
          </a:prstGeom>
          <a:noFill/>
          <a:ln/>
        </p:spPr>
        <p:txBody>
          <a:bodyPr wrap="square" lIns="0" tIns="0" rIns="0" bIns="0" anchor="ctr"/>
          <a:lstStyle/>
          <a:p>
            <a:pPr algn="ctr"/>
            <a:r>
              <a:rPr lang="ru-RU" sz="15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Г</a:t>
            </a:r>
          </a:p>
        </p:txBody>
      </p:sp>
      <p:sp>
        <p:nvSpPr>
          <p:cNvPr id="513" name="Card3"/>
          <p:cNvSpPr/>
          <p:nvPr/>
        </p:nvSpPr>
        <p:spPr>
          <a:xfrm>
            <a:off x="169344" y="2588674"/>
            <a:ext cx="3805304" cy="900000"/>
          </a:xfrm>
          <a:prstGeom prst="rect">
            <a:avLst/>
          </a:prstGeom>
          <a:noFill/>
          <a:ln w="28575">
            <a:solidFill>
              <a:srgbClr val="8280BC"/>
            </a:solidFill>
          </a:ln>
        </p:spPr>
        <p:txBody>
          <a:bodyPr wrap="square" lIns="660000" tIns="68580" rIns="137160" bIns="68580" anchor="ctr"/>
          <a:lstStyle/>
          <a:p>
            <a:pPr algn="l"/>
            <a:r>
              <a:rPr lang="ru-RU" sz="120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Инженер-сметчик</a:t>
            </a:r>
          </a:p>
        </p:txBody>
      </p:sp>
      <p:sp>
        <p:nvSpPr>
          <p:cNvPr id="514" name="LetterBG4"/>
          <p:cNvSpPr/>
          <p:nvPr/>
        </p:nvSpPr>
        <p:spPr>
          <a:xfrm>
            <a:off x="4250147" y="2840000"/>
            <a:ext cx="380000" cy="380000"/>
          </a:xfrm>
          <a:prstGeom prst="ellipse">
            <a:avLst/>
          </a:prstGeom>
          <a:solidFill>
            <a:srgbClr val="4A519E"/>
          </a:solidFill>
          <a:ln/>
        </p:spPr>
      </p:sp>
      <p:sp>
        <p:nvSpPr>
          <p:cNvPr id="515" name="Letter4"/>
          <p:cNvSpPr/>
          <p:nvPr/>
        </p:nvSpPr>
        <p:spPr>
          <a:xfrm>
            <a:off x="4250147" y="2840000"/>
            <a:ext cx="380000" cy="380000"/>
          </a:xfrm>
          <a:prstGeom prst="rect">
            <a:avLst/>
          </a:prstGeom>
          <a:noFill/>
          <a:ln/>
        </p:spPr>
        <p:txBody>
          <a:bodyPr wrap="square" lIns="0" tIns="0" rIns="0" bIns="0" anchor="ctr"/>
          <a:lstStyle/>
          <a:p>
            <a:pPr algn="ctr"/>
            <a:r>
              <a:rPr lang="ru-RU" sz="15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</a:t>
            </a:r>
          </a:p>
        </p:txBody>
      </p:sp>
      <p:sp>
        <p:nvSpPr>
          <p:cNvPr id="516" name="Card4"/>
          <p:cNvSpPr/>
          <p:nvPr/>
        </p:nvSpPr>
        <p:spPr>
          <a:xfrm>
            <a:off x="4132676" y="2595248"/>
            <a:ext cx="3805304" cy="900000"/>
          </a:xfrm>
          <a:prstGeom prst="rect">
            <a:avLst/>
          </a:prstGeom>
          <a:noFill/>
          <a:ln w="28575">
            <a:solidFill>
              <a:srgbClr val="8280BC"/>
            </a:solidFill>
          </a:ln>
        </p:spPr>
        <p:txBody>
          <a:bodyPr wrap="square" lIns="660000" tIns="68580" rIns="137160" bIns="68580" anchor="ctr"/>
          <a:lstStyle/>
          <a:p>
            <a:pPr algn="l"/>
            <a:r>
              <a:rPr lang="ru-RU" sz="120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Начальник производственно-технического отдела</a:t>
            </a:r>
          </a:p>
        </p:txBody>
      </p:sp>
      <p:sp>
        <p:nvSpPr>
          <p:cNvPr id="517" name="LetterBG5"/>
          <p:cNvSpPr/>
          <p:nvPr/>
        </p:nvSpPr>
        <p:spPr>
          <a:xfrm>
            <a:off x="8245575" y="2840000"/>
            <a:ext cx="380000" cy="380000"/>
          </a:xfrm>
          <a:prstGeom prst="ellipse">
            <a:avLst/>
          </a:prstGeom>
          <a:solidFill>
            <a:srgbClr val="4A519E"/>
          </a:solidFill>
          <a:ln/>
        </p:spPr>
      </p:sp>
      <p:sp>
        <p:nvSpPr>
          <p:cNvPr id="518" name="Letter5"/>
          <p:cNvSpPr/>
          <p:nvPr/>
        </p:nvSpPr>
        <p:spPr>
          <a:xfrm>
            <a:off x="8245575" y="2840000"/>
            <a:ext cx="380000" cy="380000"/>
          </a:xfrm>
          <a:prstGeom prst="rect">
            <a:avLst/>
          </a:prstGeom>
          <a:noFill/>
          <a:ln/>
        </p:spPr>
        <p:txBody>
          <a:bodyPr wrap="square" lIns="0" tIns="0" rIns="0" bIns="0" anchor="ctr"/>
          <a:lstStyle/>
          <a:p>
            <a:pPr algn="ctr"/>
            <a:r>
              <a:rPr lang="ru-RU" sz="15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Е</a:t>
            </a:r>
          </a:p>
        </p:txBody>
      </p:sp>
      <p:sp>
        <p:nvSpPr>
          <p:cNvPr id="519" name="Card5"/>
          <p:cNvSpPr/>
          <p:nvPr/>
        </p:nvSpPr>
        <p:spPr>
          <a:xfrm>
            <a:off x="8123256" y="2580000"/>
            <a:ext cx="3805304" cy="900000"/>
          </a:xfrm>
          <a:prstGeom prst="rect">
            <a:avLst/>
          </a:prstGeom>
          <a:noFill/>
          <a:ln w="28575">
            <a:solidFill>
              <a:srgbClr val="8280BC"/>
            </a:solidFill>
          </a:ln>
        </p:spPr>
        <p:txBody>
          <a:bodyPr wrap="square" lIns="660000" tIns="68580" rIns="137160" bIns="68580" anchor="ctr"/>
          <a:lstStyle/>
          <a:p>
            <a:pPr algn="l"/>
            <a:r>
              <a:rPr lang="ru-RU" sz="120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Начальник отдела капитального строительства</a:t>
            </a:r>
          </a:p>
        </p:txBody>
      </p:sp>
      <p:sp>
        <p:nvSpPr>
          <p:cNvPr id="520" name="NoteBox0"/>
          <p:cNvSpPr/>
          <p:nvPr/>
        </p:nvSpPr>
        <p:spPr>
          <a:xfrm>
            <a:off x="233358" y="4045345"/>
            <a:ext cx="5411129" cy="1716949"/>
          </a:xfrm>
          <a:prstGeom prst="rect">
            <a:avLst/>
          </a:prstGeom>
          <a:noFill/>
          <a:ln w="28575">
            <a:solidFill>
              <a:srgbClr val="8280BC"/>
            </a:solidFill>
          </a:ln>
        </p:spPr>
        <p:txBody>
          <a:bodyPr wrap="square" lIns="137160" tIns="68580" rIns="137160" bIns="68580" anchor="ctr"/>
          <a:lstStyle/>
          <a:p>
            <a:pPr algn="ctr"/>
            <a:endParaRPr/>
          </a:p>
        </p:txBody>
      </p:sp>
      <p:sp>
        <p:nvSpPr>
          <p:cNvPr id="521" name="NoteTitle0"/>
          <p:cNvSpPr/>
          <p:nvPr/>
        </p:nvSpPr>
        <p:spPr>
          <a:xfrm>
            <a:off x="1433423" y="4278891"/>
            <a:ext cx="4079965" cy="258949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 algn="l"/>
            <a:r>
              <a:rPr lang="ru-RU" sz="125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Дифференциация требований</a:t>
            </a:r>
          </a:p>
        </p:txBody>
      </p:sp>
      <p:sp>
        <p:nvSpPr>
          <p:cNvPr id="522" name="NoteBody0"/>
          <p:cNvSpPr/>
          <p:nvPr/>
        </p:nvSpPr>
        <p:spPr>
          <a:xfrm>
            <a:off x="321121" y="4708371"/>
            <a:ext cx="5192267" cy="709368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 algn="just"/>
            <a:r>
              <a:rPr lang="ru-RU" sz="1050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Требования к наличию и количеству специалистов (в том числе специалистов по организации строительства) будут дифференцированы в зависимости от предмета заключаемых договоров, уровня ответственности по КФ ВВ и (или) КФ ОДО.</a:t>
            </a:r>
          </a:p>
        </p:txBody>
      </p:sp>
      <p:sp>
        <p:nvSpPr>
          <p:cNvPr id="523" name="NoteBox1"/>
          <p:cNvSpPr/>
          <p:nvPr/>
        </p:nvSpPr>
        <p:spPr>
          <a:xfrm>
            <a:off x="5864127" y="4045347"/>
            <a:ext cx="6006752" cy="1693302"/>
          </a:xfrm>
          <a:prstGeom prst="rect">
            <a:avLst/>
          </a:prstGeom>
          <a:noFill/>
          <a:ln w="28575">
            <a:solidFill>
              <a:srgbClr val="8280BC"/>
            </a:solidFill>
          </a:ln>
        </p:spPr>
        <p:txBody>
          <a:bodyPr wrap="square" lIns="137160" tIns="68580" rIns="137160" bIns="68580" anchor="ctr"/>
          <a:lstStyle/>
          <a:p>
            <a:pPr algn="ctr"/>
            <a:endParaRPr/>
          </a:p>
        </p:txBody>
      </p:sp>
      <p:sp>
        <p:nvSpPr>
          <p:cNvPr id="524" name="NoteTitle1"/>
          <p:cNvSpPr/>
          <p:nvPr/>
        </p:nvSpPr>
        <p:spPr>
          <a:xfrm>
            <a:off x="7725467" y="4244426"/>
            <a:ext cx="3395188" cy="26869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 algn="l"/>
            <a:r>
              <a:rPr lang="ru-RU" sz="125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Требования к технике</a:t>
            </a:r>
          </a:p>
        </p:txBody>
      </p:sp>
      <p:sp>
        <p:nvSpPr>
          <p:cNvPr id="525" name="NoteBody1"/>
          <p:cNvSpPr/>
          <p:nvPr/>
        </p:nvSpPr>
        <p:spPr>
          <a:xfrm>
            <a:off x="6035328" y="4643528"/>
            <a:ext cx="5774567" cy="720000"/>
          </a:xfrm>
          <a:prstGeom prst="rect">
            <a:avLst/>
          </a:prstGeom>
          <a:noFill/>
          <a:ln/>
        </p:spPr>
        <p:txBody>
          <a:bodyPr wrap="square" lIns="0" tIns="0" rIns="0" bIns="0" anchor="t"/>
          <a:lstStyle/>
          <a:p>
            <a:pPr algn="just"/>
            <a:r>
              <a:rPr lang="ru-RU" sz="1050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 членам СРО будет предъявляться требование о наличии строительных машин и механизмов (в собственности, аренде или ином вещном праве), достаточных для работ согласно проектной документации, техническим регламентам и национальным стандартам.</a:t>
            </a:r>
          </a:p>
        </p:txBody>
      </p:sp>
      <p:pic>
        <p:nvPicPr>
          <p:cNvPr id="41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5063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299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381125" y="173408"/>
            <a:ext cx="81300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126" algn="ctr" defTabSz="410765">
              <a:spcBef>
                <a:spcPts val="124"/>
              </a:spcBef>
            </a:pPr>
            <a:r>
              <a:rPr lang="ru-RU" b="1" spc="-5" dirty="0">
                <a:solidFill>
                  <a:srgbClr val="4859A7"/>
                </a:solidFill>
                <a:latin typeface="Verdana" pitchFamily="34" charset="0"/>
                <a:ea typeface="Verdana" pitchFamily="34" charset="0"/>
                <a:cs typeface="Arial"/>
              </a:rPr>
              <a:t>Проведение НОК: Сибирский федеральный округ</a:t>
            </a:r>
            <a:endParaRPr lang="ru-RU" b="1" dirty="0">
              <a:solidFill>
                <a:srgbClr val="4859A7"/>
              </a:solidFill>
              <a:latin typeface="Verdana" pitchFamily="34" charset="0"/>
              <a:ea typeface="Verdana" pitchFamily="34" charset="0"/>
              <a:cs typeface="Arial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274320" y="972855"/>
          <a:ext cx="11632770" cy="47330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30671">
                  <a:extLst>
                    <a:ext uri="{9D8B030D-6E8A-4147-A177-3AD203B41FA5}">
                      <a16:colId xmlns:a16="http://schemas.microsoft.com/office/drawing/2014/main" val="3602558009"/>
                    </a:ext>
                  </a:extLst>
                </a:gridCol>
                <a:gridCol w="824657">
                  <a:extLst>
                    <a:ext uri="{9D8B030D-6E8A-4147-A177-3AD203B41FA5}">
                      <a16:colId xmlns:a16="http://schemas.microsoft.com/office/drawing/2014/main" val="2648883103"/>
                    </a:ext>
                  </a:extLst>
                </a:gridCol>
                <a:gridCol w="880940">
                  <a:extLst>
                    <a:ext uri="{9D8B030D-6E8A-4147-A177-3AD203B41FA5}">
                      <a16:colId xmlns:a16="http://schemas.microsoft.com/office/drawing/2014/main" val="3678593197"/>
                    </a:ext>
                  </a:extLst>
                </a:gridCol>
                <a:gridCol w="900961">
                  <a:extLst>
                    <a:ext uri="{9D8B030D-6E8A-4147-A177-3AD203B41FA5}">
                      <a16:colId xmlns:a16="http://schemas.microsoft.com/office/drawing/2014/main" val="429076536"/>
                    </a:ext>
                  </a:extLst>
                </a:gridCol>
                <a:gridCol w="870929">
                  <a:extLst>
                    <a:ext uri="{9D8B030D-6E8A-4147-A177-3AD203B41FA5}">
                      <a16:colId xmlns:a16="http://schemas.microsoft.com/office/drawing/2014/main" val="3375896748"/>
                    </a:ext>
                  </a:extLst>
                </a:gridCol>
                <a:gridCol w="820876">
                  <a:extLst>
                    <a:ext uri="{9D8B030D-6E8A-4147-A177-3AD203B41FA5}">
                      <a16:colId xmlns:a16="http://schemas.microsoft.com/office/drawing/2014/main" val="238337658"/>
                    </a:ext>
                  </a:extLst>
                </a:gridCol>
                <a:gridCol w="780832">
                  <a:extLst>
                    <a:ext uri="{9D8B030D-6E8A-4147-A177-3AD203B41FA5}">
                      <a16:colId xmlns:a16="http://schemas.microsoft.com/office/drawing/2014/main" val="3221348722"/>
                    </a:ext>
                  </a:extLst>
                </a:gridCol>
                <a:gridCol w="60064">
                  <a:extLst>
                    <a:ext uri="{9D8B030D-6E8A-4147-A177-3AD203B41FA5}">
                      <a16:colId xmlns:a16="http://schemas.microsoft.com/office/drawing/2014/main" val="3505178159"/>
                    </a:ext>
                  </a:extLst>
                </a:gridCol>
                <a:gridCol w="914663">
                  <a:extLst>
                    <a:ext uri="{9D8B030D-6E8A-4147-A177-3AD203B41FA5}">
                      <a16:colId xmlns:a16="http://schemas.microsoft.com/office/drawing/2014/main" val="2782503706"/>
                    </a:ext>
                  </a:extLst>
                </a:gridCol>
                <a:gridCol w="926822">
                  <a:extLst>
                    <a:ext uri="{9D8B030D-6E8A-4147-A177-3AD203B41FA5}">
                      <a16:colId xmlns:a16="http://schemas.microsoft.com/office/drawing/2014/main" val="1445972381"/>
                    </a:ext>
                  </a:extLst>
                </a:gridCol>
                <a:gridCol w="897243">
                  <a:extLst>
                    <a:ext uri="{9D8B030D-6E8A-4147-A177-3AD203B41FA5}">
                      <a16:colId xmlns:a16="http://schemas.microsoft.com/office/drawing/2014/main" val="1836929586"/>
                    </a:ext>
                  </a:extLst>
                </a:gridCol>
                <a:gridCol w="857804">
                  <a:extLst>
                    <a:ext uri="{9D8B030D-6E8A-4147-A177-3AD203B41FA5}">
                      <a16:colId xmlns:a16="http://schemas.microsoft.com/office/drawing/2014/main" val="3143113938"/>
                    </a:ext>
                  </a:extLst>
                </a:gridCol>
                <a:gridCol w="933631">
                  <a:extLst>
                    <a:ext uri="{9D8B030D-6E8A-4147-A177-3AD203B41FA5}">
                      <a16:colId xmlns:a16="http://schemas.microsoft.com/office/drawing/2014/main" val="2711328688"/>
                    </a:ext>
                  </a:extLst>
                </a:gridCol>
                <a:gridCol w="732677">
                  <a:extLst>
                    <a:ext uri="{9D8B030D-6E8A-4147-A177-3AD203B41FA5}">
                      <a16:colId xmlns:a16="http://schemas.microsoft.com/office/drawing/2014/main" val="3932441889"/>
                    </a:ext>
                  </a:extLst>
                </a:gridCol>
              </a:tblGrid>
              <a:tr h="295403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2025 г.</a:t>
                      </a:r>
                      <a:endParaRPr lang="ru-RU" sz="18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solidFill>
                            <a:srgbClr val="4A519E"/>
                          </a:solidFill>
                          <a:effectLst/>
                        </a:rPr>
                        <a:t> </a:t>
                      </a:r>
                      <a:endParaRPr lang="ru-RU" sz="1800" b="1" i="0" u="none" strike="noStrike" dirty="0">
                        <a:solidFill>
                          <a:srgbClr val="4A519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276" marR="8276" marT="8276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январь-август 2026 г.</a:t>
                      </a:r>
                      <a:endParaRPr lang="ru-RU" sz="18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1405530"/>
                  </a:ext>
                </a:extLst>
              </a:tr>
              <a:tr h="5536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Субъект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Включено в НРС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Исключено из НРС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Экзаменов проведено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Экзаменов сдано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Экзаменов не сдано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Не признано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Включено в НРС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Исключено из НРС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Экзаменов проведено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Экзаменов сдано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Экзаменов не сдано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Не признано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extLst>
                  <a:ext uri="{0D108BD9-81ED-4DB2-BD59-A6C34878D82A}">
                    <a16:rowId xmlns:a16="http://schemas.microsoft.com/office/drawing/2014/main" val="2094082480"/>
                  </a:ext>
                </a:extLst>
              </a:tr>
              <a:tr h="3588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Алтайский край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157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335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313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85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35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85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82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extLst>
                  <a:ext uri="{0D108BD9-81ED-4DB2-BD59-A6C34878D82A}">
                    <a16:rowId xmlns:a16="http://schemas.microsoft.com/office/drawing/2014/main" val="895423476"/>
                  </a:ext>
                </a:extLst>
              </a:tr>
              <a:tr h="3272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Иркутская область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187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265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225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181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39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kern="1200" dirty="0">
                          <a:solidFill>
                            <a:srgbClr val="4A519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8276" marR="8276" marT="8276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199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46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308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293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extLst>
                  <a:ext uri="{0D108BD9-81ED-4DB2-BD59-A6C34878D82A}">
                    <a16:rowId xmlns:a16="http://schemas.microsoft.com/office/drawing/2014/main" val="4218719941"/>
                  </a:ext>
                </a:extLst>
              </a:tr>
              <a:tr h="3719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Кемеровская область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237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258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618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529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85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172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162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132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extLst>
                  <a:ext uri="{0D108BD9-81ED-4DB2-BD59-A6C34878D82A}">
                    <a16:rowId xmlns:a16="http://schemas.microsoft.com/office/drawing/2014/main" val="551548778"/>
                  </a:ext>
                </a:extLst>
              </a:tr>
              <a:tr h="3719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Красноярский край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346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593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473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373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95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222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58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182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142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extLst>
                  <a:ext uri="{0D108BD9-81ED-4DB2-BD59-A6C34878D82A}">
                    <a16:rowId xmlns:a16="http://schemas.microsoft.com/office/drawing/2014/main" val="2994540830"/>
                  </a:ext>
                </a:extLst>
              </a:tr>
              <a:tr h="3719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Новосибирская область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405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390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882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801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77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299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67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749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726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extLst>
                  <a:ext uri="{0D108BD9-81ED-4DB2-BD59-A6C34878D82A}">
                    <a16:rowId xmlns:a16="http://schemas.microsoft.com/office/drawing/2014/main" val="3502721969"/>
                  </a:ext>
                </a:extLst>
              </a:tr>
              <a:tr h="3027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Омская область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258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187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354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304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49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159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34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117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85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extLst>
                  <a:ext uri="{0D108BD9-81ED-4DB2-BD59-A6C34878D82A}">
                    <a16:rowId xmlns:a16="http://schemas.microsoft.com/office/drawing/2014/main" val="3418046386"/>
                  </a:ext>
                </a:extLst>
              </a:tr>
              <a:tr h="4498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Томская область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156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160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190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172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165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65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49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extLst>
                  <a:ext uri="{0D108BD9-81ED-4DB2-BD59-A6C34878D82A}">
                    <a16:rowId xmlns:a16="http://schemas.microsoft.com/office/drawing/2014/main" val="3156357135"/>
                  </a:ext>
                </a:extLst>
              </a:tr>
              <a:tr h="3719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Республика Хакасия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47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119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113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35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79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70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extLst>
                  <a:ext uri="{0D108BD9-81ED-4DB2-BD59-A6C34878D82A}">
                    <a16:rowId xmlns:a16="http://schemas.microsoft.com/office/drawing/2014/main" val="313851049"/>
                  </a:ext>
                </a:extLst>
              </a:tr>
              <a:tr h="3272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Республика </a:t>
                      </a:r>
                      <a:b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Алтай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--- 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---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--- 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--- 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---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--- 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--- 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--- 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extLst>
                  <a:ext uri="{0D108BD9-81ED-4DB2-BD59-A6C34878D82A}">
                    <a16:rowId xmlns:a16="http://schemas.microsoft.com/office/drawing/2014/main" val="1386525220"/>
                  </a:ext>
                </a:extLst>
              </a:tr>
              <a:tr h="3272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Республика </a:t>
                      </a:r>
                      <a:b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</a:br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Тыва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--- 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---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---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---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  <a:endParaRPr lang="ru-RU" sz="1000" b="0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---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---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---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--- </a:t>
                      </a:r>
                      <a:endParaRPr lang="ru-RU" sz="1000" b="0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extLst>
                  <a:ext uri="{0D108BD9-81ED-4DB2-BD59-A6C34878D82A}">
                    <a16:rowId xmlns:a16="http://schemas.microsoft.com/office/drawing/2014/main" val="772257364"/>
                  </a:ext>
                </a:extLst>
              </a:tr>
              <a:tr h="3027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ИТОГО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1 866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2 077</a:t>
                      </a:r>
                      <a:endParaRPr lang="ru-RU" sz="1000" b="1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3 196</a:t>
                      </a:r>
                      <a:endParaRPr lang="ru-RU" sz="1000" b="1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2 786</a:t>
                      </a:r>
                      <a:endParaRPr lang="ru-RU" sz="1000" b="1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378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32</a:t>
                      </a:r>
                      <a:endParaRPr lang="ru-RU" sz="1000" b="1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1 354</a:t>
                      </a:r>
                      <a:endParaRPr lang="ru-RU" sz="1000" b="1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313</a:t>
                      </a:r>
                      <a:endParaRPr lang="ru-RU" sz="1000" b="1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1 747</a:t>
                      </a:r>
                      <a:endParaRPr lang="ru-RU" sz="1000" b="1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1 579</a:t>
                      </a:r>
                      <a:endParaRPr lang="ru-RU" sz="1000" b="1" i="0" u="none" strike="noStrike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152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rgbClr val="4A519E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</a:t>
                      </a:r>
                      <a:endParaRPr lang="ru-RU" sz="1000" b="1" i="0" u="none" strike="noStrike" dirty="0">
                        <a:solidFill>
                          <a:srgbClr val="4A519E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8276" marR="8276" marT="8276" marB="0" anchor="ctr"/>
                </a:tc>
                <a:extLst>
                  <a:ext uri="{0D108BD9-81ED-4DB2-BD59-A6C34878D82A}">
                    <a16:rowId xmlns:a16="http://schemas.microsoft.com/office/drawing/2014/main" val="2464717372"/>
                  </a:ext>
                </a:extLst>
              </a:tr>
            </a:tbl>
          </a:graphicData>
        </a:graphic>
      </p:graphicFrame>
      <p:pic>
        <p:nvPicPr>
          <p:cNvPr id="14" name="Picture 3" descr="nostroy_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pic>
        <p:nvPicPr>
          <p:cNvPr id="15" name="Picture 40" descr="Picture 40"/>
          <p:cNvPicPr>
            <a:picLocks noChangeAspect="1"/>
          </p:cNvPicPr>
          <p:nvPr/>
        </p:nvPicPr>
        <p:blipFill>
          <a:blip r:embed="rId4" cstate="print"/>
          <a:srcRect t="66112"/>
          <a:stretch>
            <a:fillRect/>
          </a:stretch>
        </p:blipFill>
        <p:spPr>
          <a:xfrm>
            <a:off x="34985" y="6550783"/>
            <a:ext cx="5612587" cy="18384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16930157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2995"/>
          </a:xfrm>
          <a:prstGeom prst="rect">
            <a:avLst/>
          </a:prstGeom>
        </p:spPr>
      </p:pic>
      <p:sp>
        <p:nvSpPr>
          <p:cNvPr id="2" name="Google Shape;247;g10eb45ec051_3_0">
            <a:extLst>
              <a:ext uri="{FF2B5EF4-FFF2-40B4-BE49-F238E27FC236}">
                <a16:creationId xmlns:a16="http://schemas.microsoft.com/office/drawing/2014/main" id="{85A18D19-0CDA-1F90-4BBC-4AD390E5B610}"/>
              </a:ext>
            </a:extLst>
          </p:cNvPr>
          <p:cNvSpPr txBox="1"/>
          <p:nvPr/>
        </p:nvSpPr>
        <p:spPr>
          <a:xfrm>
            <a:off x="-6089" y="32481"/>
            <a:ext cx="11800652" cy="379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283" tIns="22641" rIns="45283" bIns="22641" anchor="t" anchorCtr="0">
            <a:spAutoFit/>
          </a:bodyPr>
          <a:lstStyle/>
          <a:p>
            <a:pPr indent="361951" algn="ctr">
              <a:spcBef>
                <a:spcPts val="200"/>
              </a:spcBef>
              <a:defRPr/>
            </a:pPr>
            <a:r>
              <a:rPr lang="ru-RU" sz="200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Притязание в отношении КФ ВВ и КФ ОДО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47E8B0F0-2D81-92CF-18AF-C00246AEB2C1}"/>
              </a:ext>
            </a:extLst>
          </p:cNvPr>
          <p:cNvGraphicFramePr>
            <a:graphicFrameLocks/>
          </p:cNvGraphicFramePr>
          <p:nvPr/>
        </p:nvGraphicFramePr>
        <p:xfrm>
          <a:off x="157732" y="1833745"/>
          <a:ext cx="4913105" cy="3978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9BBEFCB6-55AA-4E48-C876-A6CD27D2B5A9}"/>
              </a:ext>
            </a:extLst>
          </p:cNvPr>
          <p:cNvGraphicFramePr>
            <a:graphicFrameLocks/>
          </p:cNvGraphicFramePr>
          <p:nvPr/>
        </p:nvGraphicFramePr>
        <p:xfrm>
          <a:off x="6958047" y="1833745"/>
          <a:ext cx="5076000" cy="3978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8B6ADD5-4EC1-1AFB-FAF0-ED055168FE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616" y="889237"/>
            <a:ext cx="1805653" cy="1819566"/>
          </a:xfrm>
          <a:prstGeom prst="rect">
            <a:avLst/>
          </a:prstGeom>
        </p:spPr>
      </p:pic>
      <p:pic>
        <p:nvPicPr>
          <p:cNvPr id="14" name="Picture 3" descr="nostroy_logo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pic>
        <p:nvPicPr>
          <p:cNvPr id="15" name="Picture 40" descr="Picture 40"/>
          <p:cNvPicPr>
            <a:picLocks noChangeAspect="1"/>
          </p:cNvPicPr>
          <p:nvPr/>
        </p:nvPicPr>
        <p:blipFill>
          <a:blip r:embed="rId7" cstate="print"/>
          <a:srcRect t="66112"/>
          <a:stretch>
            <a:fillRect/>
          </a:stretch>
        </p:blipFill>
        <p:spPr>
          <a:xfrm>
            <a:off x="34985" y="6550783"/>
            <a:ext cx="5612587" cy="18384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4751456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Сервисы НОСТРОЙ, доступные членам СРО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2000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 dirty="0" err="1">
                <a:solidFill>
                  <a:srgbClr val="4C5866"/>
                </a:solidFill>
                <a:latin typeface="Calibri"/>
              </a:rPr>
              <a:t>Инструменты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lang="ru-RU" sz="1300" b="0" i="0" dirty="0">
                <a:solidFill>
                  <a:srgbClr val="4C5866"/>
                </a:solidFill>
                <a:latin typeface="Calibri"/>
              </a:rPr>
              <a:t>Н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ационального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объединения</a:t>
            </a:r>
            <a:r>
              <a:rPr lang="ru-RU" sz="1300" b="0" i="0" dirty="0">
                <a:solidFill>
                  <a:srgbClr val="4C5866"/>
                </a:solidFill>
                <a:latin typeface="Calibri"/>
              </a:rPr>
              <a:t> строителей (НОСТРОЙ)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,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доступные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члену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СРО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6928" y="1783080"/>
            <a:ext cx="5419328" cy="1060704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66928" y="1783080"/>
            <a:ext cx="68580" cy="1060704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04672" y="1901952"/>
            <a:ext cx="4962128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1" i="0">
                <a:solidFill>
                  <a:srgbClr val="333977"/>
                </a:solidFill>
                <a:latin typeface="Calibri"/>
              </a:rPr>
              <a:t>Единый реестр членов СРО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4672" y="2194560"/>
            <a:ext cx="4962128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0" i="1">
                <a:solidFill>
                  <a:srgbClr val="4A519E"/>
                </a:solidFill>
                <a:latin typeface="Calibri"/>
              </a:rPr>
              <a:t>reestr.nostroy.ru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4672" y="2441448"/>
            <a:ext cx="4962128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Карточка организации, выписка о членстве, сведения о специалистах и договорах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6928" y="2971800"/>
            <a:ext cx="5419328" cy="1060704"/>
          </a:xfrm>
          <a:prstGeom prst="roundRect">
            <a:avLst>
              <a:gd name="adj" fmla="val 6000"/>
            </a:avLst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66928" y="2971800"/>
            <a:ext cx="68580" cy="1060704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04672" y="3090672"/>
            <a:ext cx="4962128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1" i="0">
                <a:solidFill>
                  <a:srgbClr val="333977"/>
                </a:solidFill>
                <a:latin typeface="Calibri"/>
              </a:rPr>
              <a:t>Национальный реестр специалистов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4672" y="3383280"/>
            <a:ext cx="4962128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0" i="1">
                <a:solidFill>
                  <a:srgbClr val="4A519E"/>
                </a:solidFill>
                <a:latin typeface="Calibri"/>
              </a:rPr>
              <a:t>nrs.nostroy.ru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4672" y="3630168"/>
            <a:ext cx="4962128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Проверка и актуализация сведений о специалистах организации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05712" y="2971800"/>
            <a:ext cx="5419328" cy="1060704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6205712" y="2971800"/>
            <a:ext cx="68580" cy="1060704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443456" y="3090672"/>
            <a:ext cx="4962128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1" i="0">
                <a:solidFill>
                  <a:srgbClr val="333977"/>
                </a:solidFill>
                <a:latin typeface="Calibri"/>
              </a:rPr>
              <a:t>Каталог импортозамещения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43456" y="3383280"/>
            <a:ext cx="4962128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0" i="1">
                <a:solidFill>
                  <a:srgbClr val="2E8B57"/>
                </a:solidFill>
                <a:latin typeface="Calibri"/>
              </a:rPr>
              <a:t>nostroy.ru/rism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43456" y="3630168"/>
            <a:ext cx="4962128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Российские аналоги строительных материалов, изделий и оборудования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66928" y="4160520"/>
            <a:ext cx="5419328" cy="1060704"/>
          </a:xfrm>
          <a:prstGeom prst="roundRect">
            <a:avLst>
              <a:gd name="adj" fmla="val 6000"/>
            </a:avLst>
          </a:prstGeom>
          <a:solidFill>
            <a:srgbClr val="EAF5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566928" y="4160520"/>
            <a:ext cx="68580" cy="1060704"/>
          </a:xfrm>
          <a:prstGeom prst="rect">
            <a:avLst/>
          </a:prstGeom>
          <a:solidFill>
            <a:srgbClr val="2E8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804672" y="4279392"/>
            <a:ext cx="4962128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1" i="0">
                <a:solidFill>
                  <a:srgbClr val="333977"/>
                </a:solidFill>
                <a:latin typeface="Calibri"/>
              </a:rPr>
              <a:t>Каталог российского программного обеспечения для строительства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04672" y="4572000"/>
            <a:ext cx="4962128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0" i="1">
                <a:solidFill>
                  <a:srgbClr val="2E8B57"/>
                </a:solidFill>
                <a:latin typeface="Calibri"/>
              </a:rPr>
              <a:t>отраслевой каталог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04672" y="4818888"/>
            <a:ext cx="4962128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Отечественное программное обеспечение и сведения о российских аналогах зарубежного ПО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205712" y="4160520"/>
            <a:ext cx="5419328" cy="1060704"/>
          </a:xfrm>
          <a:prstGeom prst="roundRect">
            <a:avLst>
              <a:gd name="adj" fmla="val 6000"/>
            </a:avLst>
          </a:prstGeom>
          <a:solidFill>
            <a:srgbClr val="FDF4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6205712" y="4160520"/>
            <a:ext cx="68580" cy="1060704"/>
          </a:xfrm>
          <a:prstGeom prst="rect">
            <a:avLst/>
          </a:prstGeom>
          <a:solidFill>
            <a:srgbClr val="E08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443456" y="4279392"/>
            <a:ext cx="4962128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1" i="0">
                <a:solidFill>
                  <a:srgbClr val="333977"/>
                </a:solidFill>
                <a:latin typeface="Calibri"/>
              </a:rPr>
              <a:t>Рейтинг деловой репутации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43456" y="4572000"/>
            <a:ext cx="4962128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0" i="1">
                <a:solidFill>
                  <a:srgbClr val="E08A1E"/>
                </a:solidFill>
                <a:latin typeface="Calibri"/>
              </a:rPr>
              <a:t>через СРО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43456" y="4818888"/>
            <a:ext cx="4962128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Карточка компании с расшифровкой показателей и сравнением с рынком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Впервые за пять лет число членов СРО сокращается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068324"/>
            <a:ext cx="10881360" cy="2000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 dirty="0" err="1">
                <a:solidFill>
                  <a:srgbClr val="4C5866"/>
                </a:solidFill>
                <a:latin typeface="Calibri"/>
              </a:rPr>
              <a:t>Действующие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члены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СРО в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области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строительства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lang="ru-RU" sz="1300" b="0" i="0" dirty="0">
                <a:solidFill>
                  <a:srgbClr val="4C5866"/>
                </a:solidFill>
                <a:latin typeface="Calibri"/>
              </a:rPr>
              <a:t>-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расчёт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по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данным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единого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реестра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(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ряд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с 2022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года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)</a:t>
            </a:r>
          </a:p>
        </p:txBody>
      </p:sp>
      <p:pic>
        <p:nvPicPr>
          <p:cNvPr id="8" name="Picture 7" descr="ch13_member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5353" y="1470660"/>
            <a:ext cx="7561262" cy="30175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66928" y="4579620"/>
            <a:ext cx="11058113" cy="256032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58368" y="4634484"/>
            <a:ext cx="2028742" cy="16459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На дату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69990" y="4634484"/>
            <a:ext cx="2120893" cy="16459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Россия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73764" y="4634484"/>
            <a:ext cx="2120893" cy="16459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Сибирский ФО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77538" y="4634484"/>
            <a:ext cx="2213044" cy="16459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Красноярский край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873462" y="4634484"/>
            <a:ext cx="1660138" cy="16459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950" b="1" i="0" dirty="0" err="1">
                <a:solidFill>
                  <a:srgbClr val="FFFFFF"/>
                </a:solidFill>
                <a:latin typeface="Calibri"/>
              </a:rPr>
              <a:t>Ассоциация</a:t>
            </a:r>
            <a:r>
              <a:rPr sz="950" b="1" i="0" dirty="0">
                <a:solidFill>
                  <a:srgbClr val="FFFFFF"/>
                </a:solidFill>
                <a:latin typeface="Calibri"/>
              </a:rPr>
              <a:t> «СКС»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66928" y="4835652"/>
            <a:ext cx="11058113" cy="214884"/>
          </a:xfrm>
          <a:prstGeom prst="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58368" y="4853940"/>
            <a:ext cx="2028742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01.01.2022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69990" y="4853940"/>
            <a:ext cx="2120893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94 243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73764" y="4853940"/>
            <a:ext cx="2120893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8 300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77538" y="4853940"/>
            <a:ext cx="2213044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1 809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873462" y="4853940"/>
            <a:ext cx="1660138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132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66928" y="5050536"/>
            <a:ext cx="11058113" cy="2148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58368" y="5068824"/>
            <a:ext cx="2028742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01.01.2023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869990" y="5068824"/>
            <a:ext cx="2120893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94 701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73764" y="5068824"/>
            <a:ext cx="2120893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8 378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77538" y="5068824"/>
            <a:ext cx="2213044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1 846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873462" y="5068824"/>
            <a:ext cx="1660138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128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66928" y="5265420"/>
            <a:ext cx="11058113" cy="214884"/>
          </a:xfrm>
          <a:prstGeom prst="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58368" y="5283708"/>
            <a:ext cx="2028742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01.01.2024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869990" y="5283708"/>
            <a:ext cx="2120893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97 242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173764" y="5283708"/>
            <a:ext cx="2120893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8 913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477538" y="5283708"/>
            <a:ext cx="2213044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1 886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873462" y="5283708"/>
            <a:ext cx="1660138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134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66928" y="5480304"/>
            <a:ext cx="11058113" cy="2148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658368" y="5498592"/>
            <a:ext cx="2028742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01.01.2025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869990" y="5498592"/>
            <a:ext cx="2120893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100 968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173764" y="5498592"/>
            <a:ext cx="2120893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9 240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77538" y="5498592"/>
            <a:ext cx="2213044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1 914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873462" y="5498592"/>
            <a:ext cx="1660138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137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66928" y="5695188"/>
            <a:ext cx="11058113" cy="214884"/>
          </a:xfrm>
          <a:prstGeom prst="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658368" y="5713476"/>
            <a:ext cx="2028742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01.01.2026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869990" y="5713476"/>
            <a:ext cx="2120893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105 133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173764" y="5713476"/>
            <a:ext cx="2120893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9 411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477538" y="5713476"/>
            <a:ext cx="2213044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1 868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873462" y="5713476"/>
            <a:ext cx="1660138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126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66928" y="5910072"/>
            <a:ext cx="11058113" cy="214884"/>
          </a:xfrm>
          <a:prstGeom prst="rect">
            <a:avLst/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658368" y="5928360"/>
            <a:ext cx="2028742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00" b="1" i="0">
                <a:solidFill>
                  <a:srgbClr val="D9232E"/>
                </a:solidFill>
                <a:latin typeface="Calibri"/>
              </a:rPr>
              <a:t>01.09.2026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869990" y="5928360"/>
            <a:ext cx="2120893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1" i="0">
                <a:solidFill>
                  <a:srgbClr val="D9232E"/>
                </a:solidFill>
                <a:latin typeface="Calibri"/>
              </a:rPr>
              <a:t>103 394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173764" y="5928360"/>
            <a:ext cx="2120893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1" i="0">
                <a:solidFill>
                  <a:srgbClr val="D9232E"/>
                </a:solidFill>
                <a:latin typeface="Calibri"/>
              </a:rPr>
              <a:t>9 159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477538" y="5928360"/>
            <a:ext cx="2213044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1" i="0">
                <a:solidFill>
                  <a:srgbClr val="D9232E"/>
                </a:solidFill>
                <a:latin typeface="Calibri"/>
              </a:rPr>
              <a:t>1 839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873462" y="5928360"/>
            <a:ext cx="1660138" cy="1783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1" i="0">
                <a:solidFill>
                  <a:srgbClr val="D9232E"/>
                </a:solidFill>
                <a:latin typeface="Calibri"/>
              </a:rPr>
              <a:t>121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66928" y="6124956"/>
            <a:ext cx="11058113" cy="18288"/>
          </a:xfrm>
          <a:prstGeom prst="rect">
            <a:avLst/>
          </a:prstGeom>
          <a:solidFill>
            <a:srgbClr val="8E94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502919" y="6207252"/>
            <a:ext cx="10039631" cy="3007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950" b="0" i="0" dirty="0" err="1">
                <a:solidFill>
                  <a:srgbClr val="8B95A1"/>
                </a:solidFill>
                <a:latin typeface="Calibri"/>
              </a:rPr>
              <a:t>За 8 месяцев 2026 года: Россия −1 739 (−1,7 %), Сибирский ФО −252 (−2,7 %), Красноярский край −29 (−1,6 %), Ассоциация «СКС» −5. Принято 9 630, прекратили членство 11 348 - баланс впервые отрицательный. В крае и в ассоциации снижение идёт с 2025 года.</a:t>
            </a:r>
          </a:p>
        </p:txBody>
      </p:sp>
    </p:spTree>
    <p:extLst>
      <p:ext uri="{BB962C8B-B14F-4D97-AF65-F5344CB8AC3E}">
        <p14:creationId xmlns:p14="http://schemas.microsoft.com/office/powerpoint/2010/main" val="34715632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288"/>
            <a:ext cx="12191969" cy="53035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1600200"/>
            <a:ext cx="12191969" cy="3291840"/>
          </a:xfrm>
          <a:prstGeom prst="rect">
            <a:avLst/>
          </a:prstGeom>
          <a:solidFill>
            <a:srgbClr val="ECEE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1874519"/>
            <a:ext cx="1033272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600" b="0" i="0">
                <a:solidFill>
                  <a:srgbClr val="333977"/>
                </a:solidFill>
                <a:latin typeface="Calibri"/>
              </a:rPr>
              <a:t>В 2026 году одновременно усилились требования к полноте сведений о членах СРО и ухудшились отдельные показатели строительной отрасли. Для организаций особенно важно своевременно представлять сведения о договорах и специалистах, контролировать уровень ответственности и полноту данных в реестре.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383280"/>
            <a:ext cx="10332720" cy="5355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500" b="1" i="0" dirty="0">
                <a:solidFill>
                  <a:srgbClr val="333977"/>
                </a:solidFill>
                <a:latin typeface="Calibri"/>
              </a:rPr>
              <a:t>СРО и НОСТРОЙ </a:t>
            </a:r>
            <a:r>
              <a:rPr lang="ru-RU" sz="1500" b="1" i="0" dirty="0">
                <a:solidFill>
                  <a:srgbClr val="333977"/>
                </a:solidFill>
                <a:latin typeface="Calibri"/>
              </a:rPr>
              <a:t>-</a:t>
            </a:r>
            <a:r>
              <a:rPr sz="1500" b="1" i="0" dirty="0">
                <a:solidFill>
                  <a:srgbClr val="333977"/>
                </a:solidFill>
                <a:latin typeface="Calibri"/>
              </a:rPr>
              <a:t> </a:t>
            </a:r>
            <a:r>
              <a:rPr sz="1500" b="1" i="0" dirty="0" err="1">
                <a:solidFill>
                  <a:srgbClr val="333977"/>
                </a:solidFill>
                <a:latin typeface="Calibri"/>
              </a:rPr>
              <a:t>обеспечива</a:t>
            </a:r>
            <a:r>
              <a:rPr lang="ru-RU" sz="1500" b="1" dirty="0">
                <a:solidFill>
                  <a:srgbClr val="333977"/>
                </a:solidFill>
                <a:latin typeface="Calibri"/>
              </a:rPr>
              <a:t>ют</a:t>
            </a:r>
            <a:r>
              <a:rPr sz="1500" b="1" i="0" dirty="0">
                <a:solidFill>
                  <a:srgbClr val="333977"/>
                </a:solidFill>
                <a:latin typeface="Calibri"/>
              </a:rPr>
              <a:t> </a:t>
            </a:r>
            <a:r>
              <a:rPr sz="1500" b="1" i="0" dirty="0" err="1">
                <a:solidFill>
                  <a:srgbClr val="333977"/>
                </a:solidFill>
                <a:latin typeface="Calibri"/>
              </a:rPr>
              <a:t>методическую</a:t>
            </a:r>
            <a:r>
              <a:rPr sz="1500" b="1" i="0" dirty="0">
                <a:solidFill>
                  <a:srgbClr val="333977"/>
                </a:solidFill>
                <a:latin typeface="Calibri"/>
              </a:rPr>
              <a:t>, </a:t>
            </a:r>
            <a:r>
              <a:rPr sz="1500" b="1" i="0" dirty="0" err="1">
                <a:solidFill>
                  <a:srgbClr val="333977"/>
                </a:solidFill>
                <a:latin typeface="Calibri"/>
              </a:rPr>
              <a:t>информационную</a:t>
            </a:r>
            <a:r>
              <a:rPr sz="1500" b="1" i="0" dirty="0">
                <a:solidFill>
                  <a:srgbClr val="333977"/>
                </a:solidFill>
                <a:latin typeface="Calibri"/>
              </a:rPr>
              <a:t> и </a:t>
            </a:r>
            <a:r>
              <a:rPr sz="1500" b="1" i="0" dirty="0" err="1">
                <a:solidFill>
                  <a:srgbClr val="333977"/>
                </a:solidFill>
                <a:latin typeface="Calibri"/>
              </a:rPr>
              <a:t>организационную</a:t>
            </a:r>
            <a:r>
              <a:rPr sz="1500" b="1" i="0" dirty="0">
                <a:solidFill>
                  <a:srgbClr val="333977"/>
                </a:solidFill>
                <a:latin typeface="Calibri"/>
              </a:rPr>
              <a:t> </a:t>
            </a:r>
            <a:r>
              <a:rPr sz="1500" b="1" i="0" dirty="0" err="1">
                <a:solidFill>
                  <a:srgbClr val="333977"/>
                </a:solidFill>
                <a:latin typeface="Calibri"/>
              </a:rPr>
              <a:t>поддержку</a:t>
            </a:r>
            <a:r>
              <a:rPr sz="1500" b="1" i="0" dirty="0">
                <a:solidFill>
                  <a:srgbClr val="333977"/>
                </a:solidFill>
                <a:latin typeface="Calibri"/>
              </a:rPr>
              <a:t> </a:t>
            </a:r>
            <a:r>
              <a:rPr sz="1500" b="1" i="0" dirty="0" err="1">
                <a:solidFill>
                  <a:srgbClr val="333977"/>
                </a:solidFill>
                <a:latin typeface="Calibri"/>
              </a:rPr>
              <a:t>членов</a:t>
            </a:r>
            <a:r>
              <a:rPr sz="1500" b="1" i="0" dirty="0">
                <a:solidFill>
                  <a:srgbClr val="333977"/>
                </a:solidFill>
                <a:latin typeface="Calibri"/>
              </a:rPr>
              <a:t> и </a:t>
            </a:r>
            <a:r>
              <a:rPr sz="1500" b="1" i="0" dirty="0" err="1">
                <a:solidFill>
                  <a:srgbClr val="333977"/>
                </a:solidFill>
                <a:latin typeface="Calibri"/>
              </a:rPr>
              <a:t>формир</a:t>
            </a:r>
            <a:r>
              <a:rPr lang="ru-RU" sz="1500" b="1" i="0" dirty="0">
                <a:solidFill>
                  <a:srgbClr val="333977"/>
                </a:solidFill>
                <a:latin typeface="Calibri"/>
              </a:rPr>
              <a:t>уют</a:t>
            </a:r>
            <a:r>
              <a:rPr sz="1500" b="1" i="0" dirty="0">
                <a:solidFill>
                  <a:srgbClr val="333977"/>
                </a:solidFill>
                <a:latin typeface="Calibri"/>
              </a:rPr>
              <a:t> </a:t>
            </a:r>
            <a:r>
              <a:rPr sz="1500" b="1" i="0" dirty="0" err="1">
                <a:solidFill>
                  <a:srgbClr val="333977"/>
                </a:solidFill>
                <a:latin typeface="Calibri"/>
              </a:rPr>
              <a:t>консолидированную</a:t>
            </a:r>
            <a:r>
              <a:rPr sz="1500" b="1" i="0" dirty="0">
                <a:solidFill>
                  <a:srgbClr val="333977"/>
                </a:solidFill>
                <a:latin typeface="Calibri"/>
              </a:rPr>
              <a:t> </a:t>
            </a:r>
            <a:r>
              <a:rPr sz="1500" b="1" i="0" dirty="0" err="1">
                <a:solidFill>
                  <a:srgbClr val="333977"/>
                </a:solidFill>
                <a:latin typeface="Calibri"/>
              </a:rPr>
              <a:t>позицию</a:t>
            </a:r>
            <a:r>
              <a:rPr sz="1500" b="1" i="0" dirty="0">
                <a:solidFill>
                  <a:srgbClr val="333977"/>
                </a:solidFill>
                <a:latin typeface="Calibri"/>
              </a:rPr>
              <a:t> </a:t>
            </a:r>
            <a:r>
              <a:rPr sz="1500" b="1" i="0" dirty="0" err="1">
                <a:solidFill>
                  <a:srgbClr val="333977"/>
                </a:solidFill>
                <a:latin typeface="Calibri"/>
              </a:rPr>
              <a:t>отрасли</a:t>
            </a:r>
            <a:r>
              <a:rPr sz="1500" b="1" i="0" dirty="0">
                <a:solidFill>
                  <a:srgbClr val="333977"/>
                </a:solidFill>
                <a:latin typeface="Calibri"/>
              </a:rPr>
              <a:t> </a:t>
            </a:r>
            <a:r>
              <a:rPr sz="1500" b="1" i="0" dirty="0" err="1">
                <a:solidFill>
                  <a:srgbClr val="333977"/>
                </a:solidFill>
                <a:latin typeface="Calibri"/>
              </a:rPr>
              <a:t>при</a:t>
            </a:r>
            <a:r>
              <a:rPr sz="1500" b="1" i="0" dirty="0">
                <a:solidFill>
                  <a:srgbClr val="333977"/>
                </a:solidFill>
                <a:latin typeface="Calibri"/>
              </a:rPr>
              <a:t> </a:t>
            </a:r>
            <a:r>
              <a:rPr sz="1500" b="1" i="0" dirty="0" err="1">
                <a:solidFill>
                  <a:srgbClr val="333977"/>
                </a:solidFill>
                <a:latin typeface="Calibri"/>
              </a:rPr>
              <a:t>взаимодействии</a:t>
            </a:r>
            <a:r>
              <a:rPr sz="1500" b="1" i="0" dirty="0">
                <a:solidFill>
                  <a:srgbClr val="333977"/>
                </a:solidFill>
                <a:latin typeface="Calibri"/>
              </a:rPr>
              <a:t> с </a:t>
            </a:r>
            <a:r>
              <a:rPr sz="1500" b="1" i="0" dirty="0" err="1">
                <a:solidFill>
                  <a:srgbClr val="333977"/>
                </a:solidFill>
                <a:latin typeface="Calibri"/>
              </a:rPr>
              <a:t>государственными</a:t>
            </a:r>
            <a:r>
              <a:rPr sz="1500" b="1" i="0" dirty="0">
                <a:solidFill>
                  <a:srgbClr val="333977"/>
                </a:solidFill>
                <a:latin typeface="Calibri"/>
              </a:rPr>
              <a:t> </a:t>
            </a:r>
            <a:r>
              <a:rPr sz="1500" b="1" i="0" dirty="0" err="1">
                <a:solidFill>
                  <a:srgbClr val="333977"/>
                </a:solidFill>
                <a:latin typeface="Calibri"/>
              </a:rPr>
              <a:t>органами</a:t>
            </a:r>
            <a:r>
              <a:rPr sz="1500" b="1" i="0" dirty="0">
                <a:solidFill>
                  <a:srgbClr val="333977"/>
                </a:solidFill>
                <a:latin typeface="Calibri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5212080"/>
            <a:ext cx="12191969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sz="2200" b="1" i="0">
                <a:solidFill>
                  <a:srgbClr val="333977"/>
                </a:solidFill>
                <a:latin typeface="Calibri"/>
              </a:rPr>
              <a:t>Спасибо за внимание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Признаки финансовой и правовой нагрузки среди членов СРО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037844"/>
            <a:ext cx="1088136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>
                <a:solidFill>
                  <a:srgbClr val="4C5866"/>
                </a:solidFill>
                <a:latin typeface="Calibri"/>
              </a:rPr>
              <a:t>Доля организаций с признаками финансовой или правовой нагрузки, на 06.09.2026</a:t>
            </a:r>
          </a:p>
        </p:txBody>
      </p:sp>
      <p:pic>
        <p:nvPicPr>
          <p:cNvPr id="8" name="Picture 7" descr="ch17_stres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6358" y="1440180"/>
            <a:ext cx="8019253" cy="331012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66928" y="4786884"/>
            <a:ext cx="3551925" cy="1335024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66928" y="4786884"/>
            <a:ext cx="68580" cy="1335024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68096" y="4887468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200" b="1" i="0">
                <a:solidFill>
                  <a:srgbClr val="D9232E"/>
                </a:solidFill>
                <a:latin typeface="Calibri"/>
              </a:rPr>
              <a:t>18 114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8096" y="5390388"/>
            <a:ext cx="3204453" cy="38404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членов СРО с открытыми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исполнительными производствами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8096" y="5847588"/>
            <a:ext cx="3204453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950" b="0" i="0">
                <a:solidFill>
                  <a:srgbClr val="4C5866"/>
                </a:solidFill>
                <a:latin typeface="Calibri"/>
              </a:rPr>
              <a:t>17,5 % действующих членов СРО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20021" y="4786884"/>
            <a:ext cx="3551925" cy="1335024"/>
          </a:xfrm>
          <a:prstGeom prst="roundRect">
            <a:avLst>
              <a:gd name="adj" fmla="val 6000"/>
            </a:avLst>
          </a:prstGeom>
          <a:solidFill>
            <a:srgbClr val="F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320021" y="4786884"/>
            <a:ext cx="68580" cy="1335024"/>
          </a:xfrm>
          <a:prstGeom prst="rect">
            <a:avLst/>
          </a:prstGeom>
          <a:solidFill>
            <a:srgbClr val="D923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521189" y="4887468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200" b="1" i="0">
                <a:solidFill>
                  <a:srgbClr val="D9232E"/>
                </a:solidFill>
                <a:latin typeface="Calibri"/>
              </a:rPr>
              <a:t>7 853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21189" y="5390388"/>
            <a:ext cx="3204453" cy="38404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организаций с ограничениями ФНС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по операциям по счетам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21189" y="5847588"/>
            <a:ext cx="3204453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950" b="0" i="0">
                <a:solidFill>
                  <a:srgbClr val="4C5866"/>
                </a:solidFill>
                <a:latin typeface="Calibri"/>
              </a:rPr>
              <a:t>7,6 %; само по себе не означает неплатёжеспособности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073115" y="4786884"/>
            <a:ext cx="3551925" cy="1335024"/>
          </a:xfrm>
          <a:prstGeom prst="roundRect">
            <a:avLst>
              <a:gd name="adj" fmla="val 6000"/>
            </a:avLst>
          </a:prstGeom>
          <a:solidFill>
            <a:srgbClr val="FDF4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8073115" y="4786884"/>
            <a:ext cx="68580" cy="1335024"/>
          </a:xfrm>
          <a:prstGeom prst="rect">
            <a:avLst/>
          </a:prstGeom>
          <a:solidFill>
            <a:srgbClr val="E08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274283" y="4887468"/>
            <a:ext cx="3204453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0000"/>
              </a:lnSpc>
              <a:spcAft>
                <a:spcPts val="400"/>
              </a:spcAft>
            </a:pPr>
            <a:r>
              <a:rPr sz="2200" b="1" i="0">
                <a:solidFill>
                  <a:srgbClr val="E08A1E"/>
                </a:solidFill>
                <a:latin typeface="Calibri"/>
              </a:rPr>
              <a:t>328,6 млрд руб.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74283" y="5390388"/>
            <a:ext cx="3204453" cy="38404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налоговая задолженность,</a:t>
            </a:r>
          </a:p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1050" b="0" i="0">
                <a:solidFill>
                  <a:srgbClr val="2B2F3A"/>
                </a:solidFill>
                <a:latin typeface="Calibri"/>
              </a:rPr>
              <a:t>выявленная в открытых данных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74283" y="5847588"/>
            <a:ext cx="3204453" cy="1432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8000"/>
              </a:lnSpc>
              <a:spcAft>
                <a:spcPts val="0"/>
              </a:spcAft>
            </a:pPr>
            <a:r>
              <a:rPr sz="950" b="0" i="0" dirty="0">
                <a:solidFill>
                  <a:srgbClr val="4C5866"/>
                </a:solidFill>
                <a:latin typeface="Calibri"/>
              </a:rPr>
              <a:t>32,8 тыс. организаций; у половины - до 525 тыс. руб.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920" y="6195060"/>
            <a:ext cx="8778240" cy="3007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950" b="0" i="0" dirty="0" err="1">
                <a:solidFill>
                  <a:srgbClr val="8B95A1"/>
                </a:solidFill>
                <a:latin typeface="Calibri"/>
              </a:rPr>
              <a:t>Ограничение по счетам (ст. 76 НК РФ) вводится и при задолженности, и при непредставлении отчётности; наличие ограничения само по себе не свидетельствует о неплатёжеспособности. Задолженность - по опубликованным ФНС данным (32,8 тыс. организаций), не оценка распространённости. Банкротство - 891, ликвидация - 278.</a:t>
            </a:r>
          </a:p>
        </p:txBody>
      </p:sp>
    </p:spTree>
    <p:extLst>
      <p:ext uri="{BB962C8B-B14F-4D97-AF65-F5344CB8AC3E}">
        <p14:creationId xmlns:p14="http://schemas.microsoft.com/office/powerpoint/2010/main" val="3854838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6766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>
                <a:solidFill>
                  <a:srgbClr val="4A519E"/>
                </a:solidFill>
                <a:latin typeface="Calibri"/>
              </a:rPr>
              <a:t>Жилищное строительство и условия финансирования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121664"/>
            <a:ext cx="10881360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>
                <a:solidFill>
                  <a:srgbClr val="4C5866"/>
                </a:solidFill>
                <a:latin typeface="Calibri"/>
              </a:rPr>
              <a:t>Ключевые показатели жилищной сферы, ДОМ.РФ, по состоянию на 28.08.2026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633728"/>
            <a:ext cx="11058113" cy="384048"/>
          </a:xfrm>
          <a:prstGeom prst="rect">
            <a:avLst/>
          </a:prstGeom>
          <a:solidFill>
            <a:srgbClr val="4A51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58368" y="1688592"/>
            <a:ext cx="3381305" cy="2926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Показатель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22553" y="1688592"/>
            <a:ext cx="1279349" cy="2926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2024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84783" y="1688592"/>
            <a:ext cx="1279349" cy="2926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2025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47013" y="1688592"/>
            <a:ext cx="1370739" cy="2926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2026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00632" y="1688592"/>
            <a:ext cx="2832969" cy="29260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200" b="1" i="0">
                <a:solidFill>
                  <a:srgbClr val="FFFFFF"/>
                </a:solidFill>
                <a:latin typeface="Calibri"/>
              </a:rPr>
              <a:t>Комментарий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66928" y="2017776"/>
            <a:ext cx="11058113" cy="347472"/>
          </a:xfrm>
          <a:prstGeom prst="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58368" y="2036064"/>
            <a:ext cx="3381305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Объём строящегося МКД, млн кв. м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22553" y="2036064"/>
            <a:ext cx="127934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114,4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84783" y="2036064"/>
            <a:ext cx="127934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116,6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47013" y="2036064"/>
            <a:ext cx="137073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120,1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00632" y="2036064"/>
            <a:ext cx="283296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максимум ряда 2022–2026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6928" y="2365248"/>
            <a:ext cx="11058113" cy="3474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58368" y="2383536"/>
            <a:ext cx="3381305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Запуски новых проектов, млн кв. 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222553" y="2383536"/>
            <a:ext cx="127934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46,2 (год)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84783" y="2383536"/>
            <a:ext cx="127934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40,8 (год)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47013" y="2383536"/>
            <a:ext cx="137073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22,9 (7 мес.)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700632" y="2383536"/>
            <a:ext cx="283296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+11,1 % к 7 мес. 2025 (≈20,6)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66928" y="2712719"/>
            <a:ext cx="11058113" cy="347472"/>
          </a:xfrm>
          <a:prstGeom prst="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58368" y="2731007"/>
            <a:ext cx="3381305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Ввод жилья, млн кв. м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22553" y="2731007"/>
            <a:ext cx="127934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107,8 (год)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84783" y="2731007"/>
            <a:ext cx="127934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108,1 (год)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147013" y="2731007"/>
            <a:ext cx="137073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50,6 (7 мес.)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700632" y="2731007"/>
            <a:ext cx="283296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−15,0 %: ИЖС −25,6 %, МКД +10,5 %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66928" y="3060191"/>
            <a:ext cx="11058113" cy="3474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658368" y="3078479"/>
            <a:ext cx="3381305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Средства дольщиков, трлн руб.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222553" y="3078479"/>
            <a:ext cx="127934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6,76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84783" y="3078479"/>
            <a:ext cx="127934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7,84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147013" y="3078479"/>
            <a:ext cx="137073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8,01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700632" y="3078479"/>
            <a:ext cx="283296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+2,2 %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66928" y="3407663"/>
            <a:ext cx="11058113" cy="347472"/>
          </a:xfrm>
          <a:prstGeom prst="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658368" y="3425951"/>
            <a:ext cx="3381305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Проектное финансирование, трлн руб.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222553" y="3425951"/>
            <a:ext cx="127934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20,3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684783" y="3425951"/>
            <a:ext cx="127934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22,8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147013" y="3425951"/>
            <a:ext cx="137073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24,3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700632" y="3425951"/>
            <a:ext cx="283296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+13,3 %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66928" y="3755135"/>
            <a:ext cx="11058113" cy="3474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658368" y="3773423"/>
            <a:ext cx="3381305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Покрытие задолженности эскроу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222553" y="3773423"/>
            <a:ext cx="127934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72,7 %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684783" y="3773423"/>
            <a:ext cx="127934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69,8 %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147013" y="3773423"/>
            <a:ext cx="137073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66,2 %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700632" y="3848464"/>
            <a:ext cx="2832969" cy="16081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 dirty="0">
                <a:solidFill>
                  <a:srgbClr val="2B2F3A"/>
                </a:solidFill>
                <a:latin typeface="Calibri"/>
              </a:rPr>
              <a:t>84</a:t>
            </a:r>
            <a:r>
              <a:rPr lang="ru-RU" sz="1100" b="0" i="0" dirty="0">
                <a:solidFill>
                  <a:srgbClr val="2B2F3A"/>
                </a:solidFill>
                <a:latin typeface="Calibri"/>
              </a:rPr>
              <a:t>-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90 % в 2022</a:t>
            </a:r>
            <a:r>
              <a:rPr lang="ru-RU" sz="1100" b="0" i="0" dirty="0">
                <a:solidFill>
                  <a:srgbClr val="2B2F3A"/>
                </a:solidFill>
                <a:latin typeface="Calibri"/>
              </a:rPr>
              <a:t>-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2023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66928" y="4102607"/>
            <a:ext cx="11058113" cy="347472"/>
          </a:xfrm>
          <a:prstGeom prst="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658368" y="4120895"/>
            <a:ext cx="3381305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Ставка проектного финансирования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222553" y="4120895"/>
            <a:ext cx="127934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9,4 %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684783" y="4120895"/>
            <a:ext cx="127934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10,2 %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147013" y="4120895"/>
            <a:ext cx="137073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9,9 %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700632" y="4120895"/>
            <a:ext cx="283296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остаётся высокой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66928" y="4450079"/>
            <a:ext cx="11058113" cy="3474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57" name="TextBox 56"/>
          <p:cNvSpPr txBox="1"/>
          <p:nvPr/>
        </p:nvSpPr>
        <p:spPr>
          <a:xfrm>
            <a:off x="658368" y="4468367"/>
            <a:ext cx="3381305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Ставка по ипотеке, средняя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222553" y="4468367"/>
            <a:ext cx="127934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8,66 % (год)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684783" y="4468367"/>
            <a:ext cx="127934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7,73 % (год)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147013" y="4468367"/>
            <a:ext cx="1370739" cy="31089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>
                <a:solidFill>
                  <a:srgbClr val="2B2F3A"/>
                </a:solidFill>
                <a:latin typeface="Calibri"/>
              </a:rPr>
              <a:t>9,55 % (7 мес.)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700632" y="4543408"/>
            <a:ext cx="2832969" cy="16081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</a:pPr>
            <a:r>
              <a:rPr sz="1100" b="0" i="0" dirty="0" err="1">
                <a:solidFill>
                  <a:srgbClr val="2B2F3A"/>
                </a:solidFill>
                <a:latin typeface="Calibri"/>
              </a:rPr>
              <a:t>июль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 2026 </a:t>
            </a:r>
            <a:r>
              <a:rPr lang="ru-RU" sz="1100" b="0" i="0" dirty="0">
                <a:solidFill>
                  <a:srgbClr val="2B2F3A"/>
                </a:solidFill>
                <a:latin typeface="Calibri"/>
              </a:rPr>
              <a:t>-</a:t>
            </a:r>
            <a:r>
              <a:rPr sz="1100" b="0" i="0" dirty="0">
                <a:solidFill>
                  <a:srgbClr val="2B2F3A"/>
                </a:solidFill>
                <a:latin typeface="Calibri"/>
              </a:rPr>
              <a:t> 10,52 %</a:t>
            </a:r>
          </a:p>
        </p:txBody>
      </p:sp>
      <p:sp>
        <p:nvSpPr>
          <p:cNvPr id="62" name="Rectangle 61"/>
          <p:cNvSpPr/>
          <p:nvPr/>
        </p:nvSpPr>
        <p:spPr>
          <a:xfrm>
            <a:off x="566928" y="4797551"/>
            <a:ext cx="11058113" cy="18288"/>
          </a:xfrm>
          <a:prstGeom prst="rect">
            <a:avLst/>
          </a:prstGeom>
          <a:solidFill>
            <a:srgbClr val="8E94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63" name="Rounded Rectangle 62"/>
          <p:cNvSpPr/>
          <p:nvPr/>
        </p:nvSpPr>
        <p:spPr>
          <a:xfrm>
            <a:off x="566928" y="5135880"/>
            <a:ext cx="9869393" cy="603504"/>
          </a:xfrm>
          <a:prstGeom prst="roundRect">
            <a:avLst>
              <a:gd name="adj" fmla="val 6000"/>
            </a:avLst>
          </a:prstGeom>
          <a:solidFill>
            <a:srgbClr val="FDF4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64" name="Rectangle 63"/>
          <p:cNvSpPr/>
          <p:nvPr/>
        </p:nvSpPr>
        <p:spPr>
          <a:xfrm>
            <a:off x="566928" y="5135880"/>
            <a:ext cx="68580" cy="603504"/>
          </a:xfrm>
          <a:prstGeom prst="rect">
            <a:avLst/>
          </a:prstGeom>
          <a:solidFill>
            <a:srgbClr val="E08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66" name="TextBox 65"/>
          <p:cNvSpPr txBox="1"/>
          <p:nvPr/>
        </p:nvSpPr>
        <p:spPr>
          <a:xfrm>
            <a:off x="1097280" y="5181600"/>
            <a:ext cx="9137873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250" b="1" i="0">
                <a:solidFill>
                  <a:srgbClr val="2B2F3A"/>
                </a:solidFill>
                <a:latin typeface="Calibri"/>
              </a:rPr>
              <a:t>Запуски новых проектов растут, объём строящегося жилья увеличился до 120,1 млн кв. м. Покрытие долга средствами эскроу снижается, ставки остаются высокими: подрядчикам целесообразно уделять повышенное внимание финансовому состоянию заказчика и условиям оплаты.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02920" y="5913120"/>
            <a:ext cx="8778240" cy="1472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950" b="0" i="0" dirty="0" err="1">
                <a:solidFill>
                  <a:srgbClr val="8B95A1"/>
                </a:solidFill>
                <a:latin typeface="Calibri"/>
              </a:rPr>
              <a:t>Запуски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и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ввод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за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2024</a:t>
            </a:r>
            <a:r>
              <a:rPr lang="ru-RU" sz="950" b="0" i="0" dirty="0">
                <a:solidFill>
                  <a:srgbClr val="8B95A1"/>
                </a:solidFill>
                <a:latin typeface="Calibri"/>
              </a:rPr>
              <a:t>-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2025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годы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lang="ru-RU" sz="950" b="0" i="0" dirty="0">
                <a:solidFill>
                  <a:srgbClr val="8B95A1"/>
                </a:solidFill>
                <a:latin typeface="Calibri"/>
              </a:rPr>
              <a:t>-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годовые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значения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; 2026 </a:t>
            </a:r>
            <a:r>
              <a:rPr lang="ru-RU" sz="950" b="0" i="0" dirty="0">
                <a:solidFill>
                  <a:srgbClr val="8B95A1"/>
                </a:solidFill>
                <a:latin typeface="Calibri"/>
              </a:rPr>
              <a:t>-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январь</a:t>
            </a:r>
            <a:r>
              <a:rPr lang="ru-RU" sz="950" b="0" i="0" dirty="0">
                <a:solidFill>
                  <a:srgbClr val="8B95A1"/>
                </a:solidFill>
                <a:latin typeface="Calibri"/>
              </a:rPr>
              <a:t>-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июль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.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Значение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за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7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мес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. 2025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по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запускам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lang="ru-RU" sz="950" b="0" i="0" dirty="0">
                <a:solidFill>
                  <a:srgbClr val="8B95A1"/>
                </a:solidFill>
                <a:latin typeface="Calibri"/>
              </a:rPr>
              <a:t>-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оценка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из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</a:t>
            </a:r>
            <a:r>
              <a:rPr sz="950" b="0" i="0" dirty="0" err="1">
                <a:solidFill>
                  <a:srgbClr val="8B95A1"/>
                </a:solidFill>
                <a:latin typeface="Calibri"/>
              </a:rPr>
              <a:t>прироста</a:t>
            </a:r>
            <a:r>
              <a:rPr sz="950" b="0" i="0" dirty="0">
                <a:solidFill>
                  <a:srgbClr val="8B95A1"/>
                </a:solidFill>
                <a:latin typeface="Calibri"/>
              </a:rPr>
              <a:t> ДОМ.РФ.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ader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6" y="-5969"/>
            <a:ext cx="12175204" cy="530252"/>
          </a:xfrm>
          <a:prstGeom prst="rect">
            <a:avLst/>
          </a:prstGeom>
        </p:spPr>
      </p:pic>
      <p:pic>
        <p:nvPicPr>
          <p:cNvPr id="3" name="Picture 2" descr="footer_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75" y="6577727"/>
            <a:ext cx="5110709" cy="201585"/>
          </a:xfrm>
          <a:prstGeom prst="rect">
            <a:avLst/>
          </a:prstGeom>
        </p:spPr>
      </p:pic>
      <p:pic>
        <p:nvPicPr>
          <p:cNvPr id="4" name="Picture 3" descr="nostroy_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" y="548640"/>
            <a:ext cx="11155680" cy="3508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</a:pPr>
            <a:r>
              <a:rPr sz="2400" b="1" i="0" dirty="0" err="1">
                <a:solidFill>
                  <a:srgbClr val="4A519E"/>
                </a:solidFill>
                <a:latin typeface="Calibri"/>
              </a:rPr>
              <a:t>Ввод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жилья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за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январь</a:t>
            </a:r>
            <a:r>
              <a:rPr lang="ru-RU" sz="2400" b="1" i="0" dirty="0">
                <a:solidFill>
                  <a:srgbClr val="4A519E"/>
                </a:solidFill>
                <a:latin typeface="Calibri"/>
              </a:rPr>
              <a:t>-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июль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2026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года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: −15,0 %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по</a:t>
            </a:r>
            <a:r>
              <a:rPr sz="2400" b="1" i="0" dirty="0">
                <a:solidFill>
                  <a:srgbClr val="4A519E"/>
                </a:solidFill>
                <a:latin typeface="Calibri"/>
              </a:rPr>
              <a:t> </a:t>
            </a:r>
            <a:r>
              <a:rPr sz="2400" b="1" i="0" dirty="0" err="1">
                <a:solidFill>
                  <a:srgbClr val="4A519E"/>
                </a:solidFill>
                <a:latin typeface="Calibri"/>
              </a:rPr>
              <a:t>России</a:t>
            </a:r>
            <a:endParaRPr sz="2400" b="1" i="0" dirty="0">
              <a:solidFill>
                <a:srgbClr val="4A519E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2920" y="1243584"/>
            <a:ext cx="10881360" cy="2000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300" b="0" i="0" dirty="0" err="1">
                <a:solidFill>
                  <a:srgbClr val="4C5866"/>
                </a:solidFill>
                <a:latin typeface="Calibri"/>
              </a:rPr>
              <a:t>Ввод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жилья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за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январь</a:t>
            </a:r>
            <a:r>
              <a:rPr lang="ru-RU" sz="1300" b="0" i="0" dirty="0">
                <a:solidFill>
                  <a:srgbClr val="4C5866"/>
                </a:solidFill>
                <a:latin typeface="Calibri"/>
              </a:rPr>
              <a:t>-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июль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,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включая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дома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на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садовых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участках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 (</a:t>
            </a:r>
            <a:r>
              <a:rPr sz="1300" b="0" i="0" dirty="0" err="1">
                <a:solidFill>
                  <a:srgbClr val="4C5866"/>
                </a:solidFill>
                <a:latin typeface="Calibri"/>
              </a:rPr>
              <a:t>Росстат</a:t>
            </a:r>
            <a:r>
              <a:rPr sz="1300" b="0" i="0" dirty="0">
                <a:solidFill>
                  <a:srgbClr val="4C5866"/>
                </a:solidFill>
                <a:latin typeface="Calibri"/>
              </a:rPr>
              <a:t>)</a:t>
            </a:r>
          </a:p>
        </p:txBody>
      </p:sp>
      <p:pic>
        <p:nvPicPr>
          <p:cNvPr id="8" name="Picture 7" descr="ch11_housin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4412" y="1664208"/>
            <a:ext cx="8283145" cy="35204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5800" y="5257800"/>
            <a:ext cx="256032" cy="48920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1" i="0">
                <a:solidFill>
                  <a:srgbClr val="D9232E"/>
                </a:solidFill>
                <a:latin typeface="Calibri"/>
              </a:rPr>
              <a:t>■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8408" y="5230368"/>
            <a:ext cx="10588752" cy="48920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00" b="0" i="0">
                <a:solidFill>
                  <a:srgbClr val="2B2F3A"/>
                </a:solidFill>
                <a:latin typeface="Calibri"/>
              </a:rPr>
              <a:t>Снижение ввода в России на 15 % сформировано прежде всего ИЖС: −25,6 % при росте ввода МКД на 10,5 % (ДОМ.РФ, 7 мес. 2026).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5829300"/>
            <a:ext cx="256032" cy="48920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050" b="1" i="0">
                <a:solidFill>
                  <a:srgbClr val="D9232E"/>
                </a:solidFill>
                <a:latin typeface="Calibri"/>
              </a:rPr>
              <a:t>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8408" y="5801868"/>
            <a:ext cx="10588752" cy="21204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00" b="0" i="0" dirty="0">
                <a:solidFill>
                  <a:srgbClr val="2B2F3A"/>
                </a:solidFill>
                <a:latin typeface="Calibri"/>
              </a:rPr>
              <a:t>В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Сибирском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федеральном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округе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снижение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составило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27,9 %, в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Красноярском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2B2F3A"/>
                </a:solidFill>
                <a:latin typeface="Calibri"/>
              </a:rPr>
              <a:t>крае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</a:t>
            </a:r>
            <a:r>
              <a:rPr lang="ru-RU" sz="1300" b="0" i="0" dirty="0">
                <a:solidFill>
                  <a:srgbClr val="2B2F3A"/>
                </a:solidFill>
                <a:latin typeface="Calibri"/>
              </a:rPr>
              <a:t>-</a:t>
            </a:r>
            <a:r>
              <a:rPr sz="1300" b="0" i="0" dirty="0">
                <a:solidFill>
                  <a:srgbClr val="2B2F3A"/>
                </a:solidFill>
                <a:latin typeface="Calibri"/>
              </a:rPr>
              <a:t> 7,5 %.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3" descr="nostroy_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279" y="6234285"/>
            <a:ext cx="1204760" cy="538343"/>
          </a:xfrm>
          <a:prstGeom prst="rect">
            <a:avLst/>
          </a:prstGeom>
        </p:spPr>
      </p:pic>
      <p:pic>
        <p:nvPicPr>
          <p:cNvPr id="23" name="Picture 1" descr="header_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6" y="-5969"/>
            <a:ext cx="12175204" cy="532995"/>
          </a:xfrm>
          <a:prstGeom prst="rect">
            <a:avLst/>
          </a:prstGeom>
        </p:spPr>
      </p:pic>
      <p:sp>
        <p:nvSpPr>
          <p:cNvPr id="4" name="Google Shape;257;g10eb45ec051_3_0" descr="Плиты перекрытия ПК, ПБ. Все размеры от компании Стройснаб-63 купить в  городе Самара"/>
          <p:cNvSpPr/>
          <p:nvPr/>
        </p:nvSpPr>
        <p:spPr>
          <a:xfrm>
            <a:off x="-1601692" y="-129303"/>
            <a:ext cx="81864" cy="9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283" tIns="22641" rIns="45283" bIns="22641" anchor="t" anchorCtr="0">
            <a:noAutofit/>
          </a:bodyPr>
          <a:lstStyle/>
          <a:p>
            <a:pPr algn="ctr">
              <a:buClr>
                <a:srgbClr val="000000"/>
              </a:buClr>
              <a:buSzPts val="2600"/>
            </a:pP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Slide Number Placeholder 4"/>
          <p:cNvSpPr txBox="1">
            <a:spLocks/>
          </p:cNvSpPr>
          <p:nvPr/>
        </p:nvSpPr>
        <p:spPr>
          <a:xfrm>
            <a:off x="-2699403" y="6378216"/>
            <a:ext cx="194019" cy="15132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900" b="1" kern="1200">
                <a:solidFill>
                  <a:srgbClr val="4859A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200" dirty="0"/>
          </a:p>
          <a:p>
            <a:endParaRPr lang="ru-RU" dirty="0"/>
          </a:p>
        </p:txBody>
      </p:sp>
      <p:pic>
        <p:nvPicPr>
          <p:cNvPr id="7" name="Picture 40" descr="Picture 40"/>
          <p:cNvPicPr>
            <a:picLocks noChangeAspect="1"/>
          </p:cNvPicPr>
          <p:nvPr/>
        </p:nvPicPr>
        <p:blipFill>
          <a:blip r:embed="rId4" cstate="print"/>
          <a:srcRect t="66112"/>
          <a:stretch>
            <a:fillRect/>
          </a:stretch>
        </p:blipFill>
        <p:spPr>
          <a:xfrm>
            <a:off x="34985" y="6571627"/>
            <a:ext cx="5612587" cy="18522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9" name="Google Shape;257;g10eb45ec051_3_0" descr="Плиты перекрытия ПК, ПБ. Все размеры от компании Стройснаб-63 купить в  городе Самара">
            <a:extLst>
              <a:ext uri="{FF2B5EF4-FFF2-40B4-BE49-F238E27FC236}">
                <a16:creationId xmlns:a16="http://schemas.microsoft.com/office/drawing/2014/main" id="{634E51B9-F7EC-F92B-9A42-9EEA185FC9A4}"/>
              </a:ext>
            </a:extLst>
          </p:cNvPr>
          <p:cNvSpPr/>
          <p:nvPr/>
        </p:nvSpPr>
        <p:spPr>
          <a:xfrm>
            <a:off x="-1449292" y="23097"/>
            <a:ext cx="81864" cy="9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283" tIns="22641" rIns="45283" bIns="22641" anchor="t" anchorCtr="0">
            <a:noAutofit/>
          </a:bodyPr>
          <a:lstStyle/>
          <a:p>
            <a:pPr algn="ctr">
              <a:buClr>
                <a:srgbClr val="000000"/>
              </a:buClr>
              <a:buSzPts val="2600"/>
            </a:pP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247;g10eb45ec051_3_0">
            <a:extLst>
              <a:ext uri="{FF2B5EF4-FFF2-40B4-BE49-F238E27FC236}">
                <a16:creationId xmlns:a16="http://schemas.microsoft.com/office/drawing/2014/main" id="{DDE8EF2C-0BED-B999-5EA7-EC80291A6D4A}"/>
              </a:ext>
            </a:extLst>
          </p:cNvPr>
          <p:cNvSpPr txBox="1"/>
          <p:nvPr/>
        </p:nvSpPr>
        <p:spPr>
          <a:xfrm>
            <a:off x="502920" y="37625"/>
            <a:ext cx="11096159" cy="379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283" tIns="22641" rIns="45283" bIns="22641" anchor="t" anchorCtr="0">
            <a:spAutoFit/>
          </a:bodyPr>
          <a:lstStyle/>
          <a:p>
            <a:pPr indent="361951" algn="ctr">
              <a:spcBef>
                <a:spcPts val="200"/>
              </a:spcBef>
              <a:defRPr/>
            </a:pPr>
            <a:r>
              <a:rPr lang="ru-RU" sz="2000" b="1" dirty="0">
                <a:solidFill>
                  <a:srgbClr val="4A519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Аналитика рынка: Сибирский федеральный округ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02920" y="1150000"/>
            <a:ext cx="5468080" cy="2375000"/>
          </a:xfrm>
          <a:prstGeom prst="rect">
            <a:avLst/>
          </a:prstGeom>
          <a:noFill/>
          <a:ln w="19050">
            <a:solidFill>
              <a:srgbClr val="8280B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41" name="Chart 40"/>
          <p:cNvGraphicFramePr>
            <a:graphicFrameLocks noGrp="1"/>
          </p:cNvGraphicFramePr>
          <p:nvPr/>
        </p:nvGraphicFramePr>
        <p:xfrm>
          <a:off x="592920" y="1240000"/>
          <a:ext cx="5288080" cy="219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2" name="Rectangle 41"/>
          <p:cNvSpPr/>
          <p:nvPr/>
        </p:nvSpPr>
        <p:spPr>
          <a:xfrm>
            <a:off x="6221000" y="1150000"/>
            <a:ext cx="5468080" cy="2375000"/>
          </a:xfrm>
          <a:prstGeom prst="rect">
            <a:avLst/>
          </a:prstGeom>
          <a:noFill/>
          <a:ln w="19050">
            <a:solidFill>
              <a:srgbClr val="8280B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43" name="Chart 42"/>
          <p:cNvGraphicFramePr>
            <a:graphicFrameLocks noGrp="1"/>
          </p:cNvGraphicFramePr>
          <p:nvPr/>
        </p:nvGraphicFramePr>
        <p:xfrm>
          <a:off x="8770289" y="1148991"/>
          <a:ext cx="2918790" cy="2358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4" name="Rectangle 43"/>
          <p:cNvSpPr/>
          <p:nvPr/>
        </p:nvSpPr>
        <p:spPr>
          <a:xfrm>
            <a:off x="502920" y="3725000"/>
            <a:ext cx="5468080" cy="2375000"/>
          </a:xfrm>
          <a:prstGeom prst="rect">
            <a:avLst/>
          </a:prstGeom>
          <a:noFill/>
          <a:ln w="19050">
            <a:solidFill>
              <a:srgbClr val="8280B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45" name="Chart 44"/>
          <p:cNvGraphicFramePr>
            <a:graphicFrameLocks noGrp="1"/>
          </p:cNvGraphicFramePr>
          <p:nvPr/>
        </p:nvGraphicFramePr>
        <p:xfrm>
          <a:off x="592920" y="3815000"/>
          <a:ext cx="5288080" cy="219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6" name="Rectangle 45"/>
          <p:cNvSpPr/>
          <p:nvPr/>
        </p:nvSpPr>
        <p:spPr>
          <a:xfrm>
            <a:off x="6221000" y="3725000"/>
            <a:ext cx="5468080" cy="2375000"/>
          </a:xfrm>
          <a:prstGeom prst="rect">
            <a:avLst/>
          </a:prstGeom>
          <a:noFill/>
          <a:ln w="19050">
            <a:solidFill>
              <a:srgbClr val="8280B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47" name="Chart 46"/>
          <p:cNvGraphicFramePr>
            <a:graphicFrameLocks noGrp="1"/>
          </p:cNvGraphicFramePr>
          <p:nvPr/>
        </p:nvGraphicFramePr>
        <p:xfrm>
          <a:off x="6311000" y="3815000"/>
          <a:ext cx="5288080" cy="219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2" name="Chart 42">
            <a:extLst>
              <a:ext uri="{FF2B5EF4-FFF2-40B4-BE49-F238E27FC236}">
                <a16:creationId xmlns:a16="http://schemas.microsoft.com/office/drawing/2014/main" id="{E47EB556-9849-4C66-B586-2E5E3A9DE2EE}"/>
              </a:ext>
            </a:extLst>
          </p:cNvPr>
          <p:cNvGraphicFramePr>
            <a:graphicFrameLocks noGrp="1"/>
          </p:cNvGraphicFramePr>
          <p:nvPr/>
        </p:nvGraphicFramePr>
        <p:xfrm>
          <a:off x="6220999" y="1160632"/>
          <a:ext cx="2708316" cy="2347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3481168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Тема 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Тема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Arial"/>
      <a:ea typeface="DejaVu Sans"/>
      <a:cs typeface="DejaVu Sans"/>
    </a:majorFont>
    <a:minorFont>
      <a:latin typeface="Arial"/>
      <a:ea typeface="DejaVu Sans"/>
      <a:cs typeface="DejaVu Sans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  <a:miter/>
      </a:ln>
      <a:ln w="25400" cap="flat" cmpd="sng" algn="ctr">
        <a:solidFill>
          <a:schemeClr val="phClr"/>
        </a:solidFill>
        <a:prstDash val="solid"/>
        <a:miter/>
      </a:ln>
      <a:ln w="38100" cap="flat" cmpd="sng" algn="ctr">
        <a:solidFill>
          <a:schemeClr val="phClr"/>
        </a:solidFill>
        <a:prstDash val="solid"/>
        <a:miter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Arial"/>
      <a:ea typeface="DejaVu Sans"/>
      <a:cs typeface="DejaVu Sans"/>
    </a:majorFont>
    <a:minorFont>
      <a:latin typeface="Arial"/>
      <a:ea typeface="DejaVu Sans"/>
      <a:cs typeface="DejaVu Sans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  <a:miter/>
      </a:ln>
      <a:ln w="25400" cap="flat" cmpd="sng" algn="ctr">
        <a:solidFill>
          <a:schemeClr val="phClr"/>
        </a:solidFill>
        <a:prstDash val="solid"/>
        <a:miter/>
      </a:ln>
      <a:ln w="38100" cap="flat" cmpd="sng" algn="ctr">
        <a:solidFill>
          <a:schemeClr val="phClr"/>
        </a:solidFill>
        <a:prstDash val="solid"/>
        <a:miter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Arial"/>
      <a:ea typeface="DejaVu Sans"/>
      <a:cs typeface="DejaVu Sans"/>
    </a:majorFont>
    <a:minorFont>
      <a:latin typeface="Arial"/>
      <a:ea typeface="DejaVu Sans"/>
      <a:cs typeface="DejaVu Sans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  <a:miter/>
      </a:ln>
      <a:ln w="25400" cap="flat" cmpd="sng" algn="ctr">
        <a:solidFill>
          <a:schemeClr val="phClr"/>
        </a:solidFill>
        <a:prstDash val="solid"/>
        <a:miter/>
      </a:ln>
      <a:ln w="38100" cap="flat" cmpd="sng" algn="ctr">
        <a:solidFill>
          <a:schemeClr val="phClr"/>
        </a:solidFill>
        <a:prstDash val="solid"/>
        <a:miter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5223</Words>
  <Application>Microsoft Office PowerPoint</Application>
  <PresentationFormat>Широкоэкранный</PresentationFormat>
  <Paragraphs>887</Paragraphs>
  <Slides>50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5" baseType="lpstr">
      <vt:lpstr>Arial</vt:lpstr>
      <vt:lpstr>Calibri</vt:lpstr>
      <vt:lpstr>Times New Roman</vt:lpstr>
      <vt:lpstr>Verdana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2026-09-05T19:49:50Z</dcterms:created>
  <dcterms:modified xsi:type="dcterms:W3CDTF">2026-09-06T13:47:48Z</dcterms:modified>
  <cp:category/>
</cp:coreProperties>
</file>