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419" r:id="rId2"/>
    <p:sldId id="1157" r:id="rId3"/>
    <p:sldId id="1169" r:id="rId4"/>
    <p:sldId id="1043" r:id="rId5"/>
    <p:sldId id="1139" r:id="rId6"/>
    <p:sldId id="1107" r:id="rId7"/>
    <p:sldId id="1168" r:id="rId8"/>
    <p:sldId id="1164" r:id="rId9"/>
    <p:sldId id="1056" r:id="rId10"/>
    <p:sldId id="1142" r:id="rId11"/>
    <p:sldId id="1134" r:id="rId12"/>
    <p:sldId id="1108" r:id="rId13"/>
    <p:sldId id="1102" r:id="rId14"/>
    <p:sldId id="1161" r:id="rId15"/>
    <p:sldId id="1140" r:id="rId16"/>
    <p:sldId id="1147" r:id="rId17"/>
    <p:sldId id="1165" r:id="rId18"/>
    <p:sldId id="1166" r:id="rId19"/>
    <p:sldId id="1146" r:id="rId20"/>
    <p:sldId id="1148" r:id="rId21"/>
    <p:sldId id="1170" r:id="rId22"/>
    <p:sldId id="1171" r:id="rId23"/>
    <p:sldId id="1191" r:id="rId24"/>
    <p:sldId id="1173" r:id="rId25"/>
    <p:sldId id="1175" r:id="rId26"/>
    <p:sldId id="1176" r:id="rId27"/>
    <p:sldId id="1177" r:id="rId28"/>
    <p:sldId id="1178" r:id="rId29"/>
    <p:sldId id="1179" r:id="rId30"/>
    <p:sldId id="1180" r:id="rId31"/>
    <p:sldId id="1183" r:id="rId32"/>
    <p:sldId id="1185" r:id="rId33"/>
    <p:sldId id="1188" r:id="rId34"/>
    <p:sldId id="1189" r:id="rId35"/>
    <p:sldId id="1190" r:id="rId36"/>
    <p:sldId id="1159" r:id="rId37"/>
    <p:sldId id="1160" r:id="rId38"/>
  </p:sldIdLst>
  <p:sldSz cx="12188825" cy="6858000"/>
  <p:notesSz cx="6799263" cy="9875838"/>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6C"/>
    <a:srgbClr val="82468C"/>
    <a:srgbClr val="5F5F5F"/>
    <a:srgbClr val="00703C"/>
    <a:srgbClr val="CCD4DD"/>
    <a:srgbClr val="002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6047" autoAdjust="0"/>
  </p:normalViewPr>
  <p:slideViewPr>
    <p:cSldViewPr snapToGrid="0">
      <p:cViewPr varScale="1">
        <p:scale>
          <a:sx n="116" d="100"/>
          <a:sy n="116" d="100"/>
        </p:scale>
        <p:origin x="96" y="39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2580" y="-102"/>
      </p:cViewPr>
      <p:guideLst>
        <p:guide orient="horz" pos="311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1"/>
            <a:ext cx="2946347" cy="49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b="0">
                <a:latin typeface="Arial" charset="0"/>
              </a:defRPr>
            </a:lvl1pPr>
          </a:lstStyle>
          <a:p>
            <a:pPr>
              <a:defRPr/>
            </a:pPr>
            <a:endParaRPr lang="ru-RU"/>
          </a:p>
        </p:txBody>
      </p:sp>
      <p:sp>
        <p:nvSpPr>
          <p:cNvPr id="114691" name="Rectangle 3"/>
          <p:cNvSpPr>
            <a:spLocks noGrp="1" noChangeArrowheads="1"/>
          </p:cNvSpPr>
          <p:nvPr>
            <p:ph type="dt" sz="quarter" idx="1"/>
          </p:nvPr>
        </p:nvSpPr>
        <p:spPr bwMode="auto">
          <a:xfrm>
            <a:off x="3851343" y="1"/>
            <a:ext cx="2946347" cy="49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b="0">
                <a:latin typeface="Arial" charset="0"/>
              </a:defRPr>
            </a:lvl1pPr>
          </a:lstStyle>
          <a:p>
            <a:pPr>
              <a:defRPr/>
            </a:pPr>
            <a:endParaRPr lang="ru-RU"/>
          </a:p>
        </p:txBody>
      </p:sp>
      <p:sp>
        <p:nvSpPr>
          <p:cNvPr id="114692" name="Rectangle 4"/>
          <p:cNvSpPr>
            <a:spLocks noGrp="1" noChangeArrowheads="1"/>
          </p:cNvSpPr>
          <p:nvPr>
            <p:ph type="ftr" sz="quarter" idx="2"/>
          </p:nvPr>
        </p:nvSpPr>
        <p:spPr bwMode="auto">
          <a:xfrm>
            <a:off x="0" y="9380333"/>
            <a:ext cx="2946347" cy="49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b="0">
                <a:latin typeface="Arial" charset="0"/>
              </a:defRPr>
            </a:lvl1pPr>
          </a:lstStyle>
          <a:p>
            <a:pPr>
              <a:defRPr/>
            </a:pPr>
            <a:endParaRPr lang="ru-RU"/>
          </a:p>
        </p:txBody>
      </p:sp>
      <p:sp>
        <p:nvSpPr>
          <p:cNvPr id="114693" name="Rectangle 5"/>
          <p:cNvSpPr>
            <a:spLocks noGrp="1" noChangeArrowheads="1"/>
          </p:cNvSpPr>
          <p:nvPr>
            <p:ph type="sldNum" sz="quarter" idx="3"/>
          </p:nvPr>
        </p:nvSpPr>
        <p:spPr bwMode="auto">
          <a:xfrm>
            <a:off x="3851343" y="9380333"/>
            <a:ext cx="2946347" cy="49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b="0">
                <a:latin typeface="Arial" charset="0"/>
              </a:defRPr>
            </a:lvl1pPr>
          </a:lstStyle>
          <a:p>
            <a:pPr>
              <a:defRPr/>
            </a:pPr>
            <a:fld id="{0F0DC725-DDE8-42E4-80B7-B3EF10A58A1E}" type="slidenum">
              <a:rPr lang="ru-RU"/>
              <a:pPr>
                <a:defRPr/>
              </a:pPr>
              <a:t>‹#›</a:t>
            </a:fld>
            <a:endParaRPr lang="ru-RU"/>
          </a:p>
        </p:txBody>
      </p:sp>
    </p:spTree>
    <p:extLst>
      <p:ext uri="{BB962C8B-B14F-4D97-AF65-F5344CB8AC3E}">
        <p14:creationId xmlns:p14="http://schemas.microsoft.com/office/powerpoint/2010/main" val="140628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1"/>
            <a:ext cx="2946347" cy="49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b="0">
                <a:latin typeface="Arial" charset="0"/>
              </a:defRPr>
            </a:lvl1pPr>
          </a:lstStyle>
          <a:p>
            <a:pPr>
              <a:defRPr/>
            </a:pPr>
            <a:endParaRPr lang="ru-RU"/>
          </a:p>
        </p:txBody>
      </p:sp>
      <p:sp>
        <p:nvSpPr>
          <p:cNvPr id="70659" name="Rectangle 3"/>
          <p:cNvSpPr>
            <a:spLocks noGrp="1" noChangeArrowheads="1"/>
          </p:cNvSpPr>
          <p:nvPr>
            <p:ph type="dt" idx="1"/>
          </p:nvPr>
        </p:nvSpPr>
        <p:spPr bwMode="auto">
          <a:xfrm>
            <a:off x="3851343" y="1"/>
            <a:ext cx="2946347" cy="49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b="0">
                <a:latin typeface="Arial" charset="0"/>
              </a:defRPr>
            </a:lvl1pPr>
          </a:lstStyle>
          <a:p>
            <a:pPr>
              <a:defRPr/>
            </a:pPr>
            <a:endParaRPr lang="ru-RU"/>
          </a:p>
        </p:txBody>
      </p:sp>
      <p:sp>
        <p:nvSpPr>
          <p:cNvPr id="7172" name="Rectangle 4"/>
          <p:cNvSpPr>
            <a:spLocks noGrp="1" noRot="1" noChangeAspect="1" noChangeArrowheads="1" noTextEdit="1"/>
          </p:cNvSpPr>
          <p:nvPr>
            <p:ph type="sldImg" idx="2"/>
          </p:nvPr>
        </p:nvSpPr>
        <p:spPr bwMode="auto">
          <a:xfrm>
            <a:off x="107950" y="741363"/>
            <a:ext cx="6583363" cy="37036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79927" y="4691025"/>
            <a:ext cx="5439410" cy="444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70662" name="Rectangle 6"/>
          <p:cNvSpPr>
            <a:spLocks noGrp="1" noChangeArrowheads="1"/>
          </p:cNvSpPr>
          <p:nvPr>
            <p:ph type="ftr" sz="quarter" idx="4"/>
          </p:nvPr>
        </p:nvSpPr>
        <p:spPr bwMode="auto">
          <a:xfrm>
            <a:off x="0" y="9380333"/>
            <a:ext cx="2946347" cy="49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b="0">
                <a:latin typeface="Arial" charset="0"/>
              </a:defRPr>
            </a:lvl1pPr>
          </a:lstStyle>
          <a:p>
            <a:pPr>
              <a:defRPr/>
            </a:pPr>
            <a:endParaRPr lang="ru-RU"/>
          </a:p>
        </p:txBody>
      </p:sp>
      <p:sp>
        <p:nvSpPr>
          <p:cNvPr id="70663" name="Rectangle 7"/>
          <p:cNvSpPr>
            <a:spLocks noGrp="1" noChangeArrowheads="1"/>
          </p:cNvSpPr>
          <p:nvPr>
            <p:ph type="sldNum" sz="quarter" idx="5"/>
          </p:nvPr>
        </p:nvSpPr>
        <p:spPr bwMode="auto">
          <a:xfrm>
            <a:off x="3851343" y="9380333"/>
            <a:ext cx="2946347" cy="49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b="0">
                <a:latin typeface="Arial" charset="0"/>
              </a:defRPr>
            </a:lvl1pPr>
          </a:lstStyle>
          <a:p>
            <a:pPr>
              <a:defRPr/>
            </a:pPr>
            <a:fld id="{F6686DAE-836A-44B3-91CA-144333DEB855}" type="slidenum">
              <a:rPr lang="ru-RU"/>
              <a:pPr>
                <a:defRPr/>
              </a:pPr>
              <a:t>‹#›</a:t>
            </a:fld>
            <a:endParaRPr lang="ru-RU"/>
          </a:p>
        </p:txBody>
      </p:sp>
    </p:spTree>
    <p:extLst>
      <p:ext uri="{BB962C8B-B14F-4D97-AF65-F5344CB8AC3E}">
        <p14:creationId xmlns:p14="http://schemas.microsoft.com/office/powerpoint/2010/main" val="4202311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ru-RU"/>
          </a:p>
        </p:txBody>
      </p:sp>
    </p:spTree>
    <p:extLst>
      <p:ext uri="{BB962C8B-B14F-4D97-AF65-F5344CB8AC3E}">
        <p14:creationId xmlns:p14="http://schemas.microsoft.com/office/powerpoint/2010/main" val="56489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ru-RU"/>
          </a:p>
        </p:txBody>
      </p:sp>
    </p:spTree>
    <p:extLst>
      <p:ext uri="{BB962C8B-B14F-4D97-AF65-F5344CB8AC3E}">
        <p14:creationId xmlns:p14="http://schemas.microsoft.com/office/powerpoint/2010/main" val="359611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ru-RU"/>
          </a:p>
        </p:txBody>
      </p:sp>
    </p:spTree>
    <p:extLst>
      <p:ext uri="{BB962C8B-B14F-4D97-AF65-F5344CB8AC3E}">
        <p14:creationId xmlns:p14="http://schemas.microsoft.com/office/powerpoint/2010/main" val="251350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ru-RU"/>
          </a:p>
        </p:txBody>
      </p:sp>
    </p:spTree>
    <p:extLst>
      <p:ext uri="{BB962C8B-B14F-4D97-AF65-F5344CB8AC3E}">
        <p14:creationId xmlns:p14="http://schemas.microsoft.com/office/powerpoint/2010/main" val="360132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ru-RU"/>
          </a:p>
        </p:txBody>
      </p:sp>
    </p:spTree>
    <p:extLst>
      <p:ext uri="{BB962C8B-B14F-4D97-AF65-F5344CB8AC3E}">
        <p14:creationId xmlns:p14="http://schemas.microsoft.com/office/powerpoint/2010/main" val="274989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ru-RU"/>
          </a:p>
        </p:txBody>
      </p:sp>
    </p:spTree>
    <p:extLst>
      <p:ext uri="{BB962C8B-B14F-4D97-AF65-F5344CB8AC3E}">
        <p14:creationId xmlns:p14="http://schemas.microsoft.com/office/powerpoint/2010/main" val="35929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ru-RU"/>
          </a:p>
        </p:txBody>
      </p:sp>
    </p:spTree>
    <p:extLst>
      <p:ext uri="{BB962C8B-B14F-4D97-AF65-F5344CB8AC3E}">
        <p14:creationId xmlns:p14="http://schemas.microsoft.com/office/powerpoint/2010/main" val="118218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ru-RU"/>
          </a:p>
        </p:txBody>
      </p:sp>
    </p:spTree>
    <p:extLst>
      <p:ext uri="{BB962C8B-B14F-4D97-AF65-F5344CB8AC3E}">
        <p14:creationId xmlns:p14="http://schemas.microsoft.com/office/powerpoint/2010/main" val="129633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xfrm>
            <a:off x="2349996" y="457200"/>
            <a:ext cx="953640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dirty="0" err="1" smtClean="0"/>
              <a:t>Click</a:t>
            </a:r>
            <a:r>
              <a:rPr lang="ru-RU" altLang="ru-RU" dirty="0" smtClean="0"/>
              <a:t> </a:t>
            </a:r>
            <a:r>
              <a:rPr lang="ru-RU" altLang="ru-RU" dirty="0" err="1" smtClean="0"/>
              <a:t>to</a:t>
            </a:r>
            <a:r>
              <a:rPr lang="ru-RU" altLang="ru-RU" dirty="0" smtClean="0"/>
              <a:t> </a:t>
            </a:r>
            <a:r>
              <a:rPr lang="ru-RU" altLang="ru-RU" dirty="0" err="1" smtClean="0"/>
              <a:t>edit</a:t>
            </a:r>
            <a:r>
              <a:rPr lang="ru-RU" altLang="ru-RU" dirty="0" smtClean="0"/>
              <a:t> </a:t>
            </a:r>
            <a:r>
              <a:rPr lang="ru-RU" altLang="ru-RU" dirty="0" err="1" smtClean="0"/>
              <a:t>title</a:t>
            </a:r>
            <a:endParaRPr lang="ru-RU" altLang="ru-RU" dirty="0" smtClean="0"/>
          </a:p>
        </p:txBody>
      </p:sp>
    </p:spTree>
    <p:extLst>
      <p:ext uri="{BB962C8B-B14F-4D97-AF65-F5344CB8AC3E}">
        <p14:creationId xmlns:p14="http://schemas.microsoft.com/office/powerpoint/2010/main" val="369727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auto">
          <a:xfrm>
            <a:off x="2349996" y="457200"/>
            <a:ext cx="953640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dirty="0" err="1" smtClean="0"/>
              <a:t>Click</a:t>
            </a:r>
            <a:r>
              <a:rPr lang="ru-RU" altLang="ru-RU" dirty="0" smtClean="0"/>
              <a:t> </a:t>
            </a:r>
            <a:r>
              <a:rPr lang="ru-RU" altLang="ru-RU" dirty="0" err="1" smtClean="0"/>
              <a:t>to</a:t>
            </a:r>
            <a:r>
              <a:rPr lang="ru-RU" altLang="ru-RU" dirty="0" smtClean="0"/>
              <a:t> </a:t>
            </a:r>
            <a:r>
              <a:rPr lang="ru-RU" altLang="ru-RU" dirty="0" err="1" smtClean="0"/>
              <a:t>edit</a:t>
            </a:r>
            <a:r>
              <a:rPr lang="ru-RU" altLang="ru-RU" dirty="0" smtClean="0"/>
              <a:t> </a:t>
            </a:r>
            <a:r>
              <a:rPr lang="ru-RU" altLang="ru-RU" dirty="0" err="1" smtClean="0"/>
              <a:t>title</a:t>
            </a:r>
            <a:endParaRPr lang="ru-RU" altLang="ru-RU" dirty="0" smtClean="0"/>
          </a:p>
        </p:txBody>
      </p:sp>
    </p:spTree>
    <p:extLst>
      <p:ext uri="{BB962C8B-B14F-4D97-AF65-F5344CB8AC3E}">
        <p14:creationId xmlns:p14="http://schemas.microsoft.com/office/powerpoint/2010/main" val="422634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auto">
          <a:xfrm>
            <a:off x="2349996" y="457200"/>
            <a:ext cx="953640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dirty="0" err="1" smtClean="0"/>
              <a:t>Click</a:t>
            </a:r>
            <a:r>
              <a:rPr lang="ru-RU" altLang="ru-RU" dirty="0" smtClean="0"/>
              <a:t> </a:t>
            </a:r>
            <a:r>
              <a:rPr lang="ru-RU" altLang="ru-RU" dirty="0" err="1" smtClean="0"/>
              <a:t>to</a:t>
            </a:r>
            <a:r>
              <a:rPr lang="ru-RU" altLang="ru-RU" dirty="0" smtClean="0"/>
              <a:t> </a:t>
            </a:r>
            <a:r>
              <a:rPr lang="ru-RU" altLang="ru-RU" dirty="0" err="1" smtClean="0"/>
              <a:t>edit</a:t>
            </a:r>
            <a:r>
              <a:rPr lang="ru-RU" altLang="ru-RU" dirty="0" smtClean="0"/>
              <a:t> </a:t>
            </a:r>
            <a:r>
              <a:rPr lang="ru-RU" altLang="ru-RU" dirty="0" err="1" smtClean="0"/>
              <a:t>title</a:t>
            </a:r>
            <a:endParaRPr lang="ru-RU" altLang="ru-RU" dirty="0" smtClean="0"/>
          </a:p>
        </p:txBody>
      </p:sp>
    </p:spTree>
    <p:extLst>
      <p:ext uri="{BB962C8B-B14F-4D97-AF65-F5344CB8AC3E}">
        <p14:creationId xmlns:p14="http://schemas.microsoft.com/office/powerpoint/2010/main" val="6942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Rectangle 4"/>
          <p:cNvSpPr>
            <a:spLocks noGrp="1" noChangeArrowheads="1"/>
          </p:cNvSpPr>
          <p:nvPr>
            <p:ph idx="1"/>
          </p:nvPr>
        </p:nvSpPr>
        <p:spPr bwMode="auto">
          <a:xfrm>
            <a:off x="973413" y="1095376"/>
            <a:ext cx="10269509"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5" name="Rectangle 3"/>
          <p:cNvSpPr>
            <a:spLocks noGrp="1" noChangeArrowheads="1"/>
          </p:cNvSpPr>
          <p:nvPr>
            <p:ph type="title"/>
          </p:nvPr>
        </p:nvSpPr>
        <p:spPr bwMode="auto">
          <a:xfrm>
            <a:off x="2349996" y="457200"/>
            <a:ext cx="953640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dirty="0" err="1" smtClean="0"/>
              <a:t>Click</a:t>
            </a:r>
            <a:r>
              <a:rPr lang="ru-RU" altLang="ru-RU" dirty="0" smtClean="0"/>
              <a:t> </a:t>
            </a:r>
            <a:r>
              <a:rPr lang="ru-RU" altLang="ru-RU" dirty="0" err="1" smtClean="0"/>
              <a:t>to</a:t>
            </a:r>
            <a:r>
              <a:rPr lang="ru-RU" altLang="ru-RU" dirty="0" smtClean="0"/>
              <a:t> </a:t>
            </a:r>
            <a:r>
              <a:rPr lang="ru-RU" altLang="ru-RU" dirty="0" err="1" smtClean="0"/>
              <a:t>edit</a:t>
            </a:r>
            <a:r>
              <a:rPr lang="ru-RU" altLang="ru-RU" dirty="0" smtClean="0"/>
              <a:t> </a:t>
            </a:r>
            <a:r>
              <a:rPr lang="ru-RU" altLang="ru-RU" dirty="0" err="1" smtClean="0"/>
              <a:t>title</a:t>
            </a:r>
            <a:endParaRPr lang="ru-RU" altLang="ru-RU" dirty="0" smtClean="0"/>
          </a:p>
        </p:txBody>
      </p:sp>
    </p:spTree>
    <p:extLst>
      <p:ext uri="{BB962C8B-B14F-4D97-AF65-F5344CB8AC3E}">
        <p14:creationId xmlns:p14="http://schemas.microsoft.com/office/powerpoint/2010/main" val="1695521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Слайд пустой_светлый">
    <p:bg>
      <p:bgPr>
        <a:solidFill>
          <a:srgbClr val="FFFFFF"/>
        </a:solidFill>
        <a:effectLst/>
      </p:bgPr>
    </p:bg>
    <p:spTree>
      <p:nvGrpSpPr>
        <p:cNvPr id="1" name=""/>
        <p:cNvGrpSpPr/>
        <p:nvPr/>
      </p:nvGrpSpPr>
      <p:grpSpPr>
        <a:xfrm>
          <a:off x="0" y="0"/>
          <a:ext cx="0" cy="0"/>
          <a:chOff x="0" y="0"/>
          <a:chExt cx="0" cy="0"/>
        </a:xfrm>
      </p:grpSpPr>
      <p:sp>
        <p:nvSpPr>
          <p:cNvPr id="17" name="Номер слайда">
            <a:extLst>
              <a:ext uri="{FF2B5EF4-FFF2-40B4-BE49-F238E27FC236}">
                <a16:creationId xmlns:a16="http://schemas.microsoft.com/office/drawing/2014/main" id="{9D20C3BB-980F-1749-896A-947816E25FDB}"/>
              </a:ext>
            </a:extLst>
          </p:cNvPr>
          <p:cNvSpPr txBox="1">
            <a:spLocks noGrp="1"/>
          </p:cNvSpPr>
          <p:nvPr>
            <p:ph type="sldNum" sz="quarter" idx="4294967295"/>
          </p:nvPr>
        </p:nvSpPr>
        <p:spPr>
          <a:xfrm>
            <a:off x="11482382" y="6408410"/>
            <a:ext cx="325290" cy="139701"/>
          </a:xfrm>
          <a:prstGeom prst="rect">
            <a:avLst/>
          </a:prstGeom>
          <a:extLst>
            <a:ext uri="{C572A759-6A51-4108-AA02-DFA0A04FC94B}">
              <ma14:wrappingTextBoxFlag xmlns:ma14="http://schemas.microsoft.com/office/mac/drawingml/2011/main" xmlns="" val="1"/>
            </a:ext>
          </a:extLst>
        </p:spPr>
        <p:txBody>
          <a:bodyPr/>
          <a:lstStyle>
            <a:lvl1pPr>
              <a:defRPr sz="900">
                <a:latin typeface="SB Sans Text Light"/>
                <a:ea typeface="SB Sans Text Light"/>
                <a:cs typeface="SB Sans Text Light"/>
                <a:sym typeface="SB Sans Text Light"/>
              </a:defRPr>
            </a:lvl1pPr>
          </a:lstStyle>
          <a:p>
            <a:fld id="{86CB4B4D-7CA3-9044-876B-883B54F8677D}" type="slidenum">
              <a:t>‹#›</a:t>
            </a:fld>
            <a:endParaRPr dirty="0"/>
          </a:p>
        </p:txBody>
      </p:sp>
    </p:spTree>
    <p:extLst>
      <p:ext uri="{BB962C8B-B14F-4D97-AF65-F5344CB8AC3E}">
        <p14:creationId xmlns:p14="http://schemas.microsoft.com/office/powerpoint/2010/main" val="30282149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Пустой">
    <p:spTree>
      <p:nvGrpSpPr>
        <p:cNvPr id="1" name=""/>
        <p:cNvGrpSpPr/>
        <p:nvPr/>
      </p:nvGrpSpPr>
      <p:grpSpPr>
        <a:xfrm>
          <a:off x="0" y="0"/>
          <a:ext cx="0" cy="0"/>
          <a:chOff x="0" y="0"/>
          <a:chExt cx="0" cy="0"/>
        </a:xfrm>
      </p:grpSpPr>
      <p:sp>
        <p:nvSpPr>
          <p:cNvPr id="5" name="Rectangle 4"/>
          <p:cNvSpPr/>
          <p:nvPr userDrawn="1"/>
        </p:nvSpPr>
        <p:spPr>
          <a:xfrm>
            <a:off x="0" y="0"/>
            <a:ext cx="12188825" cy="864000"/>
          </a:xfrm>
          <a:prstGeom prst="rect">
            <a:avLst/>
          </a:prstGeom>
          <a:solidFill>
            <a:schemeClr val="bg1"/>
          </a:solidFill>
          <a:ln w="12700" cap="flat">
            <a:noFill/>
            <a:miter lim="400000"/>
          </a:ln>
          <a:effectLst>
            <a:outerShdw blurRad="12700" dist="25400" dir="5400000" rotWithShape="0">
              <a:schemeClr val="bg2">
                <a:lumMod val="90000"/>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marL="0" marR="0" indent="0" algn="ctr" defTabSz="736379" rtl="0" fontAlgn="auto" latinLnBrk="0" hangingPunct="0">
              <a:lnSpc>
                <a:spcPct val="100000"/>
              </a:lnSpc>
              <a:spcBef>
                <a:spcPts val="0"/>
              </a:spcBef>
              <a:spcAft>
                <a:spcPts val="0"/>
              </a:spcAft>
              <a:buClrTx/>
              <a:buSzTx/>
              <a:buFontTx/>
              <a:buNone/>
              <a:tabLst/>
            </a:pPr>
            <a:endParaRPr kumimoji="0" lang="en-US" sz="4999"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Title 1"/>
          <p:cNvSpPr>
            <a:spLocks noGrp="1"/>
          </p:cNvSpPr>
          <p:nvPr>
            <p:ph type="title"/>
          </p:nvPr>
        </p:nvSpPr>
        <p:spPr>
          <a:xfrm>
            <a:off x="596849" y="1"/>
            <a:ext cx="10896832" cy="861565"/>
          </a:xfrm>
          <a:prstGeom prst="rect">
            <a:avLst/>
          </a:prstGeom>
        </p:spPr>
        <p:txBody>
          <a:bodyPr anchor="ctr"/>
          <a:lstStyle>
            <a:lvl1pPr>
              <a:defRPr sz="2199" b="0">
                <a:solidFill>
                  <a:srgbClr val="21A038"/>
                </a:solidFill>
                <a:latin typeface="+mj-lt"/>
              </a:defRPr>
            </a:lvl1pPr>
          </a:lstStyle>
          <a:p>
            <a:r>
              <a:rPr lang="en-US" dirty="0"/>
              <a:t>Click to edit Master title style</a:t>
            </a:r>
          </a:p>
        </p:txBody>
      </p:sp>
      <p:sp>
        <p:nvSpPr>
          <p:cNvPr id="29" name="Прямоугольник 28"/>
          <p:cNvSpPr/>
          <p:nvPr userDrawn="1"/>
        </p:nvSpPr>
        <p:spPr>
          <a:xfrm>
            <a:off x="12386076" y="1909003"/>
            <a:ext cx="1039045" cy="2809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0-0-0</a:t>
            </a:r>
          </a:p>
        </p:txBody>
      </p:sp>
      <p:sp>
        <p:nvSpPr>
          <p:cNvPr id="32" name="Прямоугольник 31"/>
          <p:cNvSpPr/>
          <p:nvPr userDrawn="1"/>
        </p:nvSpPr>
        <p:spPr>
          <a:xfrm>
            <a:off x="12386076" y="2287919"/>
            <a:ext cx="1039045" cy="280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153-153-153</a:t>
            </a:r>
          </a:p>
        </p:txBody>
      </p:sp>
      <p:sp>
        <p:nvSpPr>
          <p:cNvPr id="33" name="Прямоугольник 32"/>
          <p:cNvSpPr/>
          <p:nvPr userDrawn="1"/>
        </p:nvSpPr>
        <p:spPr>
          <a:xfrm>
            <a:off x="12386076" y="2666835"/>
            <a:ext cx="1039045" cy="280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0-111-60</a:t>
            </a:r>
          </a:p>
        </p:txBody>
      </p:sp>
      <p:sp>
        <p:nvSpPr>
          <p:cNvPr id="34" name="Прямоугольник 33"/>
          <p:cNvSpPr/>
          <p:nvPr userDrawn="1"/>
        </p:nvSpPr>
        <p:spPr>
          <a:xfrm>
            <a:off x="12386076" y="3045751"/>
            <a:ext cx="1039045" cy="280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17-167-76</a:t>
            </a:r>
          </a:p>
        </p:txBody>
      </p:sp>
      <p:sp>
        <p:nvSpPr>
          <p:cNvPr id="35" name="Прямоугольник 34"/>
          <p:cNvSpPr/>
          <p:nvPr userDrawn="1"/>
        </p:nvSpPr>
        <p:spPr>
          <a:xfrm>
            <a:off x="12386076" y="3424667"/>
            <a:ext cx="1039045" cy="280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125-194-68</a:t>
            </a:r>
          </a:p>
        </p:txBody>
      </p:sp>
      <p:sp>
        <p:nvSpPr>
          <p:cNvPr id="36" name="Прямоугольник 35"/>
          <p:cNvSpPr/>
          <p:nvPr userDrawn="1"/>
        </p:nvSpPr>
        <p:spPr>
          <a:xfrm>
            <a:off x="12386076" y="3803583"/>
            <a:ext cx="1039045" cy="2809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220-15-0</a:t>
            </a:r>
          </a:p>
        </p:txBody>
      </p:sp>
      <p:sp>
        <p:nvSpPr>
          <p:cNvPr id="37" name="Прямоугольник 36"/>
          <p:cNvSpPr/>
          <p:nvPr userDrawn="1"/>
        </p:nvSpPr>
        <p:spPr>
          <a:xfrm>
            <a:off x="12386076" y="4182499"/>
            <a:ext cx="1039045" cy="2809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19-152-132</a:t>
            </a:r>
          </a:p>
        </p:txBody>
      </p:sp>
      <p:sp>
        <p:nvSpPr>
          <p:cNvPr id="38" name="Прямоугольник 37"/>
          <p:cNvSpPr/>
          <p:nvPr userDrawn="1"/>
        </p:nvSpPr>
        <p:spPr>
          <a:xfrm>
            <a:off x="12386076" y="4561415"/>
            <a:ext cx="1039045" cy="2809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235-127-46</a:t>
            </a:r>
          </a:p>
        </p:txBody>
      </p:sp>
      <p:sp>
        <p:nvSpPr>
          <p:cNvPr id="39" name="Прямоугольник 38"/>
          <p:cNvSpPr/>
          <p:nvPr userDrawn="1"/>
        </p:nvSpPr>
        <p:spPr>
          <a:xfrm>
            <a:off x="12386076" y="4940330"/>
            <a:ext cx="1039045" cy="280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12-140-187</a:t>
            </a:r>
          </a:p>
        </p:txBody>
      </p:sp>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9079" y="-334250"/>
            <a:ext cx="2719746" cy="1530064"/>
          </a:xfrm>
          <a:prstGeom prst="rect">
            <a:avLst/>
          </a:prstGeom>
        </p:spPr>
      </p:pic>
    </p:spTree>
    <p:extLst>
      <p:ext uri="{BB962C8B-B14F-4D97-AF65-F5344CB8AC3E}">
        <p14:creationId xmlns:p14="http://schemas.microsoft.com/office/powerpoint/2010/main" val="3227978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85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Номер слайда 3"/>
          <p:cNvSpPr txBox="1">
            <a:spLocks/>
          </p:cNvSpPr>
          <p:nvPr userDrawn="1"/>
        </p:nvSpPr>
        <p:spPr>
          <a:xfrm>
            <a:off x="10659894" y="6448251"/>
            <a:ext cx="1227306" cy="365125"/>
          </a:xfrm>
          <a:prstGeom prst="rect">
            <a:avLst/>
          </a:prstGeom>
        </p:spPr>
        <p:txBody>
          <a:bodyPr anchor="ctr" anchorCtr="0"/>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CC838D-6406-4574-A9A5-074039DD8048}" type="slidenum">
              <a:rPr lang="ru-RU" sz="1100" b="0" smtClean="0">
                <a:solidFill>
                  <a:schemeClr val="bg1">
                    <a:lumMod val="50000"/>
                  </a:schemeClr>
                </a:solidFill>
                <a:latin typeface="SB Sans Display" panose="020B0503040504020204" pitchFamily="34" charset="0"/>
                <a:cs typeface="SB Sans Display" panose="020B0503040504020204" pitchFamily="34" charset="0"/>
              </a:rPr>
              <a:pPr algn="r"/>
              <a:t>‹#›</a:t>
            </a:fld>
            <a:endParaRPr lang="ru-RU" sz="1100" b="0" dirty="0">
              <a:solidFill>
                <a:schemeClr val="bg1">
                  <a:lumMod val="50000"/>
                </a:schemeClr>
              </a:solidFill>
              <a:latin typeface="SB Sans Display" panose="020B0503040504020204" pitchFamily="34" charset="0"/>
              <a:cs typeface="SB Sans Display" panose="020B0503040504020204" pitchFamily="34" charset="0"/>
            </a:endParaRPr>
          </a:p>
        </p:txBody>
      </p:sp>
      <p:sp>
        <p:nvSpPr>
          <p:cNvPr id="6" name="Rectangle 3"/>
          <p:cNvSpPr>
            <a:spLocks noGrp="1" noChangeArrowheads="1"/>
          </p:cNvSpPr>
          <p:nvPr>
            <p:ph type="title"/>
          </p:nvPr>
        </p:nvSpPr>
        <p:spPr bwMode="auto">
          <a:xfrm>
            <a:off x="2349996" y="457200"/>
            <a:ext cx="953640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dirty="0" err="1" smtClean="0"/>
              <a:t>Click</a:t>
            </a:r>
            <a:r>
              <a:rPr lang="ru-RU" altLang="ru-RU" dirty="0" smtClean="0"/>
              <a:t> </a:t>
            </a:r>
            <a:r>
              <a:rPr lang="ru-RU" altLang="ru-RU" dirty="0" err="1" smtClean="0"/>
              <a:t>to</a:t>
            </a:r>
            <a:r>
              <a:rPr lang="ru-RU" altLang="ru-RU" dirty="0" smtClean="0"/>
              <a:t> </a:t>
            </a:r>
            <a:r>
              <a:rPr lang="ru-RU" altLang="ru-RU" dirty="0" err="1" smtClean="0"/>
              <a:t>edit</a:t>
            </a:r>
            <a:r>
              <a:rPr lang="ru-RU" altLang="ru-RU" dirty="0" smtClean="0"/>
              <a:t> </a:t>
            </a:r>
            <a:r>
              <a:rPr lang="ru-RU" altLang="ru-RU" dirty="0" err="1" smtClean="0"/>
              <a:t>title</a:t>
            </a:r>
            <a:endParaRPr lang="ru-RU" altLang="ru-RU" dirty="0" smtClean="0"/>
          </a:p>
        </p:txBody>
      </p:sp>
      <p:pic>
        <p:nvPicPr>
          <p:cNvPr id="7"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9796" y="410559"/>
            <a:ext cx="3274804" cy="37481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7" r:id="rId5"/>
    <p:sldLayoutId id="2147483658" r:id="rId6"/>
    <p:sldLayoutId id="2147483659" r:id="rId7"/>
  </p:sldLayoutIdLst>
  <p:txStyles>
    <p:titleStyle>
      <a:lvl1pPr algn="l" rtl="0" eaLnBrk="0" fontAlgn="base" hangingPunct="0">
        <a:lnSpc>
          <a:spcPct val="100000"/>
        </a:lnSpc>
        <a:spcBef>
          <a:spcPct val="0"/>
        </a:spcBef>
        <a:spcAft>
          <a:spcPct val="0"/>
        </a:spcAft>
        <a:defRPr sz="1800">
          <a:solidFill>
            <a:schemeClr val="tx1"/>
          </a:solidFill>
          <a:latin typeface="SB Sans Display Semibold" panose="020B0703040504020204" pitchFamily="34" charset="0"/>
          <a:ea typeface="+mj-ea"/>
          <a:cs typeface="SB Sans Display Semibold" panose="020B0703040504020204" pitchFamily="34" charset="0"/>
        </a:defRPr>
      </a:lvl1pPr>
      <a:lvl2pPr algn="l" rtl="0" eaLnBrk="0" fontAlgn="base" hangingPunct="0">
        <a:lnSpc>
          <a:spcPct val="95000"/>
        </a:lnSpc>
        <a:spcBef>
          <a:spcPct val="0"/>
        </a:spcBef>
        <a:spcAft>
          <a:spcPct val="0"/>
        </a:spcAft>
        <a:defRPr sz="2000">
          <a:solidFill>
            <a:schemeClr val="tx1"/>
          </a:solidFill>
          <a:latin typeface="Arial" charset="0"/>
        </a:defRPr>
      </a:lvl2pPr>
      <a:lvl3pPr algn="l" rtl="0" eaLnBrk="0" fontAlgn="base" hangingPunct="0">
        <a:lnSpc>
          <a:spcPct val="95000"/>
        </a:lnSpc>
        <a:spcBef>
          <a:spcPct val="0"/>
        </a:spcBef>
        <a:spcAft>
          <a:spcPct val="0"/>
        </a:spcAft>
        <a:defRPr sz="2000">
          <a:solidFill>
            <a:schemeClr val="tx1"/>
          </a:solidFill>
          <a:latin typeface="Arial" charset="0"/>
        </a:defRPr>
      </a:lvl3pPr>
      <a:lvl4pPr algn="l" rtl="0" eaLnBrk="0" fontAlgn="base" hangingPunct="0">
        <a:lnSpc>
          <a:spcPct val="95000"/>
        </a:lnSpc>
        <a:spcBef>
          <a:spcPct val="0"/>
        </a:spcBef>
        <a:spcAft>
          <a:spcPct val="0"/>
        </a:spcAft>
        <a:defRPr sz="2000">
          <a:solidFill>
            <a:schemeClr val="tx1"/>
          </a:solidFill>
          <a:latin typeface="Arial" charset="0"/>
        </a:defRPr>
      </a:lvl4pPr>
      <a:lvl5pPr algn="l" rtl="0" eaLnBrk="0" fontAlgn="base" hangingPunct="0">
        <a:lnSpc>
          <a:spcPct val="95000"/>
        </a:lnSpc>
        <a:spcBef>
          <a:spcPct val="0"/>
        </a:spcBef>
        <a:spcAft>
          <a:spcPct val="0"/>
        </a:spcAft>
        <a:defRPr sz="20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228600" indent="-228600" algn="l" rtl="0" eaLnBrk="0" fontAlgn="base" hangingPunct="0">
        <a:spcBef>
          <a:spcPct val="20000"/>
        </a:spcBef>
        <a:spcAft>
          <a:spcPct val="0"/>
        </a:spcAft>
        <a:buClr>
          <a:srgbClr val="5F5F5F"/>
        </a:buClr>
        <a:buFont typeface="Wingdings" pitchFamily="2" charset="2"/>
        <a:buChar char="§"/>
        <a:defRPr sz="1400">
          <a:solidFill>
            <a:schemeClr val="tx1"/>
          </a:solidFill>
          <a:latin typeface="+mn-lt"/>
          <a:ea typeface="+mn-ea"/>
          <a:cs typeface="+mn-cs"/>
        </a:defRPr>
      </a:lvl1pPr>
      <a:lvl2pPr marL="631825" indent="-288925"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lr>
          <a:srgbClr val="5F5F5F"/>
        </a:buClr>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3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 Id="rId5" Type="http://schemas.openxmlformats.org/officeDocument/2006/relationships/image" Target="../media/image50.emf"/><Relationship Id="rId4" Type="http://schemas.openxmlformats.org/officeDocument/2006/relationships/image" Target="../media/image49.emf"/></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5DC08E8-1DD0-9E47-9103-52510E349E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382" name="Прямоугольник"/>
          <p:cNvSpPr/>
          <p:nvPr/>
        </p:nvSpPr>
        <p:spPr>
          <a:xfrm>
            <a:off x="-30229" y="0"/>
            <a:ext cx="9699024" cy="6856215"/>
          </a:xfrm>
          <a:prstGeom prst="rect">
            <a:avLst/>
          </a:prstGeom>
          <a:gradFill>
            <a:gsLst>
              <a:gs pos="43714">
                <a:srgbClr val="FFFFFF">
                  <a:alpha val="74000"/>
                </a:srgbClr>
              </a:gs>
              <a:gs pos="72273">
                <a:srgbClr val="FFFFFF">
                  <a:alpha val="50000"/>
                </a:srgbClr>
              </a:gs>
              <a:gs pos="100000">
                <a:srgbClr val="FFFFFF">
                  <a:alpha val="0"/>
                </a:srgbClr>
              </a:gs>
            </a:gsLst>
            <a:path>
              <a:fillToRect l="-105" t="50113" r="100105" b="49886"/>
            </a:path>
          </a:gradFill>
          <a:ln w="12700">
            <a:miter lim="400000"/>
          </a:ln>
        </p:spPr>
        <p:txBody>
          <a:bodyPr lIns="45706" tIns="45706" rIns="45706" bIns="45706" anchor="ctr"/>
          <a:lstStyle/>
          <a:p>
            <a:endParaRPr dirty="0"/>
          </a:p>
        </p:txBody>
      </p:sp>
      <p:pic>
        <p:nvPicPr>
          <p:cNvPr id="384" name="Object 3" descr="Object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334" y="669045"/>
            <a:ext cx="1495092" cy="307404"/>
          </a:xfrm>
          <a:prstGeom prst="rect">
            <a:avLst/>
          </a:prstGeom>
          <a:ln w="12700">
            <a:miter lim="400000"/>
          </a:ln>
        </p:spPr>
      </p:pic>
      <p:sp>
        <p:nvSpPr>
          <p:cNvPr id="385" name="Text Placeholder 3"/>
          <p:cNvSpPr txBox="1"/>
          <p:nvPr/>
        </p:nvSpPr>
        <p:spPr>
          <a:xfrm>
            <a:off x="1163334" y="5586778"/>
            <a:ext cx="4931079" cy="6463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defTabSz="359999">
              <a:defRPr sz="1400">
                <a:solidFill>
                  <a:srgbClr val="364046"/>
                </a:solidFill>
                <a:latin typeface="SB Sans Text Light"/>
                <a:ea typeface="SB Sans Text Light"/>
                <a:cs typeface="SB Sans Text Light"/>
                <a:sym typeface="SB Sans Text Light"/>
              </a:defRPr>
            </a:lvl1pPr>
          </a:lstStyle>
          <a:p>
            <a:r>
              <a:rPr lang="ru-RU" dirty="0" smtClean="0"/>
              <a:t>Артем </a:t>
            </a:r>
            <a:r>
              <a:rPr lang="ru-RU" dirty="0"/>
              <a:t>Виноградов, </a:t>
            </a:r>
            <a:r>
              <a:rPr lang="ru-RU" b="0" dirty="0"/>
              <a:t>старший экономист</a:t>
            </a:r>
          </a:p>
          <a:p>
            <a:endParaRPr lang="en-US" b="0" dirty="0">
              <a:latin typeface="SB Sans Text Semibold" panose="020B0703040504020204" pitchFamily="34" charset="-52"/>
              <a:cs typeface="SB Sans Text Semibold" panose="020B0703040504020204" pitchFamily="34" charset="-52"/>
            </a:endParaRPr>
          </a:p>
          <a:p>
            <a:r>
              <a:rPr lang="ru-RU" b="0" dirty="0" smtClean="0">
                <a:latin typeface="SB Sans Text Semibold" panose="020B0703040504020204" pitchFamily="34" charset="-52"/>
                <a:cs typeface="SB Sans Text Semibold" panose="020B0703040504020204" pitchFamily="34" charset="-52"/>
              </a:rPr>
              <a:t>Июнь 2026</a:t>
            </a:r>
            <a:endParaRPr b="0" dirty="0">
              <a:latin typeface="SB Sans Text Semibold" panose="020B0703040504020204" pitchFamily="34" charset="-52"/>
              <a:cs typeface="SB Sans Text Semibold" panose="020B0703040504020204" pitchFamily="34" charset="-52"/>
            </a:endParaRPr>
          </a:p>
        </p:txBody>
      </p:sp>
      <p:sp>
        <p:nvSpPr>
          <p:cNvPr id="12" name="TextBox 11">
            <a:extLst>
              <a:ext uri="{FF2B5EF4-FFF2-40B4-BE49-F238E27FC236}">
                <a16:creationId xmlns:a16="http://schemas.microsoft.com/office/drawing/2014/main" id="{ADCB4348-F491-3845-9132-26FEE2E931AD}"/>
              </a:ext>
            </a:extLst>
          </p:cNvPr>
          <p:cNvSpPr txBox="1"/>
          <p:nvPr/>
        </p:nvSpPr>
        <p:spPr>
          <a:xfrm>
            <a:off x="1163334" y="2422312"/>
            <a:ext cx="9085566" cy="1366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45706" rIns="0" bIns="45706" numCol="1" spcCol="38100" rtlCol="0" anchor="t">
            <a:spAutoFit/>
          </a:bodyPr>
          <a:lstStyle/>
          <a:p>
            <a:pPr defTabSz="914126" fontAlgn="auto" hangingPunct="0">
              <a:lnSpc>
                <a:spcPct val="90000"/>
              </a:lnSpc>
              <a:spcBef>
                <a:spcPts val="0"/>
              </a:spcBef>
              <a:spcAft>
                <a:spcPts val="0"/>
              </a:spcAft>
            </a:pPr>
            <a:r>
              <a:rPr lang="ru-RU" sz="2999" dirty="0">
                <a:latin typeface="SB Sans Display Semibold" panose="020B0503040504020204" pitchFamily="34" charset="0"/>
                <a:cs typeface="SB Sans Display Semibold" panose="020B0503040504020204" pitchFamily="34" charset="0"/>
              </a:rPr>
              <a:t>Экономика </a:t>
            </a:r>
            <a:r>
              <a:rPr lang="ru-RU" sz="2999" dirty="0" smtClean="0">
                <a:latin typeface="SB Sans Display Semibold" panose="020B0503040504020204" pitchFamily="34" charset="0"/>
                <a:cs typeface="SB Sans Display Semibold" panose="020B0503040504020204" pitchFamily="34" charset="0"/>
              </a:rPr>
              <a:t>России: Сценарии на 2026-2028 гг.</a:t>
            </a:r>
          </a:p>
          <a:p>
            <a:pPr algn="r" defTabSz="914126" fontAlgn="auto" hangingPunct="0">
              <a:lnSpc>
                <a:spcPct val="90000"/>
              </a:lnSpc>
              <a:spcBef>
                <a:spcPts val="0"/>
              </a:spcBef>
              <a:spcAft>
                <a:spcPts val="0"/>
              </a:spcAft>
            </a:pPr>
            <a:endParaRPr lang="ru-RU" sz="3200" b="0" i="1" dirty="0" smtClean="0">
              <a:solidFill>
                <a:srgbClr val="364046"/>
              </a:solidFill>
              <a:latin typeface="SB Sans Text Light"/>
              <a:ea typeface="SB Sans Text Light"/>
              <a:cs typeface="SB Sans Text Light"/>
              <a:sym typeface="SB Sans Text Light"/>
            </a:endParaRPr>
          </a:p>
          <a:p>
            <a:pPr defTabSz="914126" fontAlgn="auto" hangingPunct="0">
              <a:lnSpc>
                <a:spcPct val="90000"/>
              </a:lnSpc>
              <a:spcBef>
                <a:spcPts val="0"/>
              </a:spcBef>
              <a:spcAft>
                <a:spcPts val="0"/>
              </a:spcAft>
            </a:pPr>
            <a:endParaRPr lang="ru-RU" sz="2999" dirty="0">
              <a:latin typeface="SB Sans Display Semibold" panose="020B0503040504020204" pitchFamily="34" charset="0"/>
              <a:cs typeface="SB Sans Display Semibold" panose="020B0503040504020204" pitchFamily="34" charset="0"/>
            </a:endParaRPr>
          </a:p>
        </p:txBody>
      </p:sp>
    </p:spTree>
    <p:extLst>
      <p:ext uri="{BB962C8B-B14F-4D97-AF65-F5344CB8AC3E}">
        <p14:creationId xmlns:p14="http://schemas.microsoft.com/office/powerpoint/2010/main" val="154104647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6"/>
          <p:cNvSpPr>
            <a:spLocks noGrp="1"/>
          </p:cNvSpPr>
          <p:nvPr>
            <p:ph type="title"/>
          </p:nvPr>
        </p:nvSpPr>
        <p:spPr>
          <a:xfrm>
            <a:off x="2468880" y="457200"/>
            <a:ext cx="9418320" cy="320040"/>
          </a:xfrm>
          <a:prstGeom prst="rect">
            <a:avLst/>
          </a:prstGeom>
        </p:spPr>
        <p:txBody>
          <a:bodyPr vert="horz" anchor="ctr"/>
          <a:lstStyle/>
          <a:p>
            <a:r>
              <a:rPr lang="ru-RU" dirty="0" smtClean="0"/>
              <a:t>Бюджетное правило определяет использование ФНБ</a:t>
            </a:r>
            <a:endParaRPr lang="ru-RU" dirty="0"/>
          </a:p>
        </p:txBody>
      </p:sp>
      <p:sp>
        <p:nvSpPr>
          <p:cNvPr id="7" name="Rectangle 6"/>
          <p:cNvSpPr>
            <a:spLocks noChangeArrowheads="1"/>
          </p:cNvSpPr>
          <p:nvPr/>
        </p:nvSpPr>
        <p:spPr bwMode="auto">
          <a:xfrm>
            <a:off x="1687320" y="6601540"/>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a:t>
            </a:r>
            <a:r>
              <a:rPr lang="en-US" sz="800" b="0" i="1" dirty="0">
                <a:latin typeface="SB Sans Display" panose="020B0604020202020204" charset="0"/>
                <a:ea typeface="ＭＳ Ｐゴシック" pitchFamily="34" charset="-128"/>
                <a:cs typeface="SB Sans Display" panose="020B0604020202020204" charset="0"/>
              </a:rPr>
              <a:t>,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p>
        </p:txBody>
      </p:sp>
      <p:sp>
        <p:nvSpPr>
          <p:cNvPr id="11" name="Прямоугольник 24"/>
          <p:cNvSpPr/>
          <p:nvPr/>
        </p:nvSpPr>
        <p:spPr>
          <a:xfrm>
            <a:off x="1687320" y="1234307"/>
            <a:ext cx="7036056" cy="218008"/>
          </a:xfrm>
          <a:prstGeom prst="rect">
            <a:avLst/>
          </a:prstGeom>
        </p:spPr>
        <p:txBody>
          <a:bodyPr wrap="square" lIns="0" tIns="0" rIns="0" bIns="0">
            <a:spAutoFit/>
          </a:bodyPr>
          <a:lstStyle/>
          <a:p>
            <a:pPr>
              <a:lnSpc>
                <a:spcPts val="1700"/>
              </a:lnSpc>
            </a:pPr>
            <a:r>
              <a:rPr lang="ru-RU" sz="1400" b="0" dirty="0" smtClean="0">
                <a:latin typeface="SB Sans Display Semibold" panose="020B0703040504020204" pitchFamily="34" charset="0"/>
                <a:cs typeface="SB Sans Display Semibold" panose="020B0703040504020204" pitchFamily="34" charset="0"/>
              </a:rPr>
              <a:t>Использование нефтегазовых доходов в зависимости от цен на нефть в 2027 г.</a:t>
            </a:r>
            <a:endParaRPr lang="ru-RU" sz="1400" b="0" dirty="0">
              <a:latin typeface="SB Sans Display Semibold" panose="020B0703040504020204" pitchFamily="34" charset="0"/>
              <a:cs typeface="SB Sans Display Semibold" panose="020B0703040504020204" pitchFamily="34" charset="0"/>
            </a:endParaRPr>
          </a:p>
        </p:txBody>
      </p:sp>
      <p:pic>
        <p:nvPicPr>
          <p:cNvPr id="8" name="Рисунок 7"/>
          <p:cNvPicPr>
            <a:picLocks noChangeAspect="1"/>
          </p:cNvPicPr>
          <p:nvPr/>
        </p:nvPicPr>
        <p:blipFill>
          <a:blip r:embed="rId2"/>
          <a:stretch>
            <a:fillRect/>
          </a:stretch>
        </p:blipFill>
        <p:spPr>
          <a:xfrm>
            <a:off x="1012652" y="1555596"/>
            <a:ext cx="9759425" cy="4989996"/>
          </a:xfrm>
          <a:prstGeom prst="rect">
            <a:avLst/>
          </a:prstGeom>
        </p:spPr>
      </p:pic>
    </p:spTree>
    <p:extLst>
      <p:ext uri="{BB962C8B-B14F-4D97-AF65-F5344CB8AC3E}">
        <p14:creationId xmlns:p14="http://schemas.microsoft.com/office/powerpoint/2010/main" val="1692325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6"/>
          <p:cNvSpPr>
            <a:spLocks noGrp="1"/>
          </p:cNvSpPr>
          <p:nvPr>
            <p:ph type="title"/>
          </p:nvPr>
        </p:nvSpPr>
        <p:spPr>
          <a:xfrm>
            <a:off x="2258568" y="457200"/>
            <a:ext cx="9418320" cy="320040"/>
          </a:xfrm>
          <a:prstGeom prst="rect">
            <a:avLst/>
          </a:prstGeom>
        </p:spPr>
        <p:txBody>
          <a:bodyPr vert="horz" anchor="ctr"/>
          <a:lstStyle/>
          <a:p>
            <a:r>
              <a:rPr lang="ru-RU" dirty="0"/>
              <a:t>Общий уровень заимствований при различных курсах </a:t>
            </a:r>
            <a:r>
              <a:rPr lang="ru-RU" dirty="0" smtClean="0"/>
              <a:t>рубля в 2027 г., </a:t>
            </a:r>
            <a:r>
              <a:rPr lang="ru-RU" dirty="0"/>
              <a:t>трлн руб.</a:t>
            </a:r>
          </a:p>
        </p:txBody>
      </p:sp>
      <p:sp>
        <p:nvSpPr>
          <p:cNvPr id="7" name="Rectangle 6"/>
          <p:cNvSpPr>
            <a:spLocks noChangeArrowheads="1"/>
          </p:cNvSpPr>
          <p:nvPr/>
        </p:nvSpPr>
        <p:spPr bwMode="auto">
          <a:xfrm>
            <a:off x="1687320" y="6211568"/>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a:t>
            </a:r>
            <a:r>
              <a:rPr lang="en-US" sz="800" b="0" i="1" dirty="0">
                <a:latin typeface="SB Sans Display" panose="020B0604020202020204" charset="0"/>
                <a:ea typeface="ＭＳ Ｐゴシック" pitchFamily="34" charset="-128"/>
                <a:cs typeface="SB Sans Display" panose="020B0604020202020204" charset="0"/>
              </a:rPr>
              <a:t>,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p>
        </p:txBody>
      </p:sp>
      <p:pic>
        <p:nvPicPr>
          <p:cNvPr id="3" name="Рисунок 2"/>
          <p:cNvPicPr>
            <a:picLocks noChangeAspect="1"/>
          </p:cNvPicPr>
          <p:nvPr/>
        </p:nvPicPr>
        <p:blipFill>
          <a:blip r:embed="rId2"/>
          <a:stretch>
            <a:fillRect/>
          </a:stretch>
        </p:blipFill>
        <p:spPr>
          <a:xfrm>
            <a:off x="1687320" y="974199"/>
            <a:ext cx="9361622" cy="5097349"/>
          </a:xfrm>
          <a:prstGeom prst="rect">
            <a:avLst/>
          </a:prstGeom>
        </p:spPr>
      </p:pic>
    </p:spTree>
    <p:extLst>
      <p:ext uri="{BB962C8B-B14F-4D97-AF65-F5344CB8AC3E}">
        <p14:creationId xmlns:p14="http://schemas.microsoft.com/office/powerpoint/2010/main" val="1872997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6"/>
          <p:cNvSpPr>
            <a:spLocks noGrp="1"/>
          </p:cNvSpPr>
          <p:nvPr>
            <p:ph type="title"/>
          </p:nvPr>
        </p:nvSpPr>
        <p:spPr>
          <a:xfrm>
            <a:off x="2468880" y="457200"/>
            <a:ext cx="9418320" cy="320040"/>
          </a:xfrm>
          <a:prstGeom prst="rect">
            <a:avLst/>
          </a:prstGeom>
        </p:spPr>
        <p:txBody>
          <a:bodyPr vert="horz" anchor="ctr"/>
          <a:lstStyle/>
          <a:p>
            <a:r>
              <a:rPr lang="ru-RU" dirty="0"/>
              <a:t>В конце </a:t>
            </a:r>
            <a:r>
              <a:rPr lang="ru-RU" dirty="0" smtClean="0"/>
              <a:t>2028 </a:t>
            </a:r>
            <a:r>
              <a:rPr lang="ru-RU" dirty="0"/>
              <a:t>года долг составит около </a:t>
            </a:r>
            <a:r>
              <a:rPr lang="en-US" dirty="0" smtClean="0"/>
              <a:t>19</a:t>
            </a:r>
            <a:r>
              <a:rPr lang="ru-RU" dirty="0" smtClean="0"/>
              <a:t>% </a:t>
            </a:r>
            <a:r>
              <a:rPr lang="ru-RU" dirty="0"/>
              <a:t>ВВП</a:t>
            </a:r>
          </a:p>
        </p:txBody>
      </p:sp>
      <p:sp>
        <p:nvSpPr>
          <p:cNvPr id="7" name="Rectangle 6"/>
          <p:cNvSpPr>
            <a:spLocks noChangeArrowheads="1"/>
          </p:cNvSpPr>
          <p:nvPr/>
        </p:nvSpPr>
        <p:spPr bwMode="auto">
          <a:xfrm>
            <a:off x="532203" y="5478905"/>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a:t>
            </a:r>
            <a:endParaRPr lang="en-US" sz="800" b="0" i="1" dirty="0">
              <a:latin typeface="SB Sans Display" panose="020B0604020202020204" charset="0"/>
              <a:ea typeface="ＭＳ Ｐゴシック" pitchFamily="34" charset="-128"/>
              <a:cs typeface="SB Sans Display" panose="020B0604020202020204" charset="0"/>
            </a:endParaRPr>
          </a:p>
        </p:txBody>
      </p:sp>
      <p:sp>
        <p:nvSpPr>
          <p:cNvPr id="10" name="Прямоугольник 24"/>
          <p:cNvSpPr/>
          <p:nvPr/>
        </p:nvSpPr>
        <p:spPr>
          <a:xfrm>
            <a:off x="6310436" y="1600498"/>
            <a:ext cx="5400000" cy="218008"/>
          </a:xfrm>
          <a:prstGeom prst="rect">
            <a:avLst/>
          </a:prstGeom>
        </p:spPr>
        <p:txBody>
          <a:bodyPr wrap="square" lIns="0" tIns="0" rIns="0" bIns="0">
            <a:spAutoFit/>
          </a:bodyPr>
          <a:lstStyle/>
          <a:p>
            <a:pPr>
              <a:lnSpc>
                <a:spcPts val="1700"/>
              </a:lnSpc>
            </a:pPr>
            <a:r>
              <a:rPr lang="ru-RU" sz="1400" b="0" dirty="0">
                <a:latin typeface="SB Sans Display Semibold" panose="020B0703040504020204" pitchFamily="34" charset="0"/>
                <a:cs typeface="SB Sans Display Semibold" panose="020B0703040504020204" pitchFamily="34" charset="0"/>
              </a:rPr>
              <a:t>Динамика госдолга, % ВВП</a:t>
            </a:r>
          </a:p>
        </p:txBody>
      </p:sp>
      <p:sp>
        <p:nvSpPr>
          <p:cNvPr id="11" name="Прямоугольник 24"/>
          <p:cNvSpPr/>
          <p:nvPr/>
        </p:nvSpPr>
        <p:spPr>
          <a:xfrm>
            <a:off x="617473" y="1600498"/>
            <a:ext cx="5400000" cy="218008"/>
          </a:xfrm>
          <a:prstGeom prst="rect">
            <a:avLst/>
          </a:prstGeom>
        </p:spPr>
        <p:txBody>
          <a:bodyPr wrap="square" lIns="0" tIns="0" rIns="0" bIns="0">
            <a:spAutoFit/>
          </a:bodyPr>
          <a:lstStyle/>
          <a:p>
            <a:pPr>
              <a:lnSpc>
                <a:spcPts val="1700"/>
              </a:lnSpc>
            </a:pPr>
            <a:r>
              <a:rPr lang="ru-RU" sz="1400" b="0" dirty="0">
                <a:latin typeface="SB Sans Display Semibold" panose="020B0703040504020204" pitchFamily="34" charset="0"/>
                <a:cs typeface="SB Sans Display Semibold" panose="020B0703040504020204" pitchFamily="34" charset="0"/>
              </a:rPr>
              <a:t>Динамика госдолга, трлн руб.</a:t>
            </a:r>
          </a:p>
        </p:txBody>
      </p:sp>
      <p:sp>
        <p:nvSpPr>
          <p:cNvPr id="12" name="Rectangle 11"/>
          <p:cNvSpPr>
            <a:spLocks noChangeArrowheads="1"/>
          </p:cNvSpPr>
          <p:nvPr/>
        </p:nvSpPr>
        <p:spPr bwMode="auto">
          <a:xfrm>
            <a:off x="6306286" y="5438564"/>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a:t>
            </a:r>
            <a:endParaRPr lang="en-US" sz="800" b="0" i="1" dirty="0">
              <a:latin typeface="SB Sans Display" panose="020B0604020202020204" charset="0"/>
              <a:ea typeface="ＭＳ Ｐゴシック" pitchFamily="34" charset="-128"/>
              <a:cs typeface="SB Sans Display" panose="020B060402020202020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203" y="2027842"/>
            <a:ext cx="5560367" cy="2874899"/>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286" y="1982011"/>
            <a:ext cx="5649009" cy="2920730"/>
          </a:xfrm>
          <a:prstGeom prst="rect">
            <a:avLst/>
          </a:prstGeom>
          <a:noFill/>
          <a:ln>
            <a:noFill/>
          </a:ln>
        </p:spPr>
      </p:pic>
    </p:spTree>
    <p:extLst>
      <p:ext uri="{BB962C8B-B14F-4D97-AF65-F5344CB8AC3E}">
        <p14:creationId xmlns:p14="http://schemas.microsoft.com/office/powerpoint/2010/main" val="2420796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389688" y="1136976"/>
            <a:ext cx="8255307" cy="5025726"/>
          </a:xfrm>
          <a:prstGeom prst="rect">
            <a:avLst/>
          </a:prstGeom>
        </p:spPr>
      </p:pic>
      <p:sp>
        <p:nvSpPr>
          <p:cNvPr id="2" name="Заголовок 1"/>
          <p:cNvSpPr>
            <a:spLocks noGrp="1"/>
          </p:cNvSpPr>
          <p:nvPr>
            <p:ph type="title"/>
          </p:nvPr>
        </p:nvSpPr>
        <p:spPr>
          <a:xfrm>
            <a:off x="2468880" y="457200"/>
            <a:ext cx="9418320" cy="320040"/>
          </a:xfrm>
        </p:spPr>
        <p:txBody>
          <a:bodyPr/>
          <a:lstStyle/>
          <a:p>
            <a:r>
              <a:rPr lang="ru-RU" dirty="0" smtClean="0"/>
              <a:t>Потенциал для наращивания долга велик, </a:t>
            </a:r>
            <a:r>
              <a:rPr lang="ru-RU" dirty="0"/>
              <a:t>% ВВП</a:t>
            </a:r>
          </a:p>
        </p:txBody>
      </p:sp>
      <p:sp>
        <p:nvSpPr>
          <p:cNvPr id="14" name="Rectangle 7"/>
          <p:cNvSpPr>
            <a:spLocks noChangeArrowheads="1"/>
          </p:cNvSpPr>
          <p:nvPr/>
        </p:nvSpPr>
        <p:spPr bwMode="auto">
          <a:xfrm>
            <a:off x="2389689" y="6318855"/>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en-US" sz="800" b="0" i="1" dirty="0" err="1" smtClean="0">
                <a:latin typeface="SB Sans Display" panose="020B0604020202020204" charset="0"/>
                <a:ea typeface="ＭＳ Ｐゴシック" pitchFamily="34" charset="-128"/>
                <a:cs typeface="SB Sans Display" panose="020B0604020202020204" charset="0"/>
              </a:rPr>
              <a:t>Источник</a:t>
            </a:r>
            <a:r>
              <a:rPr lang="en-US" sz="800" b="0" i="1" dirty="0">
                <a:latin typeface="SB Sans Display" panose="020B0604020202020204" charset="0"/>
                <a:ea typeface="ＭＳ Ｐゴシック" pitchFamily="34" charset="-128"/>
                <a:cs typeface="SB Sans Display" panose="020B0604020202020204" charset="0"/>
              </a:rPr>
              <a:t>: </a:t>
            </a:r>
            <a:r>
              <a:rPr lang="en-US" sz="800" b="0" i="1" dirty="0" smtClean="0">
                <a:latin typeface="SB Sans Display" panose="020B0604020202020204" charset="0"/>
                <a:ea typeface="ＭＳ Ｐゴシック" pitchFamily="34" charset="-128"/>
                <a:cs typeface="SB Sans Display" panose="020B0604020202020204" charset="0"/>
              </a:rPr>
              <a:t>МВФ</a:t>
            </a:r>
            <a:r>
              <a:rPr lang="ru-RU" sz="800" b="0" i="1" dirty="0" smtClean="0">
                <a:latin typeface="SB Sans Display" panose="020B0604020202020204" charset="0"/>
                <a:ea typeface="ＭＳ Ｐゴシック" pitchFamily="34" charset="-128"/>
                <a:cs typeface="SB Sans Display" panose="020B0604020202020204" charset="0"/>
              </a:rPr>
              <a:t>, Минфин</a:t>
            </a:r>
            <a:r>
              <a:rPr lang="en-US" sz="800" b="0" i="1" dirty="0" smtClean="0">
                <a:latin typeface="SB Sans Display" panose="020B0604020202020204" charset="0"/>
                <a:ea typeface="ＭＳ Ｐゴシック" pitchFamily="34" charset="-128"/>
                <a:cs typeface="SB Sans Display" panose="020B0604020202020204" charset="0"/>
              </a:rPr>
              <a:t>,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endParaRPr lang="ru-RU" sz="800" b="0" i="1" dirty="0">
              <a:latin typeface="SB Sans Display" panose="020B0604020202020204" charset="0"/>
              <a:ea typeface="ＭＳ Ｐゴシック" pitchFamily="34" charset="-128"/>
              <a:cs typeface="SB Sans Display" panose="020B0604020202020204" charset="0"/>
            </a:endParaRPr>
          </a:p>
        </p:txBody>
      </p:sp>
    </p:spTree>
    <p:extLst>
      <p:ext uri="{BB962C8B-B14F-4D97-AF65-F5344CB8AC3E}">
        <p14:creationId xmlns:p14="http://schemas.microsoft.com/office/powerpoint/2010/main" val="3531097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Выпуск в базовых отраслях восстановился в марте</a:t>
            </a:r>
            <a:endParaRPr lang="ru-RU" dirty="0"/>
          </a:p>
        </p:txBody>
      </p:sp>
      <p:pic>
        <p:nvPicPr>
          <p:cNvPr id="3" name="Picture 2"/>
          <p:cNvPicPr>
            <a:picLocks noChangeAspect="1"/>
          </p:cNvPicPr>
          <p:nvPr/>
        </p:nvPicPr>
        <p:blipFill>
          <a:blip r:embed="rId2"/>
          <a:stretch>
            <a:fillRect/>
          </a:stretch>
        </p:blipFill>
        <p:spPr>
          <a:xfrm>
            <a:off x="2252719" y="1217903"/>
            <a:ext cx="9136427" cy="4463050"/>
          </a:xfrm>
          <a:prstGeom prst="rect">
            <a:avLst/>
          </a:prstGeom>
        </p:spPr>
      </p:pic>
      <p:sp>
        <p:nvSpPr>
          <p:cNvPr id="4" name="Rectangle 3"/>
          <p:cNvSpPr>
            <a:spLocks noChangeArrowheads="1"/>
          </p:cNvSpPr>
          <p:nvPr/>
        </p:nvSpPr>
        <p:spPr bwMode="auto">
          <a:xfrm>
            <a:off x="2349996" y="6007739"/>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smtClean="0">
                <a:latin typeface="SB Sans Display" panose="020B0604020202020204" charset="0"/>
                <a:ea typeface="ＭＳ Ｐゴシック" pitchFamily="34" charset="-128"/>
                <a:cs typeface="SB Sans Display" panose="020B0604020202020204" charset="0"/>
              </a:rPr>
              <a:t>Росстат</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SberCIB</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Investment</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Research</a:t>
            </a:r>
            <a:endParaRPr lang="ru-RU" sz="800" b="0" i="1" dirty="0">
              <a:latin typeface="SB Sans Display" panose="020B0604020202020204" charset="0"/>
              <a:ea typeface="ＭＳ Ｐゴシック" pitchFamily="34" charset="-128"/>
              <a:cs typeface="SB Sans Display" panose="020B0604020202020204" charset="0"/>
            </a:endParaRPr>
          </a:p>
        </p:txBody>
      </p:sp>
    </p:spTree>
    <p:extLst>
      <p:ext uri="{BB962C8B-B14F-4D97-AF65-F5344CB8AC3E}">
        <p14:creationId xmlns:p14="http://schemas.microsoft.com/office/powerpoint/2010/main" val="69644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6251817" y="1985726"/>
            <a:ext cx="5065937" cy="3019995"/>
          </a:xfrm>
          <a:prstGeom prst="rect">
            <a:avLst/>
          </a:prstGeom>
        </p:spPr>
      </p:pic>
      <p:pic>
        <p:nvPicPr>
          <p:cNvPr id="4" name="Рисунок 3"/>
          <p:cNvPicPr>
            <a:picLocks noChangeAspect="1"/>
          </p:cNvPicPr>
          <p:nvPr/>
        </p:nvPicPr>
        <p:blipFill>
          <a:blip r:embed="rId3"/>
          <a:stretch>
            <a:fillRect/>
          </a:stretch>
        </p:blipFill>
        <p:spPr>
          <a:xfrm>
            <a:off x="421047" y="1985726"/>
            <a:ext cx="5350815" cy="2873239"/>
          </a:xfrm>
          <a:prstGeom prst="rect">
            <a:avLst/>
          </a:prstGeom>
        </p:spPr>
      </p:pic>
      <p:sp>
        <p:nvSpPr>
          <p:cNvPr id="2" name="Title 1"/>
          <p:cNvSpPr>
            <a:spLocks noGrp="1"/>
          </p:cNvSpPr>
          <p:nvPr>
            <p:ph type="title"/>
          </p:nvPr>
        </p:nvSpPr>
        <p:spPr/>
        <p:txBody>
          <a:bodyPr/>
          <a:lstStyle/>
          <a:p>
            <a:r>
              <a:rPr lang="ru-RU" dirty="0" smtClean="0"/>
              <a:t>Выпуск в базовых отраслях в январе снизился впервые с 2023 года</a:t>
            </a:r>
            <a:endParaRPr lang="ru-RU" dirty="0"/>
          </a:p>
        </p:txBody>
      </p:sp>
      <p:sp>
        <p:nvSpPr>
          <p:cNvPr id="6" name="Прямоугольник 24"/>
          <p:cNvSpPr/>
          <p:nvPr/>
        </p:nvSpPr>
        <p:spPr>
          <a:xfrm>
            <a:off x="512711" y="1488098"/>
            <a:ext cx="4968552" cy="215444"/>
          </a:xfrm>
          <a:prstGeom prst="rect">
            <a:avLst/>
          </a:prstGeom>
        </p:spPr>
        <p:txBody>
          <a:bodyPr wrap="square" lIns="0" tIns="0" rIns="0" bIns="0">
            <a:spAutoFit/>
          </a:bodyPr>
          <a:lstStyle/>
          <a:p>
            <a:r>
              <a:rPr lang="ru-RU" sz="1400" b="0" dirty="0" smtClean="0">
                <a:latin typeface="SB Sans Text Semibold" panose="020B0703040504020204" pitchFamily="34" charset="-52"/>
                <a:ea typeface="Times New Roman" panose="02020603050405020304" pitchFamily="18" charset="0"/>
                <a:cs typeface="SB Sans Text Semibold" panose="020B0703040504020204" pitchFamily="34" charset="-52"/>
              </a:rPr>
              <a:t>Выпуск в базовых отраслях в 2025 году, г/г</a:t>
            </a:r>
            <a:endParaRPr lang="ru-RU" sz="1400" b="0" dirty="0">
              <a:latin typeface="SB Sans Text Semibold" panose="020B0703040504020204" pitchFamily="34" charset="-52"/>
              <a:ea typeface="Times New Roman" panose="02020603050405020304" pitchFamily="18" charset="0"/>
              <a:cs typeface="SB Sans Text Semibold" panose="020B0703040504020204" pitchFamily="34" charset="-52"/>
            </a:endParaRPr>
          </a:p>
        </p:txBody>
      </p:sp>
      <p:sp>
        <p:nvSpPr>
          <p:cNvPr id="7" name="Прямоугольник 24"/>
          <p:cNvSpPr/>
          <p:nvPr/>
        </p:nvSpPr>
        <p:spPr>
          <a:xfrm>
            <a:off x="6268243" y="1488098"/>
            <a:ext cx="5706506" cy="215444"/>
          </a:xfrm>
          <a:prstGeom prst="rect">
            <a:avLst/>
          </a:prstGeom>
        </p:spPr>
        <p:txBody>
          <a:bodyPr wrap="square" lIns="0" tIns="0" rIns="0" bIns="0">
            <a:spAutoFit/>
          </a:bodyPr>
          <a:lstStyle/>
          <a:p>
            <a:r>
              <a:rPr lang="ru-RU" sz="1400" b="0" dirty="0" smtClean="0">
                <a:latin typeface="SB Sans Text Semibold" panose="020B0703040504020204" pitchFamily="34" charset="-52"/>
                <a:ea typeface="Times New Roman" panose="02020603050405020304" pitchFamily="18" charset="0"/>
                <a:cs typeface="SB Sans Text Semibold" panose="020B0703040504020204" pitchFamily="34" charset="-52"/>
              </a:rPr>
              <a:t>Выпуск в базовых отраслях в 1К26, г/г</a:t>
            </a:r>
            <a:endParaRPr lang="ru-RU" sz="1400" b="0" dirty="0">
              <a:latin typeface="SB Sans Text Semibold" panose="020B0703040504020204" pitchFamily="34" charset="-52"/>
              <a:ea typeface="Times New Roman" panose="02020603050405020304" pitchFamily="18" charset="0"/>
              <a:cs typeface="SB Sans Text Semibold" panose="020B0703040504020204" pitchFamily="34" charset="-52"/>
            </a:endParaRPr>
          </a:p>
        </p:txBody>
      </p:sp>
      <p:sp>
        <p:nvSpPr>
          <p:cNvPr id="8" name="Rectangle 7"/>
          <p:cNvSpPr>
            <a:spLocks noChangeArrowheads="1"/>
          </p:cNvSpPr>
          <p:nvPr/>
        </p:nvSpPr>
        <p:spPr bwMode="auto">
          <a:xfrm>
            <a:off x="512711" y="5330550"/>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smtClean="0">
                <a:latin typeface="SB Sans Display" panose="020B0604020202020204" charset="0"/>
                <a:ea typeface="ＭＳ Ｐゴシック" pitchFamily="34" charset="-128"/>
                <a:cs typeface="SB Sans Display" panose="020B0604020202020204" charset="0"/>
              </a:rPr>
              <a:t>Росстат</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SberCIB</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Investment</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Research</a:t>
            </a:r>
            <a:endParaRPr lang="ru-RU" sz="800" b="0" i="1" dirty="0">
              <a:latin typeface="SB Sans Display" panose="020B0604020202020204" charset="0"/>
              <a:ea typeface="ＭＳ Ｐゴシック" pitchFamily="34" charset="-128"/>
              <a:cs typeface="SB Sans Display" panose="020B0604020202020204" charset="0"/>
            </a:endParaRPr>
          </a:p>
        </p:txBody>
      </p:sp>
      <p:sp>
        <p:nvSpPr>
          <p:cNvPr id="9" name="Rectangle 8"/>
          <p:cNvSpPr>
            <a:spLocks noChangeArrowheads="1"/>
          </p:cNvSpPr>
          <p:nvPr/>
        </p:nvSpPr>
        <p:spPr bwMode="auto">
          <a:xfrm>
            <a:off x="6251817" y="5330550"/>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smtClean="0">
                <a:latin typeface="SB Sans Display" panose="020B0604020202020204" charset="0"/>
                <a:ea typeface="ＭＳ Ｐゴシック" pitchFamily="34" charset="-128"/>
                <a:cs typeface="SB Sans Display" panose="020B0604020202020204" charset="0"/>
              </a:rPr>
              <a:t>Росстат</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SberCIB</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Investment</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err="1">
                <a:latin typeface="SB Sans Display" panose="020B0604020202020204" charset="0"/>
                <a:ea typeface="ＭＳ Ｐゴシック" pitchFamily="34" charset="-128"/>
                <a:cs typeface="SB Sans Display" panose="020B0604020202020204" charset="0"/>
              </a:rPr>
              <a:t>Research</a:t>
            </a:r>
            <a:endParaRPr lang="ru-RU" sz="800" b="0" i="1" dirty="0">
              <a:latin typeface="SB Sans Display" panose="020B0604020202020204" charset="0"/>
              <a:ea typeface="ＭＳ Ｐゴシック" pitchFamily="34" charset="-128"/>
              <a:cs typeface="SB Sans Display" panose="020B0604020202020204" charset="0"/>
            </a:endParaRPr>
          </a:p>
        </p:txBody>
      </p:sp>
    </p:spTree>
    <p:extLst>
      <p:ext uri="{BB962C8B-B14F-4D97-AF65-F5344CB8AC3E}">
        <p14:creationId xmlns:p14="http://schemas.microsoft.com/office/powerpoint/2010/main" val="369247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60637" y="6303999"/>
            <a:ext cx="701332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Примечание: индекс </a:t>
            </a:r>
            <a:r>
              <a:rPr lang="en-US" sz="800" b="0" i="1" dirty="0" err="1" smtClean="0">
                <a:latin typeface="SB Sans Display" panose="020B0604020202020204" charset="0"/>
                <a:ea typeface="ＭＳ Ｐゴシック" pitchFamily="34" charset="-128"/>
                <a:cs typeface="SB Sans Display" panose="020B0604020202020204" charset="0"/>
              </a:rPr>
              <a:t>HeadHunter</a:t>
            </a:r>
            <a:r>
              <a:rPr lang="en-US" sz="800" b="0" i="1" dirty="0" smtClean="0">
                <a:latin typeface="SB Sans Display" panose="020B0604020202020204" charset="0"/>
                <a:ea typeface="ＭＳ Ｐゴシック" pitchFamily="34" charset="-128"/>
                <a:cs typeface="SB Sans Display" panose="020B0604020202020204" charset="0"/>
              </a:rPr>
              <a:t> </a:t>
            </a:r>
            <a:r>
              <a:rPr lang="ru-RU" sz="800" b="0" i="1" dirty="0" smtClean="0">
                <a:latin typeface="SB Sans Display" panose="020B0604020202020204" charset="0"/>
                <a:ea typeface="ＭＳ Ｐゴシック" pitchFamily="34" charset="-128"/>
                <a:cs typeface="SB Sans Display" panose="020B0604020202020204" charset="0"/>
              </a:rPr>
              <a:t>отражает соотношение </a:t>
            </a:r>
            <a:r>
              <a:rPr lang="ru-RU" sz="800" b="0" i="1" dirty="0">
                <a:latin typeface="SB Sans Display" panose="020B0604020202020204" charset="0"/>
                <a:ea typeface="ＭＳ Ｐゴシック" pitchFamily="34" charset="-128"/>
                <a:cs typeface="SB Sans Display" panose="020B0604020202020204" charset="0"/>
              </a:rPr>
              <a:t>количества активных резюме к количеству активных вакансий на рынке</a:t>
            </a:r>
          </a:p>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a:t>
            </a:r>
            <a:r>
              <a:rPr lang="ru-RU" sz="800" b="0" i="1" dirty="0">
                <a:latin typeface="SB Sans Display" panose="020B0604020202020204" charset="0"/>
                <a:ea typeface="ＭＳ Ｐゴシック" pitchFamily="34" charset="-128"/>
                <a:cs typeface="SB Sans Display" panose="020B0604020202020204" charset="0"/>
              </a:rPr>
              <a:t>: </a:t>
            </a:r>
            <a:r>
              <a:rPr lang="en-US" sz="800" b="0" i="1" dirty="0" err="1" smtClean="0">
                <a:latin typeface="SB Sans Display" panose="020B0604020202020204" charset="0"/>
                <a:ea typeface="ＭＳ Ｐゴシック" pitchFamily="34" charset="-128"/>
                <a:cs typeface="SB Sans Display" panose="020B0604020202020204" charset="0"/>
              </a:rPr>
              <a:t>HeadHunter</a:t>
            </a:r>
            <a:r>
              <a:rPr lang="en-US" sz="800" b="0" i="1" dirty="0" smtClean="0">
                <a:latin typeface="SB Sans Display" panose="020B0604020202020204" charset="0"/>
                <a:ea typeface="ＭＳ Ｐゴシック" pitchFamily="34" charset="-128"/>
                <a:cs typeface="SB Sans Display" panose="020B0604020202020204" charset="0"/>
              </a:rPr>
              <a:t>, </a:t>
            </a:r>
            <a:r>
              <a:rPr lang="ru-RU" sz="800" b="0" i="1" dirty="0">
                <a:latin typeface="SB Sans Display" panose="020B0604020202020204" charset="0"/>
                <a:ea typeface="ＭＳ Ｐゴシック" pitchFamily="34" charset="-128"/>
                <a:cs typeface="SB Sans Display" panose="020B0604020202020204" charset="0"/>
              </a:rPr>
              <a:t>Росстат</a:t>
            </a:r>
            <a:endParaRPr lang="en-US" sz="800" b="0" i="1" dirty="0">
              <a:latin typeface="SB Sans Display" panose="020B0604020202020204" charset="0"/>
              <a:ea typeface="ＭＳ Ｐゴシック" pitchFamily="34" charset="-128"/>
              <a:cs typeface="SB Sans Display" panose="020B0604020202020204" charset="0"/>
            </a:endParaRPr>
          </a:p>
        </p:txBody>
      </p:sp>
      <p:sp>
        <p:nvSpPr>
          <p:cNvPr id="6" name="Заголовок 1"/>
          <p:cNvSpPr txBox="1">
            <a:spLocks/>
          </p:cNvSpPr>
          <p:nvPr/>
        </p:nvSpPr>
        <p:spPr bwMode="auto">
          <a:xfrm>
            <a:off x="2468880" y="457200"/>
            <a:ext cx="941832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100000"/>
              </a:lnSpc>
              <a:spcBef>
                <a:spcPct val="0"/>
              </a:spcBef>
              <a:spcAft>
                <a:spcPct val="0"/>
              </a:spcAft>
              <a:defRPr sz="1800">
                <a:solidFill>
                  <a:schemeClr val="tx1"/>
                </a:solidFill>
                <a:latin typeface="SB Sans Display Semibold" panose="020B0703040504020204" pitchFamily="34" charset="0"/>
                <a:ea typeface="+mj-ea"/>
                <a:cs typeface="SB Sans Display Semibold" panose="020B0703040504020204" pitchFamily="34" charset="0"/>
              </a:defRPr>
            </a:lvl1pPr>
            <a:lvl2pPr algn="l" rtl="0" eaLnBrk="0" fontAlgn="base" hangingPunct="0">
              <a:lnSpc>
                <a:spcPct val="95000"/>
              </a:lnSpc>
              <a:spcBef>
                <a:spcPct val="0"/>
              </a:spcBef>
              <a:spcAft>
                <a:spcPct val="0"/>
              </a:spcAft>
              <a:defRPr sz="2000">
                <a:solidFill>
                  <a:schemeClr val="tx1"/>
                </a:solidFill>
                <a:latin typeface="Arial" charset="0"/>
              </a:defRPr>
            </a:lvl2pPr>
            <a:lvl3pPr algn="l" rtl="0" eaLnBrk="0" fontAlgn="base" hangingPunct="0">
              <a:lnSpc>
                <a:spcPct val="95000"/>
              </a:lnSpc>
              <a:spcBef>
                <a:spcPct val="0"/>
              </a:spcBef>
              <a:spcAft>
                <a:spcPct val="0"/>
              </a:spcAft>
              <a:defRPr sz="2000">
                <a:solidFill>
                  <a:schemeClr val="tx1"/>
                </a:solidFill>
                <a:latin typeface="Arial" charset="0"/>
              </a:defRPr>
            </a:lvl3pPr>
            <a:lvl4pPr algn="l" rtl="0" eaLnBrk="0" fontAlgn="base" hangingPunct="0">
              <a:lnSpc>
                <a:spcPct val="95000"/>
              </a:lnSpc>
              <a:spcBef>
                <a:spcPct val="0"/>
              </a:spcBef>
              <a:spcAft>
                <a:spcPct val="0"/>
              </a:spcAft>
              <a:defRPr sz="2000">
                <a:solidFill>
                  <a:schemeClr val="tx1"/>
                </a:solidFill>
                <a:latin typeface="Arial" charset="0"/>
              </a:defRPr>
            </a:lvl4pPr>
            <a:lvl5pPr algn="l" rtl="0" eaLnBrk="0" fontAlgn="base" hangingPunct="0">
              <a:lnSpc>
                <a:spcPct val="95000"/>
              </a:lnSpc>
              <a:spcBef>
                <a:spcPct val="0"/>
              </a:spcBef>
              <a:spcAft>
                <a:spcPct val="0"/>
              </a:spcAft>
              <a:defRPr sz="20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b="0" kern="0" dirty="0"/>
              <a:t>Индекс </a:t>
            </a:r>
            <a:r>
              <a:rPr lang="ru-RU" b="0" kern="0" dirty="0" err="1" smtClean="0"/>
              <a:t>HeadHunter</a:t>
            </a:r>
            <a:r>
              <a:rPr lang="en-US" b="0" kern="0" dirty="0" smtClean="0"/>
              <a:t> </a:t>
            </a:r>
            <a:r>
              <a:rPr lang="ru-RU" b="0" kern="0" dirty="0" smtClean="0"/>
              <a:t>говорит о снижении спроса на труд – признак «охлаждения» экономики</a:t>
            </a:r>
            <a:endParaRPr lang="ru-RU" b="0" kern="0" dirty="0"/>
          </a:p>
        </p:txBody>
      </p:sp>
      <p:pic>
        <p:nvPicPr>
          <p:cNvPr id="4" name="Picture 3"/>
          <p:cNvPicPr>
            <a:picLocks noChangeAspect="1"/>
          </p:cNvPicPr>
          <p:nvPr/>
        </p:nvPicPr>
        <p:blipFill>
          <a:blip r:embed="rId2"/>
          <a:stretch>
            <a:fillRect/>
          </a:stretch>
        </p:blipFill>
        <p:spPr>
          <a:xfrm>
            <a:off x="1060636" y="1013637"/>
            <a:ext cx="10359011" cy="5124516"/>
          </a:xfrm>
          <a:prstGeom prst="rect">
            <a:avLst/>
          </a:prstGeom>
        </p:spPr>
      </p:pic>
    </p:spTree>
    <p:extLst>
      <p:ext uri="{BB962C8B-B14F-4D97-AF65-F5344CB8AC3E}">
        <p14:creationId xmlns:p14="http://schemas.microsoft.com/office/powerpoint/2010/main" val="2837244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Базовая инфляция </a:t>
            </a:r>
            <a:r>
              <a:rPr lang="en-US" dirty="0" err="1" smtClean="0"/>
              <a:t>замедлилась</a:t>
            </a:r>
            <a:r>
              <a:rPr lang="ru-RU" dirty="0" smtClean="0"/>
              <a:t> в 2025 году</a:t>
            </a:r>
            <a:endParaRPr lang="ru-RU" dirty="0"/>
          </a:p>
        </p:txBody>
      </p:sp>
      <p:sp>
        <p:nvSpPr>
          <p:cNvPr id="3" name="Прямоугольник 24"/>
          <p:cNvSpPr/>
          <p:nvPr/>
        </p:nvSpPr>
        <p:spPr>
          <a:xfrm>
            <a:off x="2468880" y="1416978"/>
            <a:ext cx="5400000" cy="218008"/>
          </a:xfrm>
          <a:prstGeom prst="rect">
            <a:avLst/>
          </a:prstGeom>
        </p:spPr>
        <p:txBody>
          <a:bodyPr wrap="square" lIns="0" tIns="0" rIns="0" bIns="0">
            <a:spAutoFit/>
          </a:bodyPr>
          <a:lstStyle/>
          <a:p>
            <a:pPr>
              <a:lnSpc>
                <a:spcPts val="1700"/>
              </a:lnSpc>
            </a:pPr>
            <a:r>
              <a:rPr lang="ru-RU" sz="1400" b="0" dirty="0" smtClean="0">
                <a:latin typeface="SB Sans Display Semibold" panose="020B0703040504020204" pitchFamily="34" charset="0"/>
                <a:cs typeface="SB Sans Display Semibold" panose="020B0703040504020204" pitchFamily="34" charset="0"/>
              </a:rPr>
              <a:t>Помесячная </a:t>
            </a:r>
            <a:r>
              <a:rPr lang="ru-RU" sz="1400" b="0" dirty="0">
                <a:latin typeface="SB Sans Display Semibold" panose="020B0703040504020204" pitchFamily="34" charset="0"/>
                <a:cs typeface="SB Sans Display Semibold" panose="020B0703040504020204" pitchFamily="34" charset="0"/>
              </a:rPr>
              <a:t>базовая инфляция</a:t>
            </a:r>
          </a:p>
        </p:txBody>
      </p:sp>
      <p:sp>
        <p:nvSpPr>
          <p:cNvPr id="4" name="Rectangle 7"/>
          <p:cNvSpPr>
            <a:spLocks noChangeArrowheads="1"/>
          </p:cNvSpPr>
          <p:nvPr/>
        </p:nvSpPr>
        <p:spPr bwMode="auto">
          <a:xfrm>
            <a:off x="2468880" y="5880065"/>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a:t>
            </a:r>
            <a:r>
              <a:rPr lang="ru-RU" sz="800" b="0" i="1" dirty="0" smtClean="0">
                <a:latin typeface="SB Sans Display" panose="020B0604020202020204" charset="0"/>
                <a:ea typeface="ＭＳ Ｐゴシック" pitchFamily="34" charset="-128"/>
                <a:cs typeface="SB Sans Display" panose="020B0604020202020204" charset="0"/>
              </a:rPr>
              <a:t>Росстат, ЦБ</a:t>
            </a:r>
            <a:endParaRPr lang="en-US" sz="800" b="0" i="1" dirty="0">
              <a:latin typeface="SB Sans Display" panose="020B0604020202020204" charset="0"/>
              <a:ea typeface="ＭＳ Ｐゴシック" pitchFamily="34" charset="-128"/>
              <a:cs typeface="SB Sans Display" panose="020B0604020202020204" charset="0"/>
            </a:endParaRPr>
          </a:p>
        </p:txBody>
      </p:sp>
      <p:pic>
        <p:nvPicPr>
          <p:cNvPr id="5" name="Picture 4"/>
          <p:cNvPicPr>
            <a:picLocks noChangeAspect="1"/>
          </p:cNvPicPr>
          <p:nvPr/>
        </p:nvPicPr>
        <p:blipFill>
          <a:blip r:embed="rId2"/>
          <a:stretch>
            <a:fillRect/>
          </a:stretch>
        </p:blipFill>
        <p:spPr>
          <a:xfrm>
            <a:off x="2468879" y="1714998"/>
            <a:ext cx="7160029" cy="4061429"/>
          </a:xfrm>
          <a:prstGeom prst="rect">
            <a:avLst/>
          </a:prstGeom>
        </p:spPr>
      </p:pic>
    </p:spTree>
    <p:extLst>
      <p:ext uri="{BB962C8B-B14F-4D97-AF65-F5344CB8AC3E}">
        <p14:creationId xmlns:p14="http://schemas.microsoft.com/office/powerpoint/2010/main" val="3661318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9995" y="312516"/>
            <a:ext cx="8730869" cy="739382"/>
          </a:xfrm>
        </p:spPr>
        <p:txBody>
          <a:bodyPr/>
          <a:lstStyle/>
          <a:p>
            <a:r>
              <a:rPr lang="ru-RU" dirty="0"/>
              <a:t>В</a:t>
            </a:r>
            <a:r>
              <a:rPr lang="en-US" dirty="0" smtClean="0"/>
              <a:t> 2025 </a:t>
            </a:r>
            <a:r>
              <a:rPr lang="en-US" dirty="0" err="1" smtClean="0"/>
              <a:t>году</a:t>
            </a:r>
            <a:r>
              <a:rPr lang="en-US" dirty="0" smtClean="0"/>
              <a:t> </a:t>
            </a:r>
            <a:r>
              <a:rPr lang="ru-RU" dirty="0" smtClean="0"/>
              <a:t>инфляция</a:t>
            </a:r>
            <a:r>
              <a:rPr lang="en-US" dirty="0" smtClean="0"/>
              <a:t> </a:t>
            </a:r>
            <a:r>
              <a:rPr lang="ru-RU" dirty="0" smtClean="0"/>
              <a:t>составила </a:t>
            </a:r>
            <a:r>
              <a:rPr lang="en-US" dirty="0" smtClean="0"/>
              <a:t>5</a:t>
            </a:r>
            <a:r>
              <a:rPr lang="ru-RU" dirty="0" smtClean="0"/>
              <a:t>,</a:t>
            </a:r>
            <a:r>
              <a:rPr lang="en-US" dirty="0" smtClean="0"/>
              <a:t>6</a:t>
            </a:r>
            <a:r>
              <a:rPr lang="ru-RU" dirty="0" smtClean="0"/>
              <a:t>%. В 1П26 </a:t>
            </a:r>
            <a:r>
              <a:rPr lang="ru-RU" dirty="0" err="1" smtClean="0"/>
              <a:t>аннуализированная</a:t>
            </a:r>
            <a:r>
              <a:rPr lang="ru-RU" dirty="0" smtClean="0"/>
              <a:t> инфляция ускорилась, но по итогам года составит около 5%. </a:t>
            </a:r>
            <a:endParaRPr lang="ru-RU" dirty="0"/>
          </a:p>
        </p:txBody>
      </p:sp>
      <p:sp>
        <p:nvSpPr>
          <p:cNvPr id="3" name="Rectangle 7"/>
          <p:cNvSpPr>
            <a:spLocks noChangeArrowheads="1"/>
          </p:cNvSpPr>
          <p:nvPr/>
        </p:nvSpPr>
        <p:spPr bwMode="auto">
          <a:xfrm>
            <a:off x="2349996" y="6428447"/>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Источники: Росстат, </a:t>
            </a:r>
            <a:r>
              <a:rPr lang="en-US" sz="800" b="0" i="1" dirty="0">
                <a:latin typeface="SB Sans Display" panose="020B0604020202020204" charset="0"/>
                <a:ea typeface="ＭＳ Ｐゴシック" pitchFamily="34" charset="-128"/>
                <a:cs typeface="SB Sans Display" panose="020B0604020202020204" charset="0"/>
              </a:rPr>
              <a:t>SberCIB Investment Research</a:t>
            </a:r>
          </a:p>
        </p:txBody>
      </p:sp>
      <p:pic>
        <p:nvPicPr>
          <p:cNvPr id="4" name="Picture 3"/>
          <p:cNvPicPr>
            <a:picLocks noChangeAspect="1"/>
          </p:cNvPicPr>
          <p:nvPr/>
        </p:nvPicPr>
        <p:blipFill>
          <a:blip r:embed="rId2"/>
          <a:stretch>
            <a:fillRect/>
          </a:stretch>
        </p:blipFill>
        <p:spPr>
          <a:xfrm>
            <a:off x="2336142" y="1287977"/>
            <a:ext cx="7476647" cy="4904385"/>
          </a:xfrm>
          <a:prstGeom prst="rect">
            <a:avLst/>
          </a:prstGeom>
        </p:spPr>
      </p:pic>
    </p:spTree>
    <p:extLst>
      <p:ext uri="{BB962C8B-B14F-4D97-AF65-F5344CB8AC3E}">
        <p14:creationId xmlns:p14="http://schemas.microsoft.com/office/powerpoint/2010/main" val="1271481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894298" y="1344507"/>
            <a:ext cx="10684484" cy="4423993"/>
          </a:xfrm>
          <a:prstGeom prst="rect">
            <a:avLst/>
          </a:prstGeom>
        </p:spPr>
      </p:pic>
      <p:sp>
        <p:nvSpPr>
          <p:cNvPr id="5" name="Заголовок 6"/>
          <p:cNvSpPr>
            <a:spLocks noGrp="1"/>
          </p:cNvSpPr>
          <p:nvPr>
            <p:ph type="title"/>
          </p:nvPr>
        </p:nvSpPr>
        <p:spPr>
          <a:xfrm>
            <a:off x="2468880" y="457200"/>
            <a:ext cx="8450068" cy="523528"/>
          </a:xfrm>
          <a:prstGeom prst="rect">
            <a:avLst/>
          </a:prstGeom>
        </p:spPr>
        <p:txBody>
          <a:bodyPr vert="horz" anchor="ctr"/>
          <a:lstStyle/>
          <a:p>
            <a:r>
              <a:rPr lang="ru-RU" dirty="0"/>
              <a:t>ЦБ </a:t>
            </a:r>
            <a:r>
              <a:rPr lang="ru-RU" dirty="0" smtClean="0"/>
              <a:t>может снизить ставку до 12% в 2026 г.</a:t>
            </a:r>
            <a:endParaRPr lang="ru-RU" dirty="0"/>
          </a:p>
        </p:txBody>
      </p:sp>
      <p:sp>
        <p:nvSpPr>
          <p:cNvPr id="6" name="Rectangle 5"/>
          <p:cNvSpPr>
            <a:spLocks noChangeArrowheads="1"/>
          </p:cNvSpPr>
          <p:nvPr/>
        </p:nvSpPr>
        <p:spPr bwMode="auto">
          <a:xfrm>
            <a:off x="1053852" y="5949280"/>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en-US" sz="800" b="0" i="1" dirty="0" err="1">
                <a:latin typeface="SB Sans Display" panose="020B0604020202020204" charset="0"/>
                <a:ea typeface="ＭＳ Ｐゴシック" pitchFamily="34" charset="-128"/>
                <a:cs typeface="SB Sans Display" panose="020B0604020202020204" charset="0"/>
              </a:rPr>
              <a:t>Источник</a:t>
            </a:r>
            <a:r>
              <a:rPr lang="en-US" sz="800" b="0" i="1" dirty="0">
                <a:latin typeface="SB Sans Display" panose="020B0604020202020204" charset="0"/>
                <a:ea typeface="ＭＳ Ｐゴシック" pitchFamily="34" charset="-128"/>
                <a:cs typeface="SB Sans Display" panose="020B0604020202020204" charset="0"/>
              </a:rPr>
              <a:t>: ЦБ,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p>
        </p:txBody>
      </p:sp>
    </p:spTree>
    <p:extLst>
      <p:ext uri="{BB962C8B-B14F-4D97-AF65-F5344CB8AC3E}">
        <p14:creationId xmlns:p14="http://schemas.microsoft.com/office/powerpoint/2010/main" val="3780023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Базовый сценарий</a:t>
            </a:r>
            <a:endParaRPr lang="ru-RU" dirty="0"/>
          </a:p>
        </p:txBody>
      </p:sp>
      <p:sp>
        <p:nvSpPr>
          <p:cNvPr id="7" name="Title 1"/>
          <p:cNvSpPr txBox="1">
            <a:spLocks/>
          </p:cNvSpPr>
          <p:nvPr/>
        </p:nvSpPr>
        <p:spPr>
          <a:xfrm>
            <a:off x="581592" y="1176874"/>
            <a:ext cx="10894127" cy="516677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tabLst>
                <a:tab pos="6342063" algn="l"/>
              </a:tabLst>
              <a:defRPr sz="1500" kern="1200">
                <a:solidFill>
                  <a:srgbClr val="333F48"/>
                </a:solidFill>
                <a:latin typeface="SB Sans Display Semibold" panose="020B0604020202020204" charset="0"/>
                <a:ea typeface="+mj-ea"/>
                <a:cs typeface="SB Sans Display Semibold" panose="020B0604020202020204" charset="0"/>
              </a:defRPr>
            </a:lvl1pPr>
          </a:lstStyle>
          <a:p>
            <a:pPr marL="228600" indent="-228600" algn="just">
              <a:lnSpc>
                <a:spcPct val="100000"/>
              </a:lnSpc>
              <a:spcBef>
                <a:spcPts val="1800"/>
              </a:spcBef>
              <a:buClr>
                <a:prstClr val="black">
                  <a:lumMod val="50000"/>
                  <a:lumOff val="50000"/>
                </a:prstClr>
              </a:buClr>
              <a:buFont typeface="Wingdings" panose="05000000000000000000" pitchFamily="2" charset="2"/>
              <a:buChar char="§"/>
              <a:defRPr/>
            </a:pPr>
            <a:r>
              <a:rPr lang="en-US" sz="1400" b="0" spc="-20" dirty="0" smtClean="0">
                <a:solidFill>
                  <a:schemeClr val="tx1"/>
                </a:solidFill>
                <a:latin typeface="SB Sans Text Light" panose="020B0303040504020204" pitchFamily="34" charset="-52"/>
                <a:cs typeface="SB Sans Text Light" panose="020B0303040504020204" pitchFamily="34" charset="-52"/>
              </a:rPr>
              <a:t>Конфликт</a:t>
            </a:r>
            <a:r>
              <a:rPr lang="ru-RU" sz="1400" b="0" spc="-20" dirty="0" smtClean="0">
                <a:solidFill>
                  <a:schemeClr val="tx1"/>
                </a:solidFill>
                <a:latin typeface="SB Sans Text Light" panose="020B0303040504020204" pitchFamily="34" charset="-52"/>
                <a:cs typeface="SB Sans Text Light" panose="020B0303040504020204" pitchFamily="34" charset="-52"/>
              </a:rPr>
              <a:t> </a:t>
            </a:r>
            <a:r>
              <a:rPr lang="ru-RU" sz="1400" b="0" spc="-20" dirty="0">
                <a:solidFill>
                  <a:schemeClr val="tx1"/>
                </a:solidFill>
                <a:latin typeface="SB Sans Text Light" panose="020B0303040504020204" pitchFamily="34" charset="-52"/>
                <a:cs typeface="SB Sans Text Light" panose="020B0303040504020204" pitchFamily="34" charset="-52"/>
              </a:rPr>
              <a:t>на Ближнем Востоке длится</a:t>
            </a:r>
            <a:r>
              <a:rPr lang="en-US" sz="1400" b="0" spc="-20" dirty="0">
                <a:solidFill>
                  <a:schemeClr val="tx1"/>
                </a:solidFill>
                <a:latin typeface="SB Sans Text Light" panose="020B0303040504020204" pitchFamily="34" charset="-52"/>
                <a:cs typeface="SB Sans Text Light" panose="020B0303040504020204" pitchFamily="34" charset="-52"/>
              </a:rPr>
              <a:t> </a:t>
            </a:r>
            <a:r>
              <a:rPr lang="ru-RU" sz="1400" b="0" spc="-20" dirty="0">
                <a:solidFill>
                  <a:schemeClr val="tx1"/>
                </a:solidFill>
                <a:latin typeface="SB Sans Text Light" panose="020B0303040504020204" pitchFamily="34" charset="-52"/>
                <a:cs typeface="SB Sans Text Light" panose="020B0303040504020204" pitchFamily="34" charset="-52"/>
              </a:rPr>
              <a:t>еще</a:t>
            </a:r>
            <a:r>
              <a:rPr lang="en-US" sz="1400" b="0" spc="-20" dirty="0">
                <a:solidFill>
                  <a:schemeClr val="tx1"/>
                </a:solidFill>
                <a:latin typeface="SB Sans Text Light" panose="020B0303040504020204" pitchFamily="34" charset="-52"/>
                <a:cs typeface="SB Sans Text Light" panose="020B0303040504020204" pitchFamily="34" charset="-52"/>
              </a:rPr>
              <a:t> 1-2 </a:t>
            </a:r>
            <a:r>
              <a:rPr lang="en-US" sz="1400" b="0" spc="-20" dirty="0" err="1">
                <a:solidFill>
                  <a:schemeClr val="tx1"/>
                </a:solidFill>
                <a:latin typeface="SB Sans Text Light" panose="020B0303040504020204" pitchFamily="34" charset="-52"/>
                <a:cs typeface="SB Sans Text Light" panose="020B0303040504020204" pitchFamily="34" charset="-52"/>
              </a:rPr>
              <a:t>месяца</a:t>
            </a:r>
            <a:r>
              <a:rPr lang="en-US" sz="1400" b="0" spc="-20" dirty="0">
                <a:solidFill>
                  <a:schemeClr val="tx1"/>
                </a:solidFill>
                <a:latin typeface="SB Sans Text Light" panose="020B0303040504020204" pitchFamily="34" charset="-52"/>
                <a:cs typeface="SB Sans Text Light" panose="020B0303040504020204" pitchFamily="34" charset="-52"/>
              </a:rPr>
              <a:t>.</a:t>
            </a:r>
            <a:r>
              <a:rPr lang="ru-RU" sz="1400" b="0" spc="-20" dirty="0">
                <a:solidFill>
                  <a:schemeClr val="tx1"/>
                </a:solidFill>
                <a:latin typeface="SB Sans Text Light" panose="020B0303040504020204" pitchFamily="34" charset="-52"/>
                <a:cs typeface="SB Sans Text Light" panose="020B0303040504020204" pitchFamily="34" charset="-52"/>
              </a:rPr>
              <a:t> Ормузский пролив остается частично или полностью заблокирован. В этом случае, помимо роста цен на нефть, будет наблюдаться повышение цен и дефицит на рынках газа, удобрений и металлов</a:t>
            </a:r>
            <a:r>
              <a:rPr lang="en-US" sz="1400" b="0" spc="-20" dirty="0">
                <a:solidFill>
                  <a:schemeClr val="tx1"/>
                </a:solidFill>
                <a:latin typeface="SB Sans Text Light" panose="020B0303040504020204" pitchFamily="34" charset="-52"/>
                <a:cs typeface="SB Sans Text Light" panose="020B0303040504020204" pitchFamily="34" charset="-52"/>
              </a:rPr>
              <a:t>. </a:t>
            </a:r>
          </a:p>
          <a:p>
            <a:pPr marL="228600" lvl="0" indent="-228600" algn="just">
              <a:lnSpc>
                <a:spcPct val="100000"/>
              </a:lnSpc>
              <a:spcBef>
                <a:spcPts val="1800"/>
              </a:spcBef>
              <a:buClr>
                <a:prstClr val="black">
                  <a:lumMod val="50000"/>
                  <a:lumOff val="50000"/>
                </a:prstClr>
              </a:buClr>
              <a:buFont typeface="Wingdings" panose="05000000000000000000" pitchFamily="2" charset="2"/>
              <a:buChar char="§"/>
              <a:defRPr/>
            </a:pPr>
            <a:r>
              <a:rPr lang="ru-RU" sz="1400" b="0" spc="-20" dirty="0">
                <a:solidFill>
                  <a:schemeClr val="tx1"/>
                </a:solidFill>
                <a:latin typeface="SB Sans Text Light" panose="020B0303040504020204" pitchFamily="34" charset="-52"/>
                <a:cs typeface="SB Sans Text Light" panose="020B0303040504020204" pitchFamily="34" charset="-52"/>
              </a:rPr>
              <a:t>Бюджет </a:t>
            </a:r>
            <a:r>
              <a:rPr kumimoji="0" lang="ru-RU" sz="1400" b="0" i="0" u="none" strike="noStrike" kern="1200" cap="none" spc="-20" normalizeH="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выигрывает от временного роста цен на нефть. Тем не менее, объем средств в ликвидной части ФНБ ограничен и назрела необходимость ужесточения бюджетного правила, что означает снижение </a:t>
            </a:r>
            <a:r>
              <a:rPr lang="ru-RU" sz="1400" b="0" spc="-20" dirty="0" smtClean="0">
                <a:solidFill>
                  <a:schemeClr val="tx1"/>
                </a:solidFill>
                <a:latin typeface="SB Sans Text Light" panose="020B0303040504020204" pitchFamily="34" charset="-52"/>
                <a:cs typeface="SB Sans Text Light" panose="020B0303040504020204" pitchFamily="34" charset="-52"/>
              </a:rPr>
              <a:t>базовой</a:t>
            </a:r>
            <a:r>
              <a:rPr kumimoji="0" lang="ru-RU" sz="1400" b="0" i="0" u="none" strike="noStrike" kern="1200" cap="none" spc="-20" normalizeH="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 цены на нефть.</a:t>
            </a:r>
          </a:p>
          <a:p>
            <a:pPr marL="228600" lvl="0" indent="-228600" algn="just">
              <a:lnSpc>
                <a:spcPct val="100000"/>
              </a:lnSpc>
              <a:spcBef>
                <a:spcPts val="1800"/>
              </a:spcBef>
              <a:buClr>
                <a:prstClr val="black">
                  <a:lumMod val="50000"/>
                  <a:lumOff val="50000"/>
                </a:prstClr>
              </a:buClr>
              <a:buFont typeface="Wingdings" panose="05000000000000000000" pitchFamily="2" charset="2"/>
              <a:buChar char="§"/>
              <a:defRPr/>
            </a:pPr>
            <a:r>
              <a:rPr kumimoji="0" lang="ru-RU" sz="1400" b="0" i="0" u="none" strike="noStrike" kern="1200" cap="none" spc="-20" normalizeH="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Снижение базовой цены нефти до </a:t>
            </a:r>
            <a:r>
              <a:rPr kumimoji="0" lang="en-US" sz="1400" b="0" i="0" u="none" strike="noStrike" kern="1200" cap="none" spc="-20" normalizeH="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a:t>
            </a:r>
            <a:r>
              <a:rPr kumimoji="0" lang="ru-RU" sz="1400" b="0" i="0" u="none" strike="noStrike" kern="1200" cap="none" spc="-20" normalizeH="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50</a:t>
            </a:r>
            <a:r>
              <a:rPr lang="ru-RU" sz="1400" b="0" spc="-20" noProof="0" dirty="0" smtClean="0">
                <a:solidFill>
                  <a:schemeClr val="tx1"/>
                </a:solidFill>
                <a:latin typeface="SB Sans Text Light" panose="020B0303040504020204" pitchFamily="34" charset="-52"/>
                <a:cs typeface="SB Sans Text Light" panose="020B0303040504020204" pitchFamily="34" charset="-52"/>
              </a:rPr>
              <a:t>/</a:t>
            </a:r>
            <a:r>
              <a:rPr lang="ru-RU" sz="1400" b="0" spc="-20" noProof="0" dirty="0" err="1" smtClean="0">
                <a:solidFill>
                  <a:schemeClr val="tx1"/>
                </a:solidFill>
                <a:latin typeface="SB Sans Text Light" panose="020B0303040504020204" pitchFamily="34" charset="-52"/>
                <a:cs typeface="SB Sans Text Light" panose="020B0303040504020204" pitchFamily="34" charset="-52"/>
              </a:rPr>
              <a:t>барр</a:t>
            </a:r>
            <a:r>
              <a:rPr lang="ru-RU" sz="1400" b="0" spc="-20" noProof="0" dirty="0" smtClean="0">
                <a:solidFill>
                  <a:schemeClr val="tx1"/>
                </a:solidFill>
                <a:latin typeface="SB Sans Text Light" panose="020B0303040504020204" pitchFamily="34" charset="-52"/>
                <a:cs typeface="SB Sans Text Light" panose="020B0303040504020204" pitchFamily="34" charset="-52"/>
              </a:rPr>
              <a:t>. ожидается в 2027 г. Это приведет к ослаблению рубля.  </a:t>
            </a:r>
            <a:endParaRPr kumimoji="0" lang="ru-RU" sz="1400" b="0" i="0" u="none" strike="noStrike" kern="1200" cap="none" spc="-20" normalizeH="0" noProof="0" dirty="0">
              <a:ln>
                <a:noFill/>
              </a:ln>
              <a:solidFill>
                <a:schemeClr val="tx1"/>
              </a:solidFill>
              <a:effectLst/>
              <a:uLnTx/>
              <a:uFillTx/>
              <a:latin typeface="SB Sans Text Light" panose="020B0303040504020204" pitchFamily="34" charset="-52"/>
              <a:cs typeface="SB Sans Text Light" panose="020B0303040504020204" pitchFamily="34" charset="-52"/>
            </a:endParaRPr>
          </a:p>
          <a:p>
            <a:pPr marL="228600" marR="0" lvl="0" indent="-228600" algn="just" defTabSz="914400" rtl="0" eaLnBrk="1" fontAlgn="base" latinLnBrk="0" hangingPunct="1">
              <a:lnSpc>
                <a:spcPct val="100000"/>
              </a:lnSpc>
              <a:spcBef>
                <a:spcPts val="1800"/>
              </a:spcBef>
              <a:spcAft>
                <a:spcPct val="0"/>
              </a:spcAft>
              <a:buClr>
                <a:prstClr val="black">
                  <a:lumMod val="50000"/>
                  <a:lumOff val="50000"/>
                </a:prstClr>
              </a:buClr>
              <a:buSzTx/>
              <a:buFont typeface="Wingdings" panose="05000000000000000000" pitchFamily="2" charset="2"/>
              <a:buChar char="§"/>
              <a:tabLst>
                <a:tab pos="6342063" algn="l"/>
              </a:tabLst>
              <a:defRPr/>
            </a:pP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Расходы </a:t>
            </a:r>
            <a:r>
              <a:rPr kumimoji="0" lang="ru-RU" sz="1400" b="0" i="0" u="none" strike="noStrike" kern="1200" cap="none" spc="0" normalizeH="0" baseline="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бюджета как доля от ВВП снизятся в 2026-2028 гг. Однако риск превышения расходов над планируемым уровнем сохраняется. Тем не менее, бюджет </a:t>
            </a: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перестает быть </a:t>
            </a:r>
            <a:r>
              <a:rPr kumimoji="0" lang="ru-RU" sz="1400" b="0" i="0" u="none" strike="noStrike" kern="1200" cap="none" spc="0" normalizeH="0" baseline="0" noProof="0" dirty="0" err="1">
                <a:ln>
                  <a:noFill/>
                </a:ln>
                <a:solidFill>
                  <a:schemeClr val="tx1"/>
                </a:solidFill>
                <a:effectLst/>
                <a:uLnTx/>
                <a:uFillTx/>
                <a:latin typeface="SB Sans Text Light" panose="020B0303040504020204" pitchFamily="34" charset="-52"/>
                <a:cs typeface="SB Sans Text Light" panose="020B0303040504020204" pitchFamily="34" charset="-52"/>
              </a:rPr>
              <a:t>проинфляционным</a:t>
            </a: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 фактором, как в 2023–2024 гг.</a:t>
            </a:r>
          </a:p>
          <a:p>
            <a:pPr marL="228600" marR="0" lvl="0" indent="-228600" algn="just" defTabSz="914400" rtl="0" eaLnBrk="1" fontAlgn="base" latinLnBrk="0" hangingPunct="1">
              <a:lnSpc>
                <a:spcPct val="100000"/>
              </a:lnSpc>
              <a:spcBef>
                <a:spcPts val="1800"/>
              </a:spcBef>
              <a:spcAft>
                <a:spcPct val="0"/>
              </a:spcAft>
              <a:buClr>
                <a:prstClr val="black">
                  <a:lumMod val="50000"/>
                  <a:lumOff val="50000"/>
                </a:prstClr>
              </a:buClr>
              <a:buSzTx/>
              <a:buFont typeface="Wingdings" panose="05000000000000000000" pitchFamily="2" charset="2"/>
              <a:buChar char="§"/>
              <a:tabLst>
                <a:tab pos="6342063" algn="l"/>
              </a:tabLst>
              <a:defRPr/>
            </a:pPr>
            <a:r>
              <a:rPr kumimoji="0" lang="ru-RU" sz="1400" b="0" i="0" u="none" strike="noStrike" kern="1200" cap="none" spc="0" normalizeH="0" baseline="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После </a:t>
            </a: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увеличения НДС на ряд товаров и услуг на 2 п. п. в начале 2026 г. инфляция временно </a:t>
            </a:r>
            <a:r>
              <a:rPr kumimoji="0" lang="ru-RU" sz="1400" b="0" i="0" u="none" strike="noStrike" kern="1200" cap="none" spc="0" normalizeH="0" baseline="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ускорилась, </a:t>
            </a: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но, так же как и в 2019 г., этот эффект </a:t>
            </a:r>
            <a:r>
              <a:rPr kumimoji="0" lang="ru-RU" sz="1400" b="0" i="0" u="none" strike="noStrike" kern="1200" cap="none" spc="0" normalizeH="0" baseline="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быстро исчез. </a:t>
            </a: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К </a:t>
            </a:r>
            <a:r>
              <a:rPr kumimoji="0" lang="ru-RU" sz="1400" b="0" i="0" u="none" strike="noStrike" kern="1200" cap="none" spc="0" normalizeH="0" baseline="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2П26 </a:t>
            </a: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инфляция в пересчете на год возвратится к </a:t>
            </a:r>
            <a:r>
              <a:rPr kumimoji="0" lang="ru-RU" sz="1400" b="0" i="0" u="none" strike="noStrike" kern="1200" cap="none" spc="0" normalizeH="0" baseline="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цели </a:t>
            </a: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4%. </a:t>
            </a:r>
          </a:p>
          <a:p>
            <a:pPr marL="228600" marR="0" lvl="0" indent="-228600" algn="just" defTabSz="914400" rtl="0" eaLnBrk="1" fontAlgn="base" latinLnBrk="0" hangingPunct="1">
              <a:lnSpc>
                <a:spcPct val="100000"/>
              </a:lnSpc>
              <a:spcBef>
                <a:spcPts val="1800"/>
              </a:spcBef>
              <a:spcAft>
                <a:spcPct val="0"/>
              </a:spcAft>
              <a:buClr>
                <a:prstClr val="black">
                  <a:lumMod val="50000"/>
                  <a:lumOff val="50000"/>
                </a:prstClr>
              </a:buClr>
              <a:buSzTx/>
              <a:buFont typeface="Wingdings" panose="05000000000000000000" pitchFamily="2" charset="2"/>
              <a:buChar char="§"/>
              <a:tabLst>
                <a:tab pos="6342063" algn="l"/>
              </a:tabLst>
              <a:defRPr/>
            </a:pPr>
            <a:r>
              <a:rPr kumimoji="0" lang="ru-RU" sz="1400" b="0" i="0" u="none" strike="noStrike" kern="1200" cap="none" spc="0" normalizeH="0" baseline="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Банк </a:t>
            </a:r>
            <a:r>
              <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rPr>
              <a:t>России продолжит снижать ключевую ставку, которая к концу 2026 г. должна составить 12</a:t>
            </a:r>
            <a:r>
              <a:rPr kumimoji="0" lang="ru-RU" sz="1400" b="0" i="0" u="none" strike="noStrike" kern="1200" cap="none" spc="0" normalizeH="0" baseline="0" noProof="0" dirty="0" smtClean="0">
                <a:ln>
                  <a:noFill/>
                </a:ln>
                <a:solidFill>
                  <a:schemeClr val="tx1"/>
                </a:solidFill>
                <a:effectLst/>
                <a:uLnTx/>
                <a:uFillTx/>
                <a:latin typeface="SB Sans Text Light" panose="020B0303040504020204" pitchFamily="34" charset="-52"/>
                <a:cs typeface="SB Sans Text Light" panose="020B0303040504020204" pitchFamily="34" charset="-52"/>
              </a:rPr>
              <a:t>%, а к концу 2027 г. – 10%. </a:t>
            </a:r>
          </a:p>
          <a:p>
            <a:pPr marL="228600" indent="-228600" algn="just">
              <a:lnSpc>
                <a:spcPct val="100000"/>
              </a:lnSpc>
              <a:spcBef>
                <a:spcPts val="1800"/>
              </a:spcBef>
              <a:buClr>
                <a:prstClr val="black">
                  <a:lumMod val="50000"/>
                  <a:lumOff val="50000"/>
                </a:prstClr>
              </a:buClr>
              <a:buFont typeface="Wingdings" panose="05000000000000000000" pitchFamily="2" charset="2"/>
              <a:buChar char="§"/>
              <a:defRPr/>
            </a:pPr>
            <a:r>
              <a:rPr lang="ru-RU" sz="1400" b="0" dirty="0">
                <a:solidFill>
                  <a:schemeClr val="tx1"/>
                </a:solidFill>
                <a:latin typeface="SB Sans Text Light" panose="020B0303040504020204" pitchFamily="34" charset="-52"/>
                <a:cs typeface="SB Sans Text Light" panose="020B0303040504020204" pitchFamily="34" charset="-52"/>
              </a:rPr>
              <a:t>Рост ВВП будет очень умеренным </a:t>
            </a:r>
            <a:r>
              <a:rPr lang="ru-RU" sz="1400" b="0" dirty="0" smtClean="0">
                <a:solidFill>
                  <a:schemeClr val="tx1"/>
                </a:solidFill>
                <a:latin typeface="SB Sans Text Light" panose="020B0303040504020204" pitchFamily="34" charset="-52"/>
                <a:cs typeface="SB Sans Text Light" panose="020B0303040504020204" pitchFamily="34" charset="-52"/>
              </a:rPr>
              <a:t>(</a:t>
            </a:r>
            <a:r>
              <a:rPr lang="en-US" sz="1400" b="0" dirty="0" smtClean="0">
                <a:solidFill>
                  <a:schemeClr val="tx1"/>
                </a:solidFill>
                <a:latin typeface="SB Sans Text Light" panose="020B0303040504020204" pitchFamily="34" charset="-52"/>
                <a:cs typeface="SB Sans Text Light" panose="020B0303040504020204" pitchFamily="34" charset="-52"/>
              </a:rPr>
              <a:t>0,5</a:t>
            </a:r>
            <a:r>
              <a:rPr lang="ru-RU" sz="1400" b="0" dirty="0" smtClean="0">
                <a:solidFill>
                  <a:schemeClr val="tx1"/>
                </a:solidFill>
                <a:latin typeface="SB Sans Text Light" panose="020B0303040504020204" pitchFamily="34" charset="-52"/>
                <a:cs typeface="SB Sans Text Light" panose="020B0303040504020204" pitchFamily="34" charset="-52"/>
              </a:rPr>
              <a:t>% </a:t>
            </a:r>
            <a:r>
              <a:rPr lang="ru-RU" sz="1400" b="0" dirty="0">
                <a:solidFill>
                  <a:schemeClr val="tx1"/>
                </a:solidFill>
                <a:latin typeface="SB Sans Text Light" panose="020B0303040504020204" pitchFamily="34" charset="-52"/>
                <a:cs typeface="SB Sans Text Light" panose="020B0303040504020204" pitchFamily="34" charset="-52"/>
              </a:rPr>
              <a:t>в 2026 г.) из-за сокращения инвестиций. Риск рецессии достаточно велик.</a:t>
            </a:r>
          </a:p>
          <a:p>
            <a:pPr marL="228600" marR="0" lvl="0" indent="-228600" algn="just" defTabSz="914400" rtl="0" eaLnBrk="1" fontAlgn="base" latinLnBrk="0" hangingPunct="1">
              <a:lnSpc>
                <a:spcPct val="100000"/>
              </a:lnSpc>
              <a:spcBef>
                <a:spcPts val="1800"/>
              </a:spcBef>
              <a:spcAft>
                <a:spcPct val="0"/>
              </a:spcAft>
              <a:buClr>
                <a:prstClr val="black">
                  <a:lumMod val="50000"/>
                  <a:lumOff val="50000"/>
                </a:prstClr>
              </a:buClr>
              <a:buSzTx/>
              <a:buFont typeface="Wingdings" panose="05000000000000000000" pitchFamily="2" charset="2"/>
              <a:buChar char="§"/>
              <a:tabLst>
                <a:tab pos="6342063" algn="l"/>
              </a:tabLst>
              <a:defRPr/>
            </a:pPr>
            <a:endParaRPr kumimoji="0" lang="ru-RU" sz="1400" b="0" i="0" u="none" strike="noStrike" kern="1200" cap="none" spc="0" normalizeH="0" baseline="0" noProof="0" dirty="0">
              <a:ln>
                <a:noFill/>
              </a:ln>
              <a:solidFill>
                <a:schemeClr val="tx1"/>
              </a:solidFill>
              <a:effectLst/>
              <a:uLnTx/>
              <a:uFillTx/>
              <a:latin typeface="SB Sans Text Light" panose="020B0303040504020204" pitchFamily="34" charset="-52"/>
              <a:cs typeface="SB Sans Text Light" panose="020B0303040504020204" pitchFamily="34" charset="-52"/>
            </a:endParaRPr>
          </a:p>
        </p:txBody>
      </p:sp>
    </p:spTree>
    <p:extLst>
      <p:ext uri="{BB962C8B-B14F-4D97-AF65-F5344CB8AC3E}">
        <p14:creationId xmlns:p14="http://schemas.microsoft.com/office/powerpoint/2010/main" val="2208318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6"/>
          <p:cNvSpPr>
            <a:spLocks noGrp="1"/>
          </p:cNvSpPr>
          <p:nvPr>
            <p:ph type="title"/>
          </p:nvPr>
        </p:nvSpPr>
        <p:spPr>
          <a:xfrm>
            <a:off x="2093976" y="438912"/>
            <a:ext cx="9418320" cy="621792"/>
          </a:xfrm>
          <a:prstGeom prst="rect">
            <a:avLst/>
          </a:prstGeom>
        </p:spPr>
        <p:txBody>
          <a:bodyPr vert="horz" anchor="ctr"/>
          <a:lstStyle/>
          <a:p>
            <a:r>
              <a:rPr lang="ru-RU" dirty="0" err="1" smtClean="0"/>
              <a:t>Алтернативные</a:t>
            </a:r>
            <a:r>
              <a:rPr lang="ru-RU" dirty="0" smtClean="0"/>
              <a:t> рискованные</a:t>
            </a:r>
            <a:r>
              <a:rPr lang="en-US" dirty="0" smtClean="0"/>
              <a:t> </a:t>
            </a:r>
            <a:r>
              <a:rPr lang="en-US" dirty="0" err="1" smtClean="0"/>
              <a:t>сценари</a:t>
            </a:r>
            <a:r>
              <a:rPr lang="ru-RU" dirty="0" smtClean="0"/>
              <a:t>и: рост инфляционных рисков, высокие ставки, крепкий рубль, риск рецессии в России</a:t>
            </a:r>
            <a:endParaRPr lang="ru-RU" dirty="0"/>
          </a:p>
        </p:txBody>
      </p:sp>
      <p:sp>
        <p:nvSpPr>
          <p:cNvPr id="10" name="Rectangle 5"/>
          <p:cNvSpPr/>
          <p:nvPr/>
        </p:nvSpPr>
        <p:spPr>
          <a:xfrm>
            <a:off x="572281" y="1125631"/>
            <a:ext cx="10940015" cy="4177619"/>
          </a:xfrm>
          <a:prstGeom prst="rect">
            <a:avLst/>
          </a:prstGeom>
        </p:spPr>
        <p:txBody>
          <a:bodyPr wrap="square" lIns="0" tIns="0" rIns="0" bIns="0">
            <a:spAutoFit/>
          </a:bodyPr>
          <a:ls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171450" indent="-171450" algn="just">
              <a:lnSpc>
                <a:spcPct val="150000"/>
              </a:lnSpc>
              <a:spcBef>
                <a:spcPts val="1200"/>
              </a:spcBef>
              <a:buClr>
                <a:schemeClr val="bg1">
                  <a:lumMod val="50000"/>
                </a:schemeClr>
              </a:buClr>
              <a:buFont typeface="Wingdings" panose="05000000000000000000" pitchFamily="2" charset="2"/>
              <a:buChar char="§"/>
            </a:pPr>
            <a:r>
              <a:rPr lang="en-US" sz="1600" dirty="0" err="1" smtClean="0">
                <a:latin typeface="SB Sans Text Light" panose="020B0303040504020204" pitchFamily="34" charset="-52"/>
                <a:cs typeface="SB Sans Text Light" panose="020B0303040504020204" pitchFamily="34" charset="-52"/>
              </a:rPr>
              <a:t>Блокада</a:t>
            </a:r>
            <a:r>
              <a:rPr lang="ru-RU" sz="1600" dirty="0" smtClean="0">
                <a:latin typeface="SB Sans Text Light" panose="020B0303040504020204" pitchFamily="34" charset="-52"/>
                <a:cs typeface="SB Sans Text Light" panose="020B0303040504020204" pitchFamily="34" charset="-52"/>
              </a:rPr>
              <a:t> Ормузского залива длится</a:t>
            </a:r>
            <a:r>
              <a:rPr lang="en-US" sz="1600" dirty="0" smtClean="0">
                <a:latin typeface="SB Sans Text Light" panose="020B0303040504020204" pitchFamily="34" charset="-52"/>
                <a:cs typeface="SB Sans Text Light" panose="020B0303040504020204" pitchFamily="34" charset="-52"/>
              </a:rPr>
              <a:t> </a:t>
            </a:r>
            <a:r>
              <a:rPr lang="en-US" sz="1600" dirty="0" err="1" smtClean="0">
                <a:latin typeface="SB Sans Text Light" panose="020B0303040504020204" pitchFamily="34" charset="-52"/>
                <a:cs typeface="SB Sans Text Light" panose="020B0303040504020204" pitchFamily="34" charset="-52"/>
              </a:rPr>
              <a:t>больше</a:t>
            </a:r>
            <a:r>
              <a:rPr lang="en-US" sz="1600" dirty="0" smtClean="0">
                <a:latin typeface="SB Sans Text Light" panose="020B0303040504020204" pitchFamily="34" charset="-52"/>
                <a:cs typeface="SB Sans Text Light" panose="020B0303040504020204" pitchFamily="34" charset="-52"/>
              </a:rPr>
              <a:t> </a:t>
            </a:r>
            <a:r>
              <a:rPr lang="en-US" sz="1600" dirty="0" err="1" smtClean="0">
                <a:latin typeface="SB Sans Text Light" panose="020B0303040504020204" pitchFamily="34" charset="-52"/>
                <a:cs typeface="SB Sans Text Light" panose="020B0303040504020204" pitchFamily="34" charset="-52"/>
              </a:rPr>
              <a:t>чем</a:t>
            </a:r>
            <a:r>
              <a:rPr lang="en-US" sz="1600" dirty="0" smtClean="0">
                <a:latin typeface="SB Sans Text Light" panose="020B0303040504020204" pitchFamily="34" charset="-52"/>
                <a:cs typeface="SB Sans Text Light" panose="020B0303040504020204" pitchFamily="34" charset="-52"/>
              </a:rPr>
              <a:t> </a:t>
            </a:r>
            <a:r>
              <a:rPr lang="en-US" sz="1600" dirty="0" err="1" smtClean="0">
                <a:latin typeface="SB Sans Text Light" panose="020B0303040504020204" pitchFamily="34" charset="-52"/>
                <a:cs typeface="SB Sans Text Light" panose="020B0303040504020204" pitchFamily="34" charset="-52"/>
              </a:rPr>
              <a:t>квартал</a:t>
            </a:r>
            <a:r>
              <a:rPr lang="ru-RU" sz="1600" dirty="0" smtClean="0">
                <a:latin typeface="SB Sans Text Light" panose="020B0303040504020204" pitchFamily="34" charset="-52"/>
                <a:cs typeface="SB Sans Text Light" panose="020B0303040504020204" pitchFamily="34" charset="-52"/>
              </a:rPr>
              <a:t> (внешний риск)</a:t>
            </a:r>
            <a:r>
              <a:rPr lang="en-US" sz="1600" dirty="0" smtClean="0">
                <a:latin typeface="SB Sans Text Light" panose="020B0303040504020204" pitchFamily="34" charset="-52"/>
                <a:cs typeface="SB Sans Text Light" panose="020B0303040504020204" pitchFamily="34" charset="-52"/>
              </a:rPr>
              <a:t>.</a:t>
            </a:r>
            <a:r>
              <a:rPr lang="ru-RU" sz="1600" dirty="0" smtClean="0">
                <a:latin typeface="SB Sans Text Light" panose="020B0303040504020204" pitchFamily="34" charset="-52"/>
                <a:cs typeface="SB Sans Text Light" panose="020B0303040504020204" pitchFamily="34" charset="-52"/>
              </a:rPr>
              <a:t> </a:t>
            </a:r>
            <a:r>
              <a:rPr lang="en-US" sz="1600" b="0" dirty="0" err="1" smtClean="0">
                <a:latin typeface="SB Sans Text Light" panose="020B0303040504020204" pitchFamily="34" charset="-52"/>
                <a:cs typeface="SB Sans Text Light" panose="020B0303040504020204" pitchFamily="34" charset="-52"/>
              </a:rPr>
              <a:t>Ограничения</a:t>
            </a:r>
            <a:r>
              <a:rPr lang="en-US" sz="1600" b="0" dirty="0" smtClean="0">
                <a:latin typeface="SB Sans Text Light" panose="020B0303040504020204" pitchFamily="34" charset="-52"/>
                <a:cs typeface="SB Sans Text Light" panose="020B0303040504020204" pitchFamily="34" charset="-52"/>
              </a:rPr>
              <a:t> </a:t>
            </a:r>
            <a:r>
              <a:rPr lang="en-US" sz="1600" b="0" dirty="0" err="1" smtClean="0">
                <a:latin typeface="SB Sans Text Light" panose="020B0303040504020204" pitchFamily="34" charset="-52"/>
                <a:cs typeface="SB Sans Text Light" panose="020B0303040504020204" pitchFamily="34" charset="-52"/>
              </a:rPr>
              <a:t>на</a:t>
            </a:r>
            <a:r>
              <a:rPr lang="en-US" sz="1600" b="0" dirty="0" smtClean="0">
                <a:latin typeface="SB Sans Text Light" panose="020B0303040504020204" pitchFamily="34" charset="-52"/>
                <a:cs typeface="SB Sans Text Light" panose="020B0303040504020204" pitchFamily="34" charset="-52"/>
              </a:rPr>
              <a:t> </a:t>
            </a:r>
            <a:r>
              <a:rPr lang="ru-RU" sz="1600" b="0" dirty="0" smtClean="0">
                <a:latin typeface="SB Sans Text Light" panose="020B0303040504020204" pitchFamily="34" charset="-52"/>
                <a:cs typeface="SB Sans Text Light" panose="020B0303040504020204" pitchFamily="34" charset="-52"/>
              </a:rPr>
              <a:t>проход </a:t>
            </a:r>
            <a:r>
              <a:rPr lang="ru-RU" sz="1600" b="0" dirty="0">
                <a:latin typeface="SB Sans Text Light" panose="020B0303040504020204" pitchFamily="34" charset="-52"/>
                <a:cs typeface="SB Sans Text Light" panose="020B0303040504020204" pitchFamily="34" charset="-52"/>
              </a:rPr>
              <a:t>через Ормузский пролив сохраняются более одного квартала, а </a:t>
            </a:r>
            <a:r>
              <a:rPr lang="ru-RU" sz="1600" b="0" dirty="0" smtClean="0">
                <a:latin typeface="SB Sans Text Light" panose="020B0303040504020204" pitchFamily="34" charset="-52"/>
                <a:cs typeface="SB Sans Text Light" panose="020B0303040504020204" pitchFamily="34" charset="-52"/>
              </a:rPr>
              <a:t>нормализация </a:t>
            </a:r>
            <a:r>
              <a:rPr lang="ru-RU" sz="1600" b="0" dirty="0">
                <a:latin typeface="SB Sans Text Light" panose="020B0303040504020204" pitchFamily="34" charset="-52"/>
                <a:cs typeface="SB Sans Text Light" panose="020B0303040504020204" pitchFamily="34" charset="-52"/>
              </a:rPr>
              <a:t>начинается только в 4К26, поскольку после завершения конфликта </a:t>
            </a:r>
            <a:r>
              <a:rPr lang="ru-RU" sz="1600" b="0" dirty="0" smtClean="0">
                <a:latin typeface="SB Sans Text Light" panose="020B0303040504020204" pitchFamily="34" charset="-52"/>
                <a:cs typeface="SB Sans Text Light" panose="020B0303040504020204" pitchFamily="34" charset="-52"/>
              </a:rPr>
              <a:t>восстановление </a:t>
            </a:r>
            <a:r>
              <a:rPr lang="ru-RU" sz="1600" b="0" dirty="0">
                <a:latin typeface="SB Sans Text Light" panose="020B0303040504020204" pitchFamily="34" charset="-52"/>
                <a:cs typeface="SB Sans Text Light" panose="020B0303040504020204" pitchFamily="34" charset="-52"/>
              </a:rPr>
              <a:t>экспорта и запуск СПГ-заводов, а также химических и металлургических предприятий может занять несколько месяцев</a:t>
            </a:r>
            <a:r>
              <a:rPr lang="ru-RU" sz="1600" b="0" dirty="0" smtClean="0">
                <a:latin typeface="SB Sans Text Light" panose="020B0303040504020204" pitchFamily="34" charset="-52"/>
                <a:cs typeface="SB Sans Text Light" panose="020B0303040504020204" pitchFamily="34" charset="-52"/>
              </a:rPr>
              <a:t>. Рост мировой экономики замедлиться, а физические объемы российского экспорта снизятся. Глобальная инфляция может ускориться, разогнав инфляцию и внутри России. Банк России будет вынужден проводит более жесткую денежно-кредитную политику, что повысит риск рецессии. </a:t>
            </a:r>
          </a:p>
          <a:p>
            <a:pPr marL="171450" indent="-171450" algn="just">
              <a:lnSpc>
                <a:spcPct val="150000"/>
              </a:lnSpc>
              <a:spcBef>
                <a:spcPts val="1200"/>
              </a:spcBef>
              <a:buClr>
                <a:schemeClr val="bg1">
                  <a:lumMod val="50000"/>
                </a:schemeClr>
              </a:buClr>
              <a:buFont typeface="Wingdings" panose="05000000000000000000" pitchFamily="2" charset="2"/>
              <a:buChar char="§"/>
            </a:pPr>
            <a:r>
              <a:rPr lang="ru-RU" sz="1600" dirty="0" smtClean="0">
                <a:latin typeface="SB Sans Text Light" panose="020B0303040504020204" pitchFamily="34" charset="-52"/>
                <a:cs typeface="SB Sans Text Light" panose="020B0303040504020204" pitchFamily="34" charset="-52"/>
              </a:rPr>
              <a:t>Значительное увеличение расходов бюджета (внутренние риски). </a:t>
            </a:r>
            <a:r>
              <a:rPr lang="ru-RU" sz="1600" b="0" dirty="0" smtClean="0">
                <a:latin typeface="SB Sans Text Light" panose="020B0303040504020204" pitchFamily="34" charset="-52"/>
                <a:cs typeface="SB Sans Text Light" panose="020B0303040504020204" pitchFamily="34" charset="-52"/>
              </a:rPr>
              <a:t>Значительные отклонения расходной части бюджета от изначально планировавшихся параметров (44,1 трлн рублей или 19% ВВП) будут иметь </a:t>
            </a:r>
            <a:r>
              <a:rPr lang="ru-RU" sz="1600" b="0" dirty="0" err="1" smtClean="0">
                <a:latin typeface="SB Sans Text Light" panose="020B0303040504020204" pitchFamily="34" charset="-52"/>
                <a:cs typeface="SB Sans Text Light" panose="020B0303040504020204" pitchFamily="34" charset="-52"/>
              </a:rPr>
              <a:t>проинфляционные</a:t>
            </a:r>
            <a:r>
              <a:rPr lang="ru-RU" sz="1600" b="0" dirty="0" smtClean="0">
                <a:latin typeface="SB Sans Text Light" panose="020B0303040504020204" pitchFamily="34" charset="-52"/>
                <a:cs typeface="SB Sans Text Light" panose="020B0303040504020204" pitchFamily="34" charset="-52"/>
              </a:rPr>
              <a:t> последствия и заставят Банк России ужесточить денежно-кредитную политику. Это неизбежно негативно скажется на частных инвестициях и потреблении. </a:t>
            </a:r>
            <a:endParaRPr lang="ru-RU" sz="1600" b="0" dirty="0">
              <a:latin typeface="SB Sans Text Light" panose="020B0303040504020204" pitchFamily="34" charset="-52"/>
              <a:cs typeface="SB Sans Text Light" panose="020B0303040504020204" pitchFamily="34" charset="-52"/>
            </a:endParaRPr>
          </a:p>
        </p:txBody>
      </p:sp>
    </p:spTree>
    <p:extLst>
      <p:ext uri="{BB962C8B-B14F-4D97-AF65-F5344CB8AC3E}">
        <p14:creationId xmlns:p14="http://schemas.microsoft.com/office/powerpoint/2010/main" val="89816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6"/>
          <p:cNvSpPr>
            <a:spLocks noGrp="1"/>
          </p:cNvSpPr>
          <p:nvPr>
            <p:ph type="title"/>
          </p:nvPr>
        </p:nvSpPr>
        <p:spPr>
          <a:xfrm>
            <a:off x="3046803" y="438912"/>
            <a:ext cx="9418320" cy="320040"/>
          </a:xfrm>
          <a:prstGeom prst="rect">
            <a:avLst/>
          </a:prstGeom>
        </p:spPr>
        <p:txBody>
          <a:bodyPr vert="horz" anchor="ctr"/>
          <a:lstStyle/>
          <a:p>
            <a:r>
              <a:rPr lang="ru-RU" dirty="0"/>
              <a:t>Ключевые макроэкономические индикаторы</a:t>
            </a:r>
          </a:p>
        </p:txBody>
      </p:sp>
      <p:sp>
        <p:nvSpPr>
          <p:cNvPr id="4" name="Rectangle 6"/>
          <p:cNvSpPr>
            <a:spLocks noChangeArrowheads="1"/>
          </p:cNvSpPr>
          <p:nvPr/>
        </p:nvSpPr>
        <p:spPr bwMode="auto">
          <a:xfrm>
            <a:off x="532203" y="4402204"/>
            <a:ext cx="5553092"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a:t>
            </a:r>
            <a:r>
              <a:rPr lang="en-US" sz="800" b="0" i="1" dirty="0" err="1" smtClean="0">
                <a:latin typeface="SB Sans Display" panose="020B0604020202020204" charset="0"/>
                <a:ea typeface="ＭＳ Ｐゴシック" pitchFamily="34" charset="-128"/>
                <a:cs typeface="SB Sans Display" panose="020B0604020202020204" charset="0"/>
              </a:rPr>
              <a:t>SberCIB</a:t>
            </a:r>
            <a:r>
              <a:rPr lang="en-US" sz="800" b="0" i="1" dirty="0" smtClean="0">
                <a:latin typeface="SB Sans Display" panose="020B0604020202020204" charset="0"/>
                <a:ea typeface="ＭＳ Ｐゴシック" pitchFamily="34" charset="-128"/>
                <a:cs typeface="SB Sans Display" panose="020B0604020202020204" charset="0"/>
              </a:rPr>
              <a:t> </a:t>
            </a:r>
            <a:r>
              <a:rPr lang="en-US" sz="800" b="0" i="1" dirty="0">
                <a:latin typeface="SB Sans Display" panose="020B0604020202020204" charset="0"/>
                <a:ea typeface="ＭＳ Ｐゴシック" pitchFamily="34" charset="-128"/>
                <a:cs typeface="SB Sans Display" panose="020B0604020202020204" charset="0"/>
              </a:rPr>
              <a:t>Investment </a:t>
            </a:r>
            <a:r>
              <a:rPr lang="en-US" sz="800" b="0" i="1" dirty="0" smtClean="0">
                <a:latin typeface="SB Sans Display" panose="020B0604020202020204" charset="0"/>
                <a:ea typeface="ＭＳ Ｐゴシック" pitchFamily="34" charset="-128"/>
                <a:cs typeface="SB Sans Display" panose="020B0604020202020204" charset="0"/>
              </a:rPr>
              <a:t>Research</a:t>
            </a:r>
            <a:endParaRPr lang="en-US" sz="800" b="0" i="1" dirty="0">
              <a:latin typeface="SB Sans Display" panose="020B0604020202020204" charset="0"/>
              <a:ea typeface="ＭＳ Ｐゴシック" pitchFamily="34" charset="-128"/>
              <a:cs typeface="SB Sans Display" panose="020B0604020202020204" charset="0"/>
            </a:endParaRPr>
          </a:p>
        </p:txBody>
      </p:sp>
      <p:sp>
        <p:nvSpPr>
          <p:cNvPr id="7" name="Rectangle 5"/>
          <p:cNvSpPr/>
          <p:nvPr/>
        </p:nvSpPr>
        <p:spPr>
          <a:xfrm>
            <a:off x="532203" y="4624903"/>
            <a:ext cx="10940015" cy="1600438"/>
          </a:xfrm>
          <a:prstGeom prst="rect">
            <a:avLst/>
          </a:prstGeom>
        </p:spPr>
        <p:txBody>
          <a:bodyPr wrap="square" lIns="0" tIns="0" rIns="0" bIns="0">
            <a:spAutoFit/>
          </a:bodyPr>
          <a:ls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just">
              <a:lnSpc>
                <a:spcPct val="150000"/>
              </a:lnSpc>
              <a:spcBef>
                <a:spcPts val="1200"/>
              </a:spcBef>
              <a:buClr>
                <a:schemeClr val="bg1">
                  <a:lumMod val="50000"/>
                </a:schemeClr>
              </a:buClr>
            </a:pPr>
            <a:r>
              <a:rPr lang="ru-RU" sz="1400" dirty="0" smtClean="0">
                <a:latin typeface="SB Sans Text Light" panose="020B0303040504020204" pitchFamily="34" charset="-52"/>
                <a:cs typeface="SB Sans Text Light" panose="020B0303040504020204" pitchFamily="34" charset="-52"/>
              </a:rPr>
              <a:t>Наиболее вероятным </a:t>
            </a:r>
            <a:r>
              <a:rPr lang="ru-RU" sz="1400" b="0" dirty="0" smtClean="0">
                <a:latin typeface="SB Sans Text Light" panose="020B0303040504020204" pitchFamily="34" charset="-52"/>
                <a:cs typeface="SB Sans Text Light" panose="020B0303040504020204" pitchFamily="34" charset="-52"/>
              </a:rPr>
              <a:t>нам кажется продолжение конфликта в течение 1-2х месяцев. </a:t>
            </a:r>
          </a:p>
          <a:p>
            <a:pPr algn="just">
              <a:lnSpc>
                <a:spcPct val="150000"/>
              </a:lnSpc>
              <a:spcBef>
                <a:spcPts val="1200"/>
              </a:spcBef>
              <a:buClr>
                <a:schemeClr val="bg1">
                  <a:lumMod val="50000"/>
                </a:schemeClr>
              </a:buClr>
            </a:pPr>
            <a:r>
              <a:rPr lang="ru-RU" sz="1400" dirty="0" smtClean="0">
                <a:latin typeface="SB Sans Text Light" panose="020B0303040504020204" pitchFamily="34" charset="-52"/>
                <a:cs typeface="SB Sans Text Light" panose="020B0303040504020204" pitchFamily="34" charset="-52"/>
              </a:rPr>
              <a:t>Для глобальной экономики – умеренная стагфляция</a:t>
            </a:r>
            <a:r>
              <a:rPr lang="ru-RU" sz="1400" b="0" dirty="0" smtClean="0">
                <a:latin typeface="SB Sans Text Light" panose="020B0303040504020204" pitchFamily="34" charset="-52"/>
                <a:cs typeface="SB Sans Text Light" panose="020B0303040504020204" pitchFamily="34" charset="-52"/>
              </a:rPr>
              <a:t>: снижение темпов роста мирового ВВП на 0,3-0,5 </a:t>
            </a:r>
            <a:r>
              <a:rPr lang="ru-RU" sz="1400" b="0" dirty="0" err="1" smtClean="0">
                <a:latin typeface="SB Sans Text Light" panose="020B0303040504020204" pitchFamily="34" charset="-52"/>
                <a:cs typeface="SB Sans Text Light" panose="020B0303040504020204" pitchFamily="34" charset="-52"/>
              </a:rPr>
              <a:t>п.п</a:t>
            </a:r>
            <a:r>
              <a:rPr lang="ru-RU" sz="1400" b="0" dirty="0" smtClean="0">
                <a:latin typeface="SB Sans Text Light" panose="020B0303040504020204" pitchFamily="34" charset="-52"/>
                <a:cs typeface="SB Sans Text Light" panose="020B0303040504020204" pitchFamily="34" charset="-52"/>
              </a:rPr>
              <a:t>. и ускорение инфляции на 0,5-0,8 </a:t>
            </a:r>
            <a:r>
              <a:rPr lang="ru-RU" sz="1400" b="0" dirty="0" err="1" smtClean="0">
                <a:latin typeface="SB Sans Text Light" panose="020B0303040504020204" pitchFamily="34" charset="-52"/>
                <a:cs typeface="SB Sans Text Light" panose="020B0303040504020204" pitchFamily="34" charset="-52"/>
              </a:rPr>
              <a:t>п.п</a:t>
            </a:r>
            <a:r>
              <a:rPr lang="ru-RU" sz="1400" b="0" dirty="0" smtClean="0">
                <a:latin typeface="SB Sans Text Light" panose="020B0303040504020204" pitchFamily="34" charset="-52"/>
                <a:cs typeface="SB Sans Text Light" panose="020B0303040504020204" pitchFamily="34" charset="-52"/>
              </a:rPr>
              <a:t>. Как следствие – приостановка смягчения монетарной политики</a:t>
            </a:r>
            <a:r>
              <a:rPr lang="en-US" sz="1400" b="0" dirty="0" smtClean="0">
                <a:latin typeface="SB Sans Text Light" panose="020B0303040504020204" pitchFamily="34" charset="-52"/>
                <a:cs typeface="SB Sans Text Light" panose="020B0303040504020204" pitchFamily="34" charset="-52"/>
              </a:rPr>
              <a:t> </a:t>
            </a:r>
            <a:r>
              <a:rPr lang="en-US" sz="1400" b="0" dirty="0" err="1" smtClean="0">
                <a:latin typeface="SB Sans Text Light" panose="020B0303040504020204" pitchFamily="34" charset="-52"/>
                <a:cs typeface="SB Sans Text Light" panose="020B0303040504020204" pitchFamily="34" charset="-52"/>
              </a:rPr>
              <a:t>Центральными</a:t>
            </a:r>
            <a:r>
              <a:rPr lang="en-US" sz="1400" b="0" dirty="0" smtClean="0">
                <a:latin typeface="SB Sans Text Light" panose="020B0303040504020204" pitchFamily="34" charset="-52"/>
                <a:cs typeface="SB Sans Text Light" panose="020B0303040504020204" pitchFamily="34" charset="-52"/>
              </a:rPr>
              <a:t> </a:t>
            </a:r>
            <a:r>
              <a:rPr lang="en-US" sz="1400" b="0" dirty="0" err="1" smtClean="0">
                <a:latin typeface="SB Sans Text Light" panose="020B0303040504020204" pitchFamily="34" charset="-52"/>
                <a:cs typeface="SB Sans Text Light" panose="020B0303040504020204" pitchFamily="34" charset="-52"/>
              </a:rPr>
              <a:t>Банками</a:t>
            </a:r>
            <a:r>
              <a:rPr lang="ru-RU" sz="1400" b="0" dirty="0" smtClean="0">
                <a:latin typeface="SB Sans Text Light" panose="020B0303040504020204" pitchFamily="34" charset="-52"/>
                <a:cs typeface="SB Sans Text Light" panose="020B0303040504020204" pitchFamily="34" charset="-52"/>
              </a:rPr>
              <a:t>.</a:t>
            </a:r>
          </a:p>
          <a:p>
            <a:pPr algn="just">
              <a:lnSpc>
                <a:spcPct val="150000"/>
              </a:lnSpc>
              <a:spcBef>
                <a:spcPts val="1200"/>
              </a:spcBef>
              <a:buClr>
                <a:schemeClr val="bg1">
                  <a:lumMod val="50000"/>
                </a:schemeClr>
              </a:buClr>
            </a:pPr>
            <a:r>
              <a:rPr lang="ru-RU" sz="1400" dirty="0" smtClean="0">
                <a:latin typeface="SB Sans Text Light" panose="020B0303040504020204" pitchFamily="34" charset="-52"/>
                <a:cs typeface="SB Sans Text Light" panose="020B0303040504020204" pitchFamily="34" charset="-52"/>
              </a:rPr>
              <a:t>Для России: </a:t>
            </a:r>
            <a:r>
              <a:rPr lang="ru-RU" sz="1400" b="0" dirty="0" smtClean="0">
                <a:latin typeface="SB Sans Text Light" panose="020B0303040504020204" pitchFamily="34" charset="-52"/>
                <a:cs typeface="SB Sans Text Light" panose="020B0303040504020204" pitchFamily="34" charset="-52"/>
              </a:rPr>
              <a:t>как глобальная инфляция, так и повышение расходов бюджета приведет к ускорению внутренней инфляции. </a:t>
            </a:r>
          </a:p>
        </p:txBody>
      </p:sp>
      <p:pic>
        <p:nvPicPr>
          <p:cNvPr id="2" name="Picture 1"/>
          <p:cNvPicPr>
            <a:picLocks noChangeAspect="1"/>
          </p:cNvPicPr>
          <p:nvPr/>
        </p:nvPicPr>
        <p:blipFill>
          <a:blip r:embed="rId2"/>
          <a:stretch>
            <a:fillRect/>
          </a:stretch>
        </p:blipFill>
        <p:spPr>
          <a:xfrm>
            <a:off x="532203" y="1008724"/>
            <a:ext cx="11195345" cy="3366407"/>
          </a:xfrm>
          <a:prstGeom prst="rect">
            <a:avLst/>
          </a:prstGeom>
        </p:spPr>
      </p:pic>
    </p:spTree>
    <p:extLst>
      <p:ext uri="{BB962C8B-B14F-4D97-AF65-F5344CB8AC3E}">
        <p14:creationId xmlns:p14="http://schemas.microsoft.com/office/powerpoint/2010/main" val="1586855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9996" y="457199"/>
            <a:ext cx="7465213" cy="418289"/>
          </a:xfrm>
        </p:spPr>
        <p:txBody>
          <a:bodyPr/>
          <a:lstStyle/>
          <a:p>
            <a:r>
              <a:rPr lang="en-US" dirty="0" smtClean="0"/>
              <a:t>В </a:t>
            </a:r>
            <a:r>
              <a:rPr lang="en-US" dirty="0" err="1" smtClean="0"/>
              <a:t>базовом</a:t>
            </a:r>
            <a:r>
              <a:rPr lang="en-US" dirty="0" smtClean="0"/>
              <a:t> </a:t>
            </a:r>
            <a:r>
              <a:rPr lang="en-US" dirty="0" err="1" smtClean="0"/>
              <a:t>сценарии</a:t>
            </a:r>
            <a:r>
              <a:rPr lang="en-US" dirty="0" smtClean="0"/>
              <a:t> </a:t>
            </a:r>
            <a:r>
              <a:rPr lang="en-US" dirty="0" err="1" smtClean="0"/>
              <a:t>мы</a:t>
            </a:r>
            <a:r>
              <a:rPr lang="en-US" dirty="0" smtClean="0"/>
              <a:t> </a:t>
            </a:r>
            <a:r>
              <a:rPr lang="en-US" dirty="0" err="1" smtClean="0"/>
              <a:t>ждем</a:t>
            </a:r>
            <a:r>
              <a:rPr lang="en-US" dirty="0"/>
              <a:t> </a:t>
            </a:r>
            <a:r>
              <a:rPr lang="en-US" dirty="0" err="1" smtClean="0"/>
              <a:t>лишь</a:t>
            </a:r>
            <a:r>
              <a:rPr lang="en-US" dirty="0" smtClean="0"/>
              <a:t> </a:t>
            </a:r>
            <a:r>
              <a:rPr lang="en-US" dirty="0" err="1" smtClean="0"/>
              <a:t>небольшого</a:t>
            </a:r>
            <a:r>
              <a:rPr lang="en-US" dirty="0" smtClean="0"/>
              <a:t> </a:t>
            </a:r>
            <a:r>
              <a:rPr lang="en-US" dirty="0" err="1" smtClean="0"/>
              <a:t>ослабления</a:t>
            </a:r>
            <a:r>
              <a:rPr lang="en-US" dirty="0" smtClean="0"/>
              <a:t> </a:t>
            </a:r>
            <a:r>
              <a:rPr lang="en-US" dirty="0" err="1" smtClean="0"/>
              <a:t>рубля</a:t>
            </a:r>
            <a:r>
              <a:rPr lang="en-US" dirty="0" smtClean="0"/>
              <a:t> к </a:t>
            </a:r>
            <a:r>
              <a:rPr lang="en-US" dirty="0" err="1" smtClean="0"/>
              <a:t>концу</a:t>
            </a:r>
            <a:r>
              <a:rPr lang="en-US" dirty="0" smtClean="0"/>
              <a:t> </a:t>
            </a:r>
            <a:r>
              <a:rPr lang="en-US" dirty="0" err="1" smtClean="0"/>
              <a:t>года</a:t>
            </a:r>
            <a:endParaRPr lang="ru-RU" dirty="0"/>
          </a:p>
        </p:txBody>
      </p:sp>
      <p:sp>
        <p:nvSpPr>
          <p:cNvPr id="6" name="Rectangle 5"/>
          <p:cNvSpPr>
            <a:spLocks noChangeArrowheads="1"/>
          </p:cNvSpPr>
          <p:nvPr/>
        </p:nvSpPr>
        <p:spPr bwMode="auto">
          <a:xfrm>
            <a:off x="411516" y="4703400"/>
            <a:ext cx="7371034"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a:t>
            </a:r>
            <a:r>
              <a:rPr lang="ru-RU" sz="800" b="0" i="1" dirty="0">
                <a:latin typeface="SB Sans Display" panose="020B0604020202020204" charset="0"/>
                <a:ea typeface="ＭＳ Ｐゴシック" pitchFamily="34" charset="-128"/>
                <a:cs typeface="SB Sans Display" panose="020B0604020202020204" charset="0"/>
              </a:rPr>
              <a:t>: </a:t>
            </a:r>
            <a:r>
              <a:rPr lang="en-US" sz="800" b="0" i="1" dirty="0" smtClean="0">
                <a:latin typeface="SB Sans Display" panose="020B0604020202020204" charset="0"/>
                <a:ea typeface="ＭＳ Ｐゴシック" pitchFamily="34" charset="-128"/>
                <a:cs typeface="SB Sans Display" panose="020B0604020202020204" charset="0"/>
              </a:rPr>
              <a:t>ЦБ РФ,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p>
        </p:txBody>
      </p:sp>
      <p:sp>
        <p:nvSpPr>
          <p:cNvPr id="5" name="Rectangle 5"/>
          <p:cNvSpPr/>
          <p:nvPr/>
        </p:nvSpPr>
        <p:spPr>
          <a:xfrm>
            <a:off x="6975444" y="1988249"/>
            <a:ext cx="4888472" cy="2954655"/>
          </a:xfrm>
          <a:prstGeom prst="rect">
            <a:avLst/>
          </a:prstGeom>
        </p:spPr>
        <p:txBody>
          <a:bodyPr wrap="square" lIns="0" tIns="0" rIns="0" bIns="0">
            <a:spAutoFit/>
          </a:bodyPr>
          <a:ls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171450" indent="-171450" algn="just">
              <a:spcBef>
                <a:spcPts val="1200"/>
              </a:spcBef>
              <a:buClr>
                <a:schemeClr val="bg1">
                  <a:lumMod val="50000"/>
                </a:schemeClr>
              </a:buClr>
              <a:buFont typeface="Wingdings" panose="05000000000000000000" pitchFamily="2" charset="2"/>
              <a:buChar char="§"/>
            </a:pPr>
            <a:r>
              <a:rPr lang="en-US" sz="1400" dirty="0" smtClean="0">
                <a:latin typeface="SB Sans Text Light" panose="020B0303040504020204" pitchFamily="34" charset="-52"/>
                <a:cs typeface="SB Sans Text Light" panose="020B0303040504020204" pitchFamily="34" charset="-52"/>
              </a:rPr>
              <a:t>В </a:t>
            </a:r>
            <a:r>
              <a:rPr lang="en-US" sz="1400" dirty="0" err="1" smtClean="0">
                <a:latin typeface="SB Sans Text Light" panose="020B0303040504020204" pitchFamily="34" charset="-52"/>
                <a:cs typeface="SB Sans Text Light" panose="020B0303040504020204" pitchFamily="34" charset="-52"/>
              </a:rPr>
              <a:t>базовом</a:t>
            </a:r>
            <a:r>
              <a:rPr lang="en-US" sz="1400" dirty="0" smtClean="0">
                <a:latin typeface="SB Sans Text Light" panose="020B0303040504020204" pitchFamily="34" charset="-52"/>
                <a:cs typeface="SB Sans Text Light" panose="020B0303040504020204" pitchFamily="34" charset="-52"/>
              </a:rPr>
              <a:t> </a:t>
            </a:r>
            <a:r>
              <a:rPr lang="en-US" sz="1400" dirty="0" err="1" smtClean="0">
                <a:latin typeface="SB Sans Text Light" panose="020B0303040504020204" pitchFamily="34" charset="-52"/>
                <a:cs typeface="SB Sans Text Light" panose="020B0303040504020204" pitchFamily="34" charset="-52"/>
              </a:rPr>
              <a:t>сценарии</a:t>
            </a:r>
            <a:r>
              <a:rPr lang="en-US" sz="1400" dirty="0" smtClean="0">
                <a:latin typeface="SB Sans Text Light" panose="020B0303040504020204" pitchFamily="34" charset="-52"/>
                <a:cs typeface="SB Sans Text Light" panose="020B0303040504020204" pitchFamily="34" charset="-52"/>
              </a:rPr>
              <a:t>: </a:t>
            </a:r>
            <a:r>
              <a:rPr lang="en-US" sz="1400" b="0" dirty="0" smtClean="0">
                <a:latin typeface="SB Sans Text Light" panose="020B0303040504020204" pitchFamily="34" charset="-52"/>
                <a:cs typeface="SB Sans Text Light" panose="020B0303040504020204" pitchFamily="34" charset="-52"/>
              </a:rPr>
              <a:t>Р</a:t>
            </a:r>
            <a:r>
              <a:rPr lang="ru-RU" sz="1400" b="0" dirty="0" err="1" smtClean="0">
                <a:latin typeface="SB Sans Text Light" panose="020B0303040504020204" pitchFamily="34" charset="-52"/>
                <a:cs typeface="SB Sans Text Light" panose="020B0303040504020204" pitchFamily="34" charset="-52"/>
              </a:rPr>
              <a:t>убль</a:t>
            </a:r>
            <a:r>
              <a:rPr lang="ru-RU" sz="1400" b="0" dirty="0" smtClean="0">
                <a:latin typeface="SB Sans Text Light" panose="020B0303040504020204" pitchFamily="34" charset="-52"/>
                <a:cs typeface="SB Sans Text Light" panose="020B0303040504020204" pitchFamily="34" charset="-52"/>
              </a:rPr>
              <a:t> </a:t>
            </a:r>
            <a:r>
              <a:rPr lang="ru-RU" sz="1400" b="0" dirty="0">
                <a:latin typeface="SB Sans Text Light" panose="020B0303040504020204" pitchFamily="34" charset="-52"/>
                <a:cs typeface="SB Sans Text Light" panose="020B0303040504020204" pitchFamily="34" charset="-52"/>
              </a:rPr>
              <a:t>будет крепче, чем мы считали ранее. На наш взгляд, справедливый курс рубля сейчас равен 80 за </a:t>
            </a:r>
            <a:r>
              <a:rPr lang="ru-RU" sz="1400" b="0" dirty="0" smtClean="0">
                <a:latin typeface="SB Sans Text Light" panose="020B0303040504020204" pitchFamily="34" charset="-52"/>
                <a:cs typeface="SB Sans Text Light" panose="020B0303040504020204" pitchFamily="34" charset="-52"/>
              </a:rPr>
              <a:t>доллар. </a:t>
            </a:r>
            <a:r>
              <a:rPr lang="ru-RU" sz="1400" b="0" dirty="0">
                <a:latin typeface="SB Sans Text Light" panose="020B0303040504020204" pitchFamily="34" charset="-52"/>
                <a:cs typeface="SB Sans Text Light" panose="020B0303040504020204" pitchFamily="34" charset="-52"/>
              </a:rPr>
              <a:t>До конца года мы ждем </a:t>
            </a:r>
            <a:r>
              <a:rPr lang="ru-RU" sz="1400" b="0" dirty="0" smtClean="0">
                <a:latin typeface="SB Sans Text Light" panose="020B0303040504020204" pitchFamily="34" charset="-52"/>
                <a:cs typeface="SB Sans Text Light" panose="020B0303040504020204" pitchFamily="34" charset="-52"/>
              </a:rPr>
              <a:t>небольшого </a:t>
            </a:r>
            <a:r>
              <a:rPr lang="ru-RU" sz="1400" b="0" dirty="0">
                <a:latin typeface="SB Sans Text Light" panose="020B0303040504020204" pitchFamily="34" charset="-52"/>
                <a:cs typeface="SB Sans Text Light" panose="020B0303040504020204" pitchFamily="34" charset="-52"/>
              </a:rPr>
              <a:t>ослабления </a:t>
            </a:r>
            <a:r>
              <a:rPr lang="ru-RU" sz="1400" b="0" dirty="0" smtClean="0">
                <a:latin typeface="SB Sans Text Light" panose="020B0303040504020204" pitchFamily="34" charset="-52"/>
                <a:cs typeface="SB Sans Text Light" panose="020B0303040504020204" pitchFamily="34" charset="-52"/>
              </a:rPr>
              <a:t>рубля примерно до этого уровня по </a:t>
            </a:r>
            <a:r>
              <a:rPr lang="ru-RU" sz="1400" b="0" dirty="0">
                <a:latin typeface="SB Sans Text Light" panose="020B0303040504020204" pitchFamily="34" charset="-52"/>
                <a:cs typeface="SB Sans Text Light" panose="020B0303040504020204" pitchFamily="34" charset="-52"/>
              </a:rPr>
              <a:t>мере снижения цен на сырье, </a:t>
            </a:r>
            <a:r>
              <a:rPr lang="ru-RU" sz="1400" b="0" dirty="0" smtClean="0">
                <a:latin typeface="SB Sans Text Light" panose="020B0303040504020204" pitchFamily="34" charset="-52"/>
                <a:cs typeface="SB Sans Text Light" panose="020B0303040504020204" pitchFamily="34" charset="-52"/>
              </a:rPr>
              <a:t>уменьшения </a:t>
            </a:r>
            <a:r>
              <a:rPr lang="ru-RU" sz="1400" b="0" dirty="0">
                <a:latin typeface="SB Sans Text Light" panose="020B0303040504020204" pitchFamily="34" charset="-52"/>
                <a:cs typeface="SB Sans Text Light" panose="020B0303040504020204" pitchFamily="34" charset="-52"/>
              </a:rPr>
              <a:t>ключевой ставки и ужесточения бюджетного правила со следующего года. </a:t>
            </a:r>
            <a:endParaRPr lang="en-US" sz="1400" b="0" dirty="0">
              <a:latin typeface="SB Sans Text Light" panose="020B0303040504020204" pitchFamily="34" charset="-52"/>
              <a:cs typeface="SB Sans Text Light" panose="020B0303040504020204" pitchFamily="34" charset="-52"/>
            </a:endParaRPr>
          </a:p>
          <a:p>
            <a:pPr marL="171450" indent="-171450" algn="just">
              <a:spcBef>
                <a:spcPts val="1200"/>
              </a:spcBef>
              <a:buClr>
                <a:schemeClr val="bg1">
                  <a:lumMod val="50000"/>
                </a:schemeClr>
              </a:buClr>
              <a:buFont typeface="Wingdings" panose="05000000000000000000" pitchFamily="2" charset="2"/>
              <a:buChar char="§"/>
            </a:pPr>
            <a:r>
              <a:rPr lang="en-US" sz="1400" dirty="0" smtClean="0">
                <a:latin typeface="SB Sans Text Light" panose="020B0303040504020204" pitchFamily="34" charset="-52"/>
                <a:cs typeface="SB Sans Text Light" panose="020B0303040504020204" pitchFamily="34" charset="-52"/>
              </a:rPr>
              <a:t>В </a:t>
            </a:r>
            <a:r>
              <a:rPr lang="ru-RU" sz="1400" dirty="0" smtClean="0">
                <a:latin typeface="SB Sans Text Light" panose="020B0303040504020204" pitchFamily="34" charset="-52"/>
                <a:cs typeface="SB Sans Text Light" panose="020B0303040504020204" pitchFamily="34" charset="-52"/>
              </a:rPr>
              <a:t>сценарии высоких цен на сырье:  </a:t>
            </a:r>
            <a:r>
              <a:rPr lang="ru-RU" sz="1400" b="0" dirty="0" smtClean="0">
                <a:latin typeface="SB Sans Text Light" panose="020B0303040504020204" pitchFamily="34" charset="-52"/>
                <a:cs typeface="SB Sans Text Light" panose="020B0303040504020204" pitchFamily="34" charset="-52"/>
              </a:rPr>
              <a:t>Рубль резко укрепится до 70 за доллар или даже ниже, на фоне более значительного роста российского экспорта. Ситуация будет похожа на </a:t>
            </a:r>
            <a:r>
              <a:rPr lang="ru-RU" sz="1400" b="0" dirty="0" err="1" smtClean="0">
                <a:latin typeface="SB Sans Text Light" panose="020B0303040504020204" pitchFamily="34" charset="-52"/>
                <a:cs typeface="SB Sans Text Light" panose="020B0303040504020204" pitchFamily="34" charset="-52"/>
              </a:rPr>
              <a:t>энергокризис</a:t>
            </a:r>
            <a:r>
              <a:rPr lang="ru-RU" sz="1400" b="0" dirty="0" smtClean="0">
                <a:latin typeface="SB Sans Text Light" panose="020B0303040504020204" pitchFamily="34" charset="-52"/>
                <a:cs typeface="SB Sans Text Light" panose="020B0303040504020204" pitchFamily="34" charset="-52"/>
              </a:rPr>
              <a:t> </a:t>
            </a:r>
            <a:r>
              <a:rPr lang="en-US" sz="1400" b="0" dirty="0" smtClean="0">
                <a:latin typeface="SB Sans Text Light" panose="020B0303040504020204" pitchFamily="34" charset="-52"/>
                <a:cs typeface="SB Sans Text Light" panose="020B0303040504020204" pitchFamily="34" charset="-52"/>
              </a:rPr>
              <a:t>2022 </a:t>
            </a:r>
            <a:r>
              <a:rPr lang="ru-RU" sz="1400" b="0" dirty="0" smtClean="0">
                <a:latin typeface="SB Sans Text Light" panose="020B0303040504020204" pitchFamily="34" charset="-52"/>
                <a:cs typeface="SB Sans Text Light" panose="020B0303040504020204" pitchFamily="34" charset="-52"/>
              </a:rPr>
              <a:t>года, когда рубль сначала ослаб до 120 за доллар из-за санкций, а после укрепился до </a:t>
            </a:r>
            <a:r>
              <a:rPr lang="en-US" sz="1400" b="0" dirty="0" smtClean="0">
                <a:latin typeface="SB Sans Text Light" panose="020B0303040504020204" pitchFamily="34" charset="-52"/>
                <a:cs typeface="SB Sans Text Light" panose="020B0303040504020204" pitchFamily="34" charset="-52"/>
              </a:rPr>
              <a:t>50.</a:t>
            </a:r>
            <a:endParaRPr lang="en-US" sz="1600" b="0" dirty="0" smtClean="0">
              <a:latin typeface="SB Sans Text Light" panose="020B0303040504020204" pitchFamily="34" charset="-52"/>
              <a:cs typeface="SB Sans Text Light" panose="020B0303040504020204" pitchFamily="34" charset="-52"/>
            </a:endParaRPr>
          </a:p>
        </p:txBody>
      </p:sp>
      <p:sp>
        <p:nvSpPr>
          <p:cNvPr id="7" name="Rectangle 6"/>
          <p:cNvSpPr/>
          <p:nvPr/>
        </p:nvSpPr>
        <p:spPr bwMode="auto">
          <a:xfrm>
            <a:off x="2581271" y="2378405"/>
            <a:ext cx="3031525" cy="17180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2" name="Picture 1"/>
          <p:cNvPicPr>
            <a:picLocks noChangeAspect="1"/>
          </p:cNvPicPr>
          <p:nvPr/>
        </p:nvPicPr>
        <p:blipFill>
          <a:blip r:embed="rId2"/>
          <a:stretch>
            <a:fillRect/>
          </a:stretch>
        </p:blipFill>
        <p:spPr>
          <a:xfrm>
            <a:off x="405960" y="1935541"/>
            <a:ext cx="6229016" cy="2679432"/>
          </a:xfrm>
          <a:prstGeom prst="rect">
            <a:avLst/>
          </a:prstGeom>
        </p:spPr>
      </p:pic>
      <p:sp>
        <p:nvSpPr>
          <p:cNvPr id="8" name="Rectangle 5"/>
          <p:cNvSpPr/>
          <p:nvPr/>
        </p:nvSpPr>
        <p:spPr>
          <a:xfrm>
            <a:off x="405960" y="5057837"/>
            <a:ext cx="11457956" cy="646331"/>
          </a:xfrm>
          <a:prstGeom prst="rect">
            <a:avLst/>
          </a:prstGeom>
        </p:spPr>
        <p:txBody>
          <a:bodyPr wrap="square" lIns="0" tIns="0" rIns="0" bIns="0">
            <a:spAutoFit/>
          </a:bodyPr>
          <a:ls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171450" indent="-171450" algn="just">
              <a:spcBef>
                <a:spcPts val="1200"/>
              </a:spcBef>
              <a:buClr>
                <a:schemeClr val="bg1">
                  <a:lumMod val="50000"/>
                </a:schemeClr>
              </a:buClr>
              <a:buFont typeface="Wingdings" panose="05000000000000000000" pitchFamily="2" charset="2"/>
              <a:buChar char="§"/>
            </a:pPr>
            <a:r>
              <a:rPr lang="en-US" sz="1400" dirty="0" smtClean="0">
                <a:latin typeface="SB Sans Text Light" panose="020B0303040504020204" pitchFamily="34" charset="-52"/>
                <a:cs typeface="SB Sans Text Light" panose="020B0303040504020204" pitchFamily="34" charset="-52"/>
              </a:rPr>
              <a:t>В </a:t>
            </a:r>
            <a:r>
              <a:rPr lang="ru-RU" sz="1400" dirty="0" smtClean="0">
                <a:latin typeface="SB Sans Text Light" panose="020B0303040504020204" pitchFamily="34" charset="-52"/>
                <a:cs typeface="SB Sans Text Light" panose="020B0303040504020204" pitchFamily="34" charset="-52"/>
              </a:rPr>
              <a:t>сценарии повышенных расходов</a:t>
            </a:r>
            <a:r>
              <a:rPr lang="en-US" sz="1400" dirty="0" smtClean="0">
                <a:latin typeface="SB Sans Text Light" panose="020B0303040504020204" pitchFamily="34" charset="-52"/>
                <a:cs typeface="SB Sans Text Light" panose="020B0303040504020204" pitchFamily="34" charset="-52"/>
              </a:rPr>
              <a:t>: </a:t>
            </a:r>
            <a:r>
              <a:rPr lang="en-US" sz="1400" b="0" dirty="0" smtClean="0">
                <a:latin typeface="SB Sans Text Light" panose="020B0303040504020204" pitchFamily="34" charset="-52"/>
                <a:cs typeface="SB Sans Text Light" panose="020B0303040504020204" pitchFamily="34" charset="-52"/>
              </a:rPr>
              <a:t>Р</a:t>
            </a:r>
            <a:r>
              <a:rPr lang="ru-RU" sz="1400" b="0" dirty="0" err="1" smtClean="0">
                <a:latin typeface="SB Sans Text Light" panose="020B0303040504020204" pitchFamily="34" charset="-52"/>
                <a:cs typeface="SB Sans Text Light" panose="020B0303040504020204" pitchFamily="34" charset="-52"/>
              </a:rPr>
              <a:t>убль</a:t>
            </a:r>
            <a:r>
              <a:rPr lang="ru-RU" sz="1400" b="0" dirty="0" smtClean="0">
                <a:latin typeface="SB Sans Text Light" panose="020B0303040504020204" pitchFamily="34" charset="-52"/>
                <a:cs typeface="SB Sans Text Light" panose="020B0303040504020204" pitchFamily="34" charset="-52"/>
              </a:rPr>
              <a:t> </a:t>
            </a:r>
            <a:r>
              <a:rPr lang="ru-RU" sz="1400" b="0" dirty="0">
                <a:latin typeface="SB Sans Text Light" panose="020B0303040504020204" pitchFamily="34" charset="-52"/>
                <a:cs typeface="SB Sans Text Light" panose="020B0303040504020204" pitchFamily="34" charset="-52"/>
              </a:rPr>
              <a:t>будет крепче, чем </a:t>
            </a:r>
            <a:r>
              <a:rPr lang="ru-RU" sz="1400" b="0" dirty="0" smtClean="0">
                <a:latin typeface="SB Sans Text Light" panose="020B0303040504020204" pitchFamily="34" charset="-52"/>
                <a:cs typeface="SB Sans Text Light" panose="020B0303040504020204" pitchFamily="34" charset="-52"/>
              </a:rPr>
              <a:t>в базовом сценарии, поскольку высокие процентные ставки будут сдерживать его ослабление. Вероятно также отклонение от бюджетного правила и более широкое использование нефтегазовых доходов, что приведет к дополнительной поддержке рубля.</a:t>
            </a:r>
            <a:endParaRPr lang="en-US" sz="1400" b="0" dirty="0">
              <a:latin typeface="SB Sans Text Light" panose="020B0303040504020204" pitchFamily="34" charset="-52"/>
              <a:cs typeface="SB Sans Text Light" panose="020B0303040504020204" pitchFamily="34" charset="-52"/>
            </a:endParaRPr>
          </a:p>
        </p:txBody>
      </p:sp>
    </p:spTree>
    <p:extLst>
      <p:ext uri="{BB962C8B-B14F-4D97-AF65-F5344CB8AC3E}">
        <p14:creationId xmlns:p14="http://schemas.microsoft.com/office/powerpoint/2010/main" val="190597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348" y="-5314340"/>
            <a:ext cx="13575173" cy="16838979"/>
          </a:xfrm>
          <a:prstGeom prst="rect">
            <a:avLst/>
          </a:prstGeom>
        </p:spPr>
      </p:pic>
      <p:pic>
        <p:nvPicPr>
          <p:cNvPr id="5" name="Object 3" descr="Object 3">
            <a:extLst>
              <a:ext uri="{FF2B5EF4-FFF2-40B4-BE49-F238E27FC236}">
                <a16:creationId xmlns:a16="http://schemas.microsoft.com/office/drawing/2014/main" id="{9ADFBF93-A588-A44E-B0B2-C91B51F3F456}"/>
              </a:ext>
            </a:extLst>
          </p:cNvPr>
          <p:cNvPicPr>
            <a:picLocks noChangeAspect="1"/>
          </p:cNvPicPr>
          <p:nvPr/>
        </p:nvPicPr>
        <p:blipFill>
          <a:blip r:embed="rId3"/>
          <a:stretch>
            <a:fillRect/>
          </a:stretch>
        </p:blipFill>
        <p:spPr>
          <a:xfrm>
            <a:off x="10126988" y="369715"/>
            <a:ext cx="1398333" cy="287510"/>
          </a:xfrm>
          <a:prstGeom prst="rect">
            <a:avLst/>
          </a:prstGeom>
          <a:ln w="12700">
            <a:miter lim="400000"/>
          </a:ln>
        </p:spPr>
      </p:pic>
      <p:sp>
        <p:nvSpPr>
          <p:cNvPr id="6" name="TextBox 5">
            <a:extLst>
              <a:ext uri="{FF2B5EF4-FFF2-40B4-BE49-F238E27FC236}">
                <a16:creationId xmlns:a16="http://schemas.microsoft.com/office/drawing/2014/main" id="{ADCB4348-F491-3845-9132-26FEE2E931AD}"/>
              </a:ext>
            </a:extLst>
          </p:cNvPr>
          <p:cNvSpPr txBox="1"/>
          <p:nvPr/>
        </p:nvSpPr>
        <p:spPr>
          <a:xfrm>
            <a:off x="1131887" y="3105150"/>
            <a:ext cx="6450013" cy="5909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45718" rIns="45718" bIns="45718" numCol="1" spcCol="38100" rtlCol="0" anchor="t">
            <a:spAutoFit/>
          </a:bodyPr>
          <a:lstStyle/>
          <a:p>
            <a:pPr fontAlgn="auto" hangingPunct="0">
              <a:lnSpc>
                <a:spcPct val="90000"/>
              </a:lnSpc>
              <a:spcBef>
                <a:spcPts val="0"/>
              </a:spcBef>
              <a:spcAft>
                <a:spcPts val="0"/>
              </a:spcAft>
            </a:pPr>
            <a:r>
              <a:rPr lang="ru-RU" sz="3600" b="0" dirty="0" smtClean="0">
                <a:latin typeface="SB Sans Display Semibold" panose="020B0703040504020204" pitchFamily="34" charset="0"/>
                <a:cs typeface="SB Sans Display Semibold" panose="020B0703040504020204" pitchFamily="34" charset="0"/>
              </a:rPr>
              <a:t>Тренды на рынке жилья</a:t>
            </a:r>
            <a:endParaRPr lang="ru-RU" sz="3600" b="0" dirty="0">
              <a:latin typeface="SB Sans Display Semibold" panose="020B0703040504020204" pitchFamily="34" charset="0"/>
              <a:cs typeface="SB Sans Display Semibold" panose="020B0703040504020204" pitchFamily="34" charset="0"/>
            </a:endParaRPr>
          </a:p>
        </p:txBody>
      </p:sp>
    </p:spTree>
    <p:extLst>
      <p:ext uri="{BB962C8B-B14F-4D97-AF65-F5344CB8AC3E}">
        <p14:creationId xmlns:p14="http://schemas.microsoft.com/office/powerpoint/2010/main" val="3203482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ru-RU" dirty="0" smtClean="0">
                <a:latin typeface="SB Sans Display Light" panose="020B0303040504020204" pitchFamily="34" charset="0"/>
                <a:cs typeface="SB Sans Display Light" panose="020B0303040504020204" pitchFamily="34" charset="0"/>
              </a:rPr>
              <a:t>Высокие рыночные процентные ставки – один из главных </a:t>
            </a:r>
            <a:br>
              <a:rPr lang="ru-RU" dirty="0" smtClean="0">
                <a:latin typeface="SB Sans Display Light" panose="020B0303040504020204" pitchFamily="34" charset="0"/>
                <a:cs typeface="SB Sans Display Light" panose="020B0303040504020204" pitchFamily="34" charset="0"/>
              </a:rPr>
            </a:br>
            <a:r>
              <a:rPr lang="ru-RU" dirty="0" smtClean="0">
                <a:latin typeface="SB Sans Display Light" panose="020B0303040504020204" pitchFamily="34" charset="0"/>
                <a:cs typeface="SB Sans Display Light" panose="020B0303040504020204" pitchFamily="34" charset="0"/>
              </a:rPr>
              <a:t>вызовов для отрасли</a:t>
            </a:r>
            <a:endParaRPr lang="en-US" dirty="0">
              <a:latin typeface="SB Sans Display Light" panose="020B0303040504020204" pitchFamily="34" charset="0"/>
              <a:cs typeface="SB Sans Display Light" panose="020B0303040504020204" pitchFamily="34" charset="0"/>
            </a:endParaRPr>
          </a:p>
        </p:txBody>
      </p:sp>
      <p:sp>
        <p:nvSpPr>
          <p:cNvPr id="34" name="TextBox 4"/>
          <p:cNvSpPr txBox="1">
            <a:spLocks noChangeArrowheads="1"/>
          </p:cNvSpPr>
          <p:nvPr/>
        </p:nvSpPr>
        <p:spPr bwMode="auto">
          <a:xfrm>
            <a:off x="672313" y="901849"/>
            <a:ext cx="10798537" cy="215388"/>
          </a:xfrm>
          <a:prstGeom prst="rect">
            <a:avLst/>
          </a:prstGeom>
          <a:noFill/>
          <a:ln>
            <a:noFill/>
          </a:ln>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en-US" sz="1400" dirty="0">
                <a:latin typeface="SB Sans Display Light" panose="020B0303040504020204" pitchFamily="34" charset="0"/>
                <a:cs typeface="SB Sans Display Light" panose="020B0303040504020204" pitchFamily="34" charset="0"/>
              </a:rPr>
              <a:t>Факторы, влияющие на спрос/предложение на рынке недвижимости</a:t>
            </a:r>
            <a:endParaRPr lang="en-US" altLang="ru-RU" sz="1400" dirty="0">
              <a:latin typeface="SB Sans Display Light" panose="020B0303040504020204" pitchFamily="34" charset="0"/>
              <a:cs typeface="SB Sans Display Light" panose="020B0303040504020204" pitchFamily="34" charset="0"/>
            </a:endParaRPr>
          </a:p>
        </p:txBody>
      </p:sp>
      <p:graphicFrame>
        <p:nvGraphicFramePr>
          <p:cNvPr id="7" name="Таблица 6"/>
          <p:cNvGraphicFramePr>
            <a:graphicFrameLocks noGrp="1"/>
          </p:cNvGraphicFramePr>
          <p:nvPr>
            <p:extLst/>
          </p:nvPr>
        </p:nvGraphicFramePr>
        <p:xfrm>
          <a:off x="337694" y="1117238"/>
          <a:ext cx="11398260" cy="5808643"/>
        </p:xfrm>
        <a:graphic>
          <a:graphicData uri="http://schemas.openxmlformats.org/drawingml/2006/table">
            <a:tbl>
              <a:tblPr firstRow="1" bandRow="1">
                <a:tableStyleId>{5C22544A-7EE6-4342-B048-85BDC9FD1C3A}</a:tableStyleId>
              </a:tblPr>
              <a:tblGrid>
                <a:gridCol w="380800">
                  <a:extLst>
                    <a:ext uri="{9D8B030D-6E8A-4147-A177-3AD203B41FA5}">
                      <a16:colId xmlns:a16="http://schemas.microsoft.com/office/drawing/2014/main" val="1080754389"/>
                    </a:ext>
                  </a:extLst>
                </a:gridCol>
                <a:gridCol w="466161">
                  <a:extLst>
                    <a:ext uri="{9D8B030D-6E8A-4147-A177-3AD203B41FA5}">
                      <a16:colId xmlns:a16="http://schemas.microsoft.com/office/drawing/2014/main" val="1986490836"/>
                    </a:ext>
                  </a:extLst>
                </a:gridCol>
                <a:gridCol w="1958199">
                  <a:extLst>
                    <a:ext uri="{9D8B030D-6E8A-4147-A177-3AD203B41FA5}">
                      <a16:colId xmlns:a16="http://schemas.microsoft.com/office/drawing/2014/main" val="1822480831"/>
                    </a:ext>
                  </a:extLst>
                </a:gridCol>
                <a:gridCol w="2307220">
                  <a:extLst>
                    <a:ext uri="{9D8B030D-6E8A-4147-A177-3AD203B41FA5}">
                      <a16:colId xmlns:a16="http://schemas.microsoft.com/office/drawing/2014/main" val="24794086"/>
                    </a:ext>
                  </a:extLst>
                </a:gridCol>
                <a:gridCol w="2300092">
                  <a:extLst>
                    <a:ext uri="{9D8B030D-6E8A-4147-A177-3AD203B41FA5}">
                      <a16:colId xmlns:a16="http://schemas.microsoft.com/office/drawing/2014/main" val="616806390"/>
                    </a:ext>
                  </a:extLst>
                </a:gridCol>
                <a:gridCol w="2114991">
                  <a:extLst>
                    <a:ext uri="{9D8B030D-6E8A-4147-A177-3AD203B41FA5}">
                      <a16:colId xmlns:a16="http://schemas.microsoft.com/office/drawing/2014/main" val="3900222031"/>
                    </a:ext>
                  </a:extLst>
                </a:gridCol>
                <a:gridCol w="1870797">
                  <a:extLst>
                    <a:ext uri="{9D8B030D-6E8A-4147-A177-3AD203B41FA5}">
                      <a16:colId xmlns:a16="http://schemas.microsoft.com/office/drawing/2014/main" val="3174477992"/>
                    </a:ext>
                  </a:extLst>
                </a:gridCol>
              </a:tblGrid>
              <a:tr h="340976">
                <a:tc>
                  <a:txBody>
                    <a:bodyPr/>
                    <a:lstStyle/>
                    <a:p>
                      <a:endParaRPr lang="ru-RU" sz="1600" dirty="0"/>
                    </a:p>
                  </a:txBody>
                  <a:tcPr marL="91416" marR="91416" marT="45708" marB="45708"/>
                </a:tc>
                <a:tc>
                  <a:txBody>
                    <a:bodyPr/>
                    <a:lstStyle/>
                    <a:p>
                      <a:endParaRPr lang="ru-RU" sz="1600" dirty="0"/>
                    </a:p>
                  </a:txBody>
                  <a:tcPr marL="91416" marR="91416" marT="45708" marB="45708"/>
                </a:tc>
                <a:tc>
                  <a:txBody>
                    <a:bodyPr/>
                    <a:lstStyle/>
                    <a:p>
                      <a:endParaRPr lang="ru-RU" sz="1600" dirty="0"/>
                    </a:p>
                  </a:txBody>
                  <a:tcPr marL="91416" marR="91416" marT="45708" marB="45708"/>
                </a:tc>
                <a:tc>
                  <a:txBody>
                    <a:bodyPr/>
                    <a:lstStyle/>
                    <a:p>
                      <a:r>
                        <a:rPr lang="ru-RU" sz="1600" dirty="0" smtClean="0"/>
                        <a:t>2023</a:t>
                      </a:r>
                      <a:endParaRPr lang="ru-RU" sz="1600" dirty="0"/>
                    </a:p>
                  </a:txBody>
                  <a:tcPr marL="91416" marR="91416" marT="45708" marB="45708"/>
                </a:tc>
                <a:tc>
                  <a:txBody>
                    <a:bodyPr/>
                    <a:lstStyle/>
                    <a:p>
                      <a:r>
                        <a:rPr lang="ru-RU" sz="1600" dirty="0" smtClean="0"/>
                        <a:t>2024</a:t>
                      </a:r>
                      <a:endParaRPr lang="ru-RU" sz="1600" dirty="0"/>
                    </a:p>
                  </a:txBody>
                  <a:tcPr marL="91416" marR="91416" marT="45708" marB="45708"/>
                </a:tc>
                <a:tc>
                  <a:txBody>
                    <a:bodyPr/>
                    <a:lstStyle/>
                    <a:p>
                      <a:r>
                        <a:rPr lang="ru-RU" sz="1600" dirty="0" smtClean="0"/>
                        <a:t>2025</a:t>
                      </a:r>
                      <a:endParaRPr lang="ru-RU" sz="1600" dirty="0"/>
                    </a:p>
                  </a:txBody>
                  <a:tcPr marL="91416" marR="91416" marT="45708" marB="45708"/>
                </a:tc>
                <a:tc>
                  <a:txBody>
                    <a:bodyPr/>
                    <a:lstStyle/>
                    <a:p>
                      <a:r>
                        <a:rPr lang="ru-RU" sz="1600" dirty="0" smtClean="0"/>
                        <a:t>2026о</a:t>
                      </a:r>
                      <a:endParaRPr lang="ru-RU" sz="1600" dirty="0"/>
                    </a:p>
                  </a:txBody>
                  <a:tcPr marL="91416" marR="91416" marT="45708" marB="45708"/>
                </a:tc>
                <a:extLst>
                  <a:ext uri="{0D108BD9-81ED-4DB2-BD59-A6C34878D82A}">
                    <a16:rowId xmlns:a16="http://schemas.microsoft.com/office/drawing/2014/main" val="2464454516"/>
                  </a:ext>
                </a:extLst>
              </a:tr>
              <a:tr h="360391">
                <a:tc rowSpan="8">
                  <a:txBody>
                    <a:bodyPr/>
                    <a:lstStyle/>
                    <a:p>
                      <a:pPr algn="ctr"/>
                      <a:r>
                        <a:rPr lang="ru-RU" sz="1200" dirty="0" smtClean="0"/>
                        <a:t>Спрос</a:t>
                      </a:r>
                      <a:endParaRPr lang="ru-RU" sz="1200" dirty="0"/>
                    </a:p>
                  </a:txBody>
                  <a:tcPr marL="91416" marR="91416" marT="45708" marB="45708" vert="vert270">
                    <a:lnB w="12700" cap="flat" cmpd="sng" algn="ctr">
                      <a:solidFill>
                        <a:schemeClr val="tx1"/>
                      </a:solidFill>
                      <a:prstDash val="solid"/>
                      <a:round/>
                      <a:headEnd type="none" w="med" len="med"/>
                      <a:tailEnd type="none" w="med" len="med"/>
                    </a:lnB>
                  </a:tcPr>
                </a:tc>
                <a:tc rowSpan="6">
                  <a:txBody>
                    <a:bodyPr/>
                    <a:lstStyle/>
                    <a:p>
                      <a:pPr algn="ctr"/>
                      <a:r>
                        <a:rPr lang="ru-RU" sz="1200" dirty="0" smtClean="0"/>
                        <a:t>Экономические и психологические факторы</a:t>
                      </a:r>
                      <a:endParaRPr lang="ru-RU" sz="1200" dirty="0"/>
                    </a:p>
                  </a:txBody>
                  <a:tcPr marL="91416" marR="91416" marT="45708" marB="45708" vert="vert270"/>
                </a:tc>
                <a:tc>
                  <a:txBody>
                    <a:bodyPr/>
                    <a:lstStyle/>
                    <a:p>
                      <a:r>
                        <a:rPr lang="ru-RU" sz="1200" dirty="0" smtClean="0"/>
                        <a:t>Рост экономики</a:t>
                      </a:r>
                      <a:endParaRPr lang="ru-RU" sz="1200" dirty="0"/>
                    </a:p>
                  </a:txBody>
                  <a:tcPr marL="91416" marR="91416" marT="45708" marB="45708"/>
                </a:tc>
                <a:tc>
                  <a:txBody>
                    <a:bodyPr/>
                    <a:lstStyle/>
                    <a:p>
                      <a:r>
                        <a:rPr lang="ru-RU" sz="1200" dirty="0" smtClean="0"/>
                        <a:t>ВВП +4%</a:t>
                      </a:r>
                      <a:endParaRPr lang="ru-RU" sz="1200" dirty="0"/>
                    </a:p>
                  </a:txBody>
                  <a:tcPr marL="91416" marR="91416" marT="45708" marB="45708"/>
                </a:tc>
                <a:tc>
                  <a:txBody>
                    <a:bodyPr/>
                    <a:lstStyle/>
                    <a:p>
                      <a:r>
                        <a:rPr lang="ru-RU" sz="1200" dirty="0" smtClean="0"/>
                        <a:t>ВВП +4%</a:t>
                      </a:r>
                      <a:endParaRPr lang="ru-RU" sz="1200" dirty="0"/>
                    </a:p>
                  </a:txBody>
                  <a:tcPr marL="91416" marR="91416" marT="45708" marB="45708"/>
                </a:tc>
                <a:tc>
                  <a:txBody>
                    <a:bodyPr/>
                    <a:lstStyle/>
                    <a:p>
                      <a:r>
                        <a:rPr lang="ru-RU" sz="1200" dirty="0" smtClean="0"/>
                        <a:t>ВВП</a:t>
                      </a:r>
                      <a:r>
                        <a:rPr lang="en-US" sz="1200" dirty="0" smtClean="0"/>
                        <a:t> +</a:t>
                      </a:r>
                      <a:r>
                        <a:rPr lang="ru-RU" sz="1200" dirty="0" smtClean="0"/>
                        <a:t>1</a:t>
                      </a:r>
                      <a:r>
                        <a:rPr lang="en-US" sz="1200" dirty="0" smtClean="0"/>
                        <a:t>%</a:t>
                      </a:r>
                      <a:endParaRPr lang="ru-RU"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ВВП</a:t>
                      </a:r>
                      <a:r>
                        <a:rPr lang="en-US" sz="1200" dirty="0" smtClean="0"/>
                        <a:t> +</a:t>
                      </a:r>
                      <a:r>
                        <a:rPr lang="ru-RU" sz="1200" dirty="0" smtClean="0"/>
                        <a:t>1</a:t>
                      </a:r>
                      <a:r>
                        <a:rPr lang="en-US" sz="1200" dirty="0" smtClean="0"/>
                        <a:t>%</a:t>
                      </a:r>
                      <a:endParaRPr lang="ru-RU" sz="1200" dirty="0" smtClean="0"/>
                    </a:p>
                  </a:txBody>
                  <a:tcPr marL="91416" marR="91416" marT="45708" marB="45708"/>
                </a:tc>
                <a:extLst>
                  <a:ext uri="{0D108BD9-81ED-4DB2-BD59-A6C34878D82A}">
                    <a16:rowId xmlns:a16="http://schemas.microsoft.com/office/drawing/2014/main" val="3362151458"/>
                  </a:ext>
                </a:extLst>
              </a:tr>
              <a:tr h="509011">
                <a:tc vMerge="1">
                  <a:txBody>
                    <a:bodyPr/>
                    <a:lstStyle/>
                    <a:p>
                      <a:endParaRPr lang="ru-RU" sz="1400" dirty="0"/>
                    </a:p>
                  </a:txBody>
                  <a:tcPr/>
                </a:tc>
                <a:tc vMerge="1">
                  <a:txBody>
                    <a:bodyPr/>
                    <a:lstStyle/>
                    <a:p>
                      <a:endParaRPr lang="ru-RU" sz="1200" dirty="0"/>
                    </a:p>
                  </a:txBody>
                  <a:tcPr/>
                </a:tc>
                <a:tc>
                  <a:txBody>
                    <a:bodyPr/>
                    <a:lstStyle/>
                    <a:p>
                      <a:r>
                        <a:rPr lang="ru-RU" sz="1200" dirty="0" smtClean="0"/>
                        <a:t>Доходы населения</a:t>
                      </a:r>
                      <a:endParaRPr lang="ru-RU" sz="1200" dirty="0"/>
                    </a:p>
                  </a:txBody>
                  <a:tcPr marL="91416" marR="91416" marT="45708" marB="45708"/>
                </a:tc>
                <a:tc>
                  <a:txBody>
                    <a:bodyPr/>
                    <a:lstStyle/>
                    <a:p>
                      <a:r>
                        <a:rPr lang="ru-RU" sz="1200" dirty="0" smtClean="0"/>
                        <a:t>Номинальные з/п +15%</a:t>
                      </a:r>
                    </a:p>
                    <a:p>
                      <a:r>
                        <a:rPr lang="ru-RU" sz="1200" dirty="0" smtClean="0"/>
                        <a:t>Реальные з/п +8%</a:t>
                      </a:r>
                      <a:endParaRPr lang="ru-RU" sz="1200" dirty="0"/>
                    </a:p>
                  </a:txBody>
                  <a:tcPr marL="91416" marR="91416" marT="45708" marB="45708"/>
                </a:tc>
                <a:tc>
                  <a:txBody>
                    <a:bodyPr/>
                    <a:lstStyle/>
                    <a:p>
                      <a:r>
                        <a:rPr lang="ru-RU" sz="1200" dirty="0" smtClean="0"/>
                        <a:t>Номинальные з/п +18%</a:t>
                      </a:r>
                    </a:p>
                    <a:p>
                      <a:r>
                        <a:rPr lang="ru-RU" sz="1200" dirty="0" smtClean="0"/>
                        <a:t>Реальные з/п +9%</a:t>
                      </a:r>
                      <a:endParaRPr lang="ru-RU" sz="1200" dirty="0"/>
                    </a:p>
                  </a:txBody>
                  <a:tcPr marL="91416" marR="91416" marT="45708" marB="45708"/>
                </a:tc>
                <a:tc>
                  <a:txBody>
                    <a:bodyPr/>
                    <a:lstStyle/>
                    <a:p>
                      <a:r>
                        <a:rPr lang="ru-RU" sz="1200" dirty="0" smtClean="0"/>
                        <a:t>Номинальные з/п +</a:t>
                      </a:r>
                      <a:r>
                        <a:rPr lang="en-US" sz="1200" dirty="0" smtClean="0"/>
                        <a:t>13</a:t>
                      </a:r>
                      <a:r>
                        <a:rPr lang="ru-RU" sz="1200" dirty="0" smtClean="0"/>
                        <a:t>%</a:t>
                      </a:r>
                    </a:p>
                    <a:p>
                      <a:r>
                        <a:rPr lang="ru-RU" sz="1200" dirty="0" smtClean="0"/>
                        <a:t>Реальные з/п +5%</a:t>
                      </a:r>
                    </a:p>
                  </a:txBody>
                  <a:tcPr marL="91416" marR="91416" marT="45708" marB="45708"/>
                </a:tc>
                <a:tc>
                  <a:txBody>
                    <a:bodyPr/>
                    <a:lstStyle/>
                    <a:p>
                      <a:r>
                        <a:rPr lang="ru-RU" sz="1200" dirty="0" smtClean="0"/>
                        <a:t>Номинальные з/п +10%</a:t>
                      </a:r>
                    </a:p>
                    <a:p>
                      <a:r>
                        <a:rPr lang="ru-RU" sz="1200" dirty="0" smtClean="0"/>
                        <a:t>Реальные з/п +4%</a:t>
                      </a:r>
                    </a:p>
                  </a:txBody>
                  <a:tcPr marL="91416" marR="91416" marT="45708" marB="45708"/>
                </a:tc>
                <a:extLst>
                  <a:ext uri="{0D108BD9-81ED-4DB2-BD59-A6C34878D82A}">
                    <a16:rowId xmlns:a16="http://schemas.microsoft.com/office/drawing/2014/main" val="1544773964"/>
                  </a:ext>
                </a:extLst>
              </a:tr>
              <a:tr h="464968">
                <a:tc vMerge="1">
                  <a:txBody>
                    <a:bodyPr/>
                    <a:lstStyle/>
                    <a:p>
                      <a:endParaRPr lang="ru-RU" sz="1400" dirty="0"/>
                    </a:p>
                  </a:txBody>
                  <a:tcPr/>
                </a:tc>
                <a:tc vMerge="1">
                  <a:txBody>
                    <a:bodyPr/>
                    <a:lstStyle/>
                    <a:p>
                      <a:endParaRPr lang="ru-RU" sz="1200" dirty="0"/>
                    </a:p>
                  </a:txBody>
                  <a:tcPr/>
                </a:tc>
                <a:tc>
                  <a:txBody>
                    <a:bodyPr/>
                    <a:lstStyle/>
                    <a:p>
                      <a:r>
                        <a:rPr lang="ru-RU" sz="1200" dirty="0" smtClean="0"/>
                        <a:t>Безработица</a:t>
                      </a:r>
                      <a:endParaRPr lang="ru-RU" sz="1200" dirty="0"/>
                    </a:p>
                  </a:txBody>
                  <a:tcPr marL="91416" marR="91416" marT="45708" marB="45708"/>
                </a:tc>
                <a:tc>
                  <a:txBody>
                    <a:bodyPr/>
                    <a:lstStyle/>
                    <a:p>
                      <a:r>
                        <a:rPr lang="ru-RU" sz="1200" dirty="0" smtClean="0"/>
                        <a:t>↓ до 3,2%</a:t>
                      </a:r>
                      <a:endParaRPr lang="ru-RU" sz="1200" dirty="0"/>
                    </a:p>
                  </a:txBody>
                  <a:tcPr marL="91416" marR="91416" marT="45708" marB="45708"/>
                </a:tc>
                <a:tc>
                  <a:txBody>
                    <a:bodyPr/>
                    <a:lstStyle/>
                    <a:p>
                      <a:r>
                        <a:rPr lang="ru-RU" sz="1200" dirty="0" smtClean="0"/>
                        <a:t>↓ до </a:t>
                      </a:r>
                      <a:r>
                        <a:rPr lang="en-US" sz="1200" dirty="0" smtClean="0"/>
                        <a:t>&lt;2,5</a:t>
                      </a:r>
                      <a:r>
                        <a:rPr lang="ru-RU" sz="1200" dirty="0" smtClean="0"/>
                        <a:t>%</a:t>
                      </a:r>
                      <a:endParaRPr lang="ru-RU" sz="1200" dirty="0"/>
                    </a:p>
                  </a:txBody>
                  <a:tcPr marL="91416" marR="91416" marT="45708" marB="45708"/>
                </a:tc>
                <a:tc>
                  <a:txBody>
                    <a:bodyPr/>
                    <a:lstStyle/>
                    <a:p>
                      <a:r>
                        <a:rPr lang="en-US" sz="1200" dirty="0" smtClean="0"/>
                        <a:t>~2%</a:t>
                      </a:r>
                      <a:endParaRPr lang="ru-RU"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a:t>
                      </a:r>
                      <a:endParaRPr lang="ru-RU" sz="1200" dirty="0" smtClean="0"/>
                    </a:p>
                  </a:txBody>
                  <a:tcPr marL="91416" marR="91416" marT="45708" marB="45708"/>
                </a:tc>
                <a:extLst>
                  <a:ext uri="{0D108BD9-81ED-4DB2-BD59-A6C34878D82A}">
                    <a16:rowId xmlns:a16="http://schemas.microsoft.com/office/drawing/2014/main" val="1693853926"/>
                  </a:ext>
                </a:extLst>
              </a:tr>
              <a:tr h="509011">
                <a:tc vMerge="1">
                  <a:txBody>
                    <a:bodyPr/>
                    <a:lstStyle/>
                    <a:p>
                      <a:endParaRPr lang="ru-RU"/>
                    </a:p>
                  </a:txBody>
                  <a:tcPr/>
                </a:tc>
                <a:tc vMerge="1">
                  <a:txBody>
                    <a:bodyPr/>
                    <a:lstStyle/>
                    <a:p>
                      <a:endParaRPr lang="ru-RU" sz="1200" dirty="0"/>
                    </a:p>
                  </a:txBody>
                  <a:tcPr/>
                </a:tc>
                <a:tc>
                  <a:txBody>
                    <a:bodyPr/>
                    <a:lstStyle/>
                    <a:p>
                      <a:r>
                        <a:rPr lang="ru-RU" sz="1200" dirty="0" smtClean="0"/>
                        <a:t>Потребительская уверенность</a:t>
                      </a:r>
                      <a:endParaRPr lang="ru-RU"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p>
                    <a:p>
                      <a:endParaRPr lang="ru-RU" sz="1200" dirty="0" smtClean="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endParaRPr lang="ru-R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txBody>
                  <a:tcPr marL="91416" marR="91416" marT="45708" marB="45708"/>
                </a:tc>
                <a:extLst>
                  <a:ext uri="{0D108BD9-81ED-4DB2-BD59-A6C34878D82A}">
                    <a16:rowId xmlns:a16="http://schemas.microsoft.com/office/drawing/2014/main" val="2245541705"/>
                  </a:ext>
                </a:extLst>
              </a:tr>
              <a:tr h="464968">
                <a:tc vMerge="1">
                  <a:txBody>
                    <a:bodyPr/>
                    <a:lstStyle/>
                    <a:p>
                      <a:endParaRPr lang="ru-RU"/>
                    </a:p>
                  </a:txBody>
                  <a:tcPr/>
                </a:tc>
                <a:tc vMerge="1">
                  <a:txBody>
                    <a:bodyPr/>
                    <a:lstStyle/>
                    <a:p>
                      <a:endParaRPr lang="ru-RU"/>
                    </a:p>
                  </a:txBody>
                  <a:tcPr/>
                </a:tc>
                <a:tc>
                  <a:txBody>
                    <a:bodyPr/>
                    <a:lstStyle/>
                    <a:p>
                      <a:r>
                        <a:rPr lang="ru-RU" sz="1200" dirty="0" smtClean="0"/>
                        <a:t>Инвестиционный</a:t>
                      </a:r>
                      <a:r>
                        <a:rPr lang="ru-RU" sz="1200" baseline="0" dirty="0" smtClean="0"/>
                        <a:t> спрос</a:t>
                      </a:r>
                      <a:endParaRPr lang="ru-RU"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p>
                  </a:txBody>
                  <a:tcPr marL="91416" marR="91416" marT="45708" marB="45708"/>
                </a:tc>
                <a:tc>
                  <a:txBody>
                    <a:bodyPr/>
                    <a:lstStyle/>
                    <a:p>
                      <a:r>
                        <a:rPr lang="ru-RU" sz="1200" dirty="0" smtClean="0"/>
                        <a:t>↓ из-за роста ставок</a:t>
                      </a:r>
                      <a:endParaRPr lang="ru-RU"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Низкий на фоне высоких ставок</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endParaRPr lang="ru-R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txBody>
                  <a:tcPr marL="91416" marR="91416" marT="45708" marB="45708"/>
                </a:tc>
                <a:extLst>
                  <a:ext uri="{0D108BD9-81ED-4DB2-BD59-A6C34878D82A}">
                    <a16:rowId xmlns:a16="http://schemas.microsoft.com/office/drawing/2014/main" val="2706480601"/>
                  </a:ext>
                </a:extLst>
              </a:tr>
              <a:tr h="509011">
                <a:tc vMerge="1">
                  <a:txBody>
                    <a:bodyPr/>
                    <a:lstStyle/>
                    <a:p>
                      <a:endParaRPr lang="ru-RU" sz="1400" dirty="0"/>
                    </a:p>
                  </a:txBody>
                  <a:tcPr/>
                </a:tc>
                <a:tc vMerge="1">
                  <a:txBody>
                    <a:bodyPr/>
                    <a:lstStyle/>
                    <a:p>
                      <a:endParaRPr lang="ru-RU" sz="1200" dirty="0"/>
                    </a:p>
                  </a:txBody>
                  <a:tcPr/>
                </a:tc>
                <a:tc>
                  <a:txBody>
                    <a:bodyPr/>
                    <a:lstStyle/>
                    <a:p>
                      <a:r>
                        <a:rPr lang="ru-RU" sz="1200" dirty="0" smtClean="0"/>
                        <a:t>Желание улучшить жилищные условия</a:t>
                      </a:r>
                      <a:endParaRPr lang="ru-RU" sz="1200" dirty="0"/>
                    </a:p>
                  </a:txBody>
                  <a:tcPr marL="91416" marR="91416" marT="45708" marB="45708"/>
                </a:tc>
                <a:tc>
                  <a:txBody>
                    <a:bodyPr/>
                    <a:lstStyle/>
                    <a:p>
                      <a:pPr algn="l"/>
                      <a:r>
                        <a:rPr lang="ru-RU" sz="1200" dirty="0" smtClean="0"/>
                        <a:t>↑</a:t>
                      </a:r>
                      <a:endParaRPr lang="ru-RU" sz="1200" dirty="0"/>
                    </a:p>
                  </a:txBody>
                  <a:tcPr marL="91416" marR="91416" marT="45708" marB="45708"/>
                </a:tc>
                <a:tc>
                  <a:txBody>
                    <a:bodyPr/>
                    <a:lstStyle/>
                    <a:p>
                      <a:r>
                        <a:rPr lang="ru-RU" sz="1200" dirty="0" smtClean="0"/>
                        <a:t>↓</a:t>
                      </a:r>
                      <a:r>
                        <a:rPr lang="ru-RU" sz="1200" baseline="0" dirty="0" smtClean="0"/>
                        <a:t> </a:t>
                      </a:r>
                      <a:r>
                        <a:rPr lang="ru-RU" sz="1200" dirty="0" smtClean="0"/>
                        <a:t>из-за роста ставок и снижения льготных программ</a:t>
                      </a:r>
                      <a:endParaRPr lang="ru-RU" sz="1200" dirty="0"/>
                    </a:p>
                  </a:txBody>
                  <a:tcPr marL="91416" marR="91416" marT="45708" marB="45708"/>
                </a:tc>
                <a:tc>
                  <a:txBody>
                    <a:bodyPr/>
                    <a:lstStyle/>
                    <a:p>
                      <a:r>
                        <a:rPr lang="ru-RU" sz="1200" dirty="0" smtClean="0"/>
                        <a:t>Останется сдержанным </a:t>
                      </a:r>
                    </a:p>
                    <a:p>
                      <a:r>
                        <a:rPr lang="ru-RU" sz="1200" dirty="0" smtClean="0"/>
                        <a:t>из-за высоких ставок</a:t>
                      </a:r>
                      <a:endParaRPr lang="ru-RU"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p>
                    <a:p>
                      <a:endParaRPr lang="ru-RU" sz="1200" dirty="0"/>
                    </a:p>
                  </a:txBody>
                  <a:tcPr marL="91416" marR="91416" marT="45708" marB="45708"/>
                </a:tc>
                <a:extLst>
                  <a:ext uri="{0D108BD9-81ED-4DB2-BD59-A6C34878D82A}">
                    <a16:rowId xmlns:a16="http://schemas.microsoft.com/office/drawing/2014/main" val="2516060400"/>
                  </a:ext>
                </a:extLst>
              </a:tr>
              <a:tr h="639913">
                <a:tc vMerge="1">
                  <a:txBody>
                    <a:bodyPr/>
                    <a:lstStyle/>
                    <a:p>
                      <a:endParaRPr lang="ru-RU"/>
                    </a:p>
                  </a:txBody>
                  <a:tcPr/>
                </a:tc>
                <a:tc rowSpan="2">
                  <a:txBody>
                    <a:bodyPr/>
                    <a:lstStyle/>
                    <a:p>
                      <a:pPr algn="ctr"/>
                      <a:r>
                        <a:rPr lang="ru-RU" sz="1200" dirty="0" smtClean="0"/>
                        <a:t>Ценовые факторы</a:t>
                      </a:r>
                      <a:endParaRPr lang="ru-RU" sz="1200" dirty="0"/>
                    </a:p>
                  </a:txBody>
                  <a:tcPr marL="91416" marR="91416" marT="45708" marB="45708" vert="vert270">
                    <a:lnB w="12700" cap="flat" cmpd="sng" algn="ctr">
                      <a:solidFill>
                        <a:schemeClr val="tx1"/>
                      </a:solidFill>
                      <a:prstDash val="solid"/>
                      <a:round/>
                      <a:headEnd type="none" w="med" len="med"/>
                      <a:tailEnd type="none" w="med" len="med"/>
                    </a:lnB>
                  </a:tcPr>
                </a:tc>
                <a:tc>
                  <a:txBody>
                    <a:bodyPr/>
                    <a:lstStyle/>
                    <a:p>
                      <a:r>
                        <a:rPr lang="ru-RU" sz="1200" dirty="0" smtClean="0"/>
                        <a:t>Цены на рынке</a:t>
                      </a:r>
                      <a:endParaRPr lang="ru-RU" sz="1200" dirty="0"/>
                    </a:p>
                  </a:txBody>
                  <a:tcPr marL="91416" marR="91416" marT="45708" marB="45708"/>
                </a:tc>
                <a:tc>
                  <a:txBody>
                    <a:bodyPr/>
                    <a:lstStyle/>
                    <a:p>
                      <a:r>
                        <a:rPr lang="ru-RU" sz="1200" dirty="0" smtClean="0"/>
                        <a:t>Рост выше инфляции</a:t>
                      </a:r>
                      <a:endParaRPr lang="ru-RU" sz="1200" dirty="0"/>
                    </a:p>
                  </a:txBody>
                  <a:tcPr marL="91416" marR="91416" marT="45708" marB="45708"/>
                </a:tc>
                <a:tc>
                  <a:txBody>
                    <a:bodyPr/>
                    <a:lstStyle/>
                    <a:p>
                      <a:r>
                        <a:rPr lang="ru-RU" sz="1200" dirty="0" smtClean="0"/>
                        <a:t>Рост выше инфляции, </a:t>
                      </a:r>
                    </a:p>
                    <a:p>
                      <a:r>
                        <a:rPr lang="ru-RU" sz="1200" dirty="0" smtClean="0"/>
                        <a:t>но темпы роста замедлились</a:t>
                      </a:r>
                      <a:endParaRPr lang="ru-RU" sz="1200" dirty="0"/>
                    </a:p>
                  </a:txBody>
                  <a:tcPr marL="91416" marR="91416" marT="45708" marB="45708"/>
                </a:tc>
                <a:tc>
                  <a:txBody>
                    <a:bodyPr/>
                    <a:lstStyle/>
                    <a:p>
                      <a:r>
                        <a:rPr lang="ru-RU" sz="1200" dirty="0" smtClean="0"/>
                        <a:t>Рост выше инфляции, </a:t>
                      </a:r>
                    </a:p>
                    <a:p>
                      <a:r>
                        <a:rPr lang="ru-RU" sz="1200" dirty="0" smtClean="0"/>
                        <a:t>но темпы роста замедлились</a:t>
                      </a:r>
                      <a:endParaRPr lang="ru-RU"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p>
                    <a:p>
                      <a:endParaRPr lang="ru-RU" sz="1200" dirty="0"/>
                    </a:p>
                  </a:txBody>
                  <a:tcPr marL="91416" marR="91416" marT="45708" marB="45708"/>
                </a:tc>
                <a:extLst>
                  <a:ext uri="{0D108BD9-81ED-4DB2-BD59-A6C34878D82A}">
                    <a16:rowId xmlns:a16="http://schemas.microsoft.com/office/drawing/2014/main" val="201422484"/>
                  </a:ext>
                </a:extLst>
              </a:tr>
              <a:tr h="822746">
                <a:tc vMerge="1">
                  <a:txBody>
                    <a:bodyPr/>
                    <a:lstStyle/>
                    <a:p>
                      <a:endParaRPr lang="ru-RU" sz="1400" dirty="0"/>
                    </a:p>
                  </a:txBody>
                  <a:tcPr/>
                </a:tc>
                <a:tc vMerge="1">
                  <a:txBody>
                    <a:bodyPr/>
                    <a:lstStyle/>
                    <a:p>
                      <a:endParaRPr lang="ru-RU" sz="1200" dirty="0"/>
                    </a:p>
                  </a:txBody>
                  <a:tcPr>
                    <a:lnB w="12700" cap="flat" cmpd="sng" algn="ctr">
                      <a:solidFill>
                        <a:schemeClr val="tx1"/>
                      </a:solidFill>
                      <a:prstDash val="solid"/>
                      <a:round/>
                      <a:headEnd type="none" w="med" len="med"/>
                      <a:tailEnd type="none" w="med" len="med"/>
                    </a:lnB>
                  </a:tcPr>
                </a:tc>
                <a:tc>
                  <a:txBody>
                    <a:bodyPr/>
                    <a:lstStyle/>
                    <a:p>
                      <a:r>
                        <a:rPr lang="ru-RU" sz="1200" dirty="0" smtClean="0"/>
                        <a:t>Стоимость ипотеки</a:t>
                      </a:r>
                      <a:endParaRPr lang="ru-RU" sz="1200" dirty="0"/>
                    </a:p>
                  </a:txBody>
                  <a:tcPr marL="91416" marR="91416" marT="45708" marB="45708">
                    <a:lnB w="12700" cap="flat" cmpd="sng" algn="ctr">
                      <a:solidFill>
                        <a:schemeClr val="tx1"/>
                      </a:solidFill>
                      <a:prstDash val="solid"/>
                      <a:round/>
                      <a:headEnd type="none" w="med" len="med"/>
                      <a:tailEnd type="none" w="med" len="med"/>
                    </a:lnB>
                  </a:tcPr>
                </a:tc>
                <a:tc>
                  <a:txBody>
                    <a:bodyPr/>
                    <a:lstStyle/>
                    <a:p>
                      <a:r>
                        <a:rPr lang="ru-RU" sz="1200" dirty="0" smtClean="0"/>
                        <a:t>Рост ставок из-за сворачивания «</a:t>
                      </a:r>
                      <a:r>
                        <a:rPr lang="ru-RU" sz="1200" dirty="0" err="1" smtClean="0"/>
                        <a:t>околонулевой</a:t>
                      </a:r>
                      <a:r>
                        <a:rPr lang="ru-RU" sz="1200" dirty="0" smtClean="0"/>
                        <a:t>» ипотеки, </a:t>
                      </a:r>
                    </a:p>
                    <a:p>
                      <a:r>
                        <a:rPr lang="ru-RU" sz="1200" dirty="0" smtClean="0"/>
                        <a:t>повышение ПВ</a:t>
                      </a:r>
                      <a:endParaRPr lang="ru-RU" sz="1200" dirty="0"/>
                    </a:p>
                  </a:txBody>
                  <a:tcPr marL="91416" marR="91416" marT="45708" marB="45708">
                    <a:lnB w="12700" cap="flat" cmpd="sng" algn="ctr">
                      <a:solidFill>
                        <a:schemeClr val="tx1"/>
                      </a:solidFill>
                      <a:prstDash val="solid"/>
                      <a:round/>
                      <a:headEnd type="none" w="med" len="med"/>
                      <a:tailEnd type="none" w="med" len="med"/>
                    </a:lnB>
                  </a:tcPr>
                </a:tc>
                <a:tc>
                  <a:txBody>
                    <a:bodyPr/>
                    <a:lstStyle/>
                    <a:p>
                      <a:r>
                        <a:rPr lang="ru-RU" sz="1200" dirty="0" smtClean="0"/>
                        <a:t>Завершение массовой льготной ипотеки в 1П24, </a:t>
                      </a:r>
                    </a:p>
                    <a:p>
                      <a:r>
                        <a:rPr lang="ru-RU" sz="1200" dirty="0" smtClean="0"/>
                        <a:t>повышение ставки ЦБ РФ</a:t>
                      </a:r>
                      <a:endParaRPr lang="ru-RU" sz="1200" dirty="0"/>
                    </a:p>
                  </a:txBody>
                  <a:tcPr marL="91416" marR="91416" marT="45708" marB="45708">
                    <a:lnB w="12700" cap="flat" cmpd="sng" algn="ctr">
                      <a:solidFill>
                        <a:schemeClr val="tx1"/>
                      </a:solidFill>
                      <a:prstDash val="solid"/>
                      <a:round/>
                      <a:headEnd type="none" w="med" len="med"/>
                      <a:tailEnd type="none" w="med" len="med"/>
                    </a:lnB>
                  </a:tcPr>
                </a:tc>
                <a:tc>
                  <a:txBody>
                    <a:bodyPr/>
                    <a:lstStyle/>
                    <a:p>
                      <a:r>
                        <a:rPr lang="ru-RU" sz="1200" dirty="0" smtClean="0"/>
                        <a:t>Высокие рыночные ставки </a:t>
                      </a:r>
                    </a:p>
                    <a:p>
                      <a:r>
                        <a:rPr lang="ru-RU" sz="1200" dirty="0" smtClean="0"/>
                        <a:t>по ипотеке</a:t>
                      </a:r>
                      <a:endParaRPr lang="ru-RU" sz="1200" baseline="0" dirty="0" smtClean="0"/>
                    </a:p>
                  </a:txBody>
                  <a:tcPr marL="91416" marR="91416" marT="45708" marB="45708">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p>
                    <a:p>
                      <a:endParaRPr lang="ru-RU" sz="1200" baseline="0" dirty="0" smtClean="0"/>
                    </a:p>
                  </a:txBody>
                  <a:tcPr marL="91416" marR="91416" marT="45708" marB="4570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185101"/>
                  </a:ext>
                </a:extLst>
              </a:tr>
              <a:tr h="213304">
                <a:tc gridSpan="2">
                  <a:txBody>
                    <a:bodyPr/>
                    <a:lstStyle/>
                    <a:p>
                      <a:pPr algn="ctr"/>
                      <a:endParaRPr lang="ru-RU" sz="800" dirty="0"/>
                    </a:p>
                  </a:txBody>
                  <a:tcPr marL="91416" marR="91416" marT="45708" marB="45708" vert="vert27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endParaRPr lang="ru-RU" sz="800" dirty="0"/>
                    </a:p>
                  </a:txBody>
                  <a:tcPr marL="91416" marR="91416"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800" dirty="0"/>
                    </a:p>
                  </a:txBody>
                  <a:tcPr marL="91416" marR="91416"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800" dirty="0"/>
                    </a:p>
                  </a:txBody>
                  <a:tcPr marL="91416" marR="91416"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800" dirty="0"/>
                    </a:p>
                  </a:txBody>
                  <a:tcPr marL="91416" marR="91416"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800" dirty="0"/>
                    </a:p>
                  </a:txBody>
                  <a:tcPr marL="91416" marR="91416"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510267"/>
                  </a:ext>
                </a:extLst>
              </a:tr>
              <a:tr h="464968">
                <a:tc rowSpan="2" gridSpan="2">
                  <a:txBody>
                    <a:bodyPr/>
                    <a:lstStyle/>
                    <a:p>
                      <a:pPr algn="ctr"/>
                      <a:endParaRPr lang="ru-RU" sz="1200" dirty="0" smtClean="0"/>
                    </a:p>
                    <a:p>
                      <a:pPr algn="ctr"/>
                      <a:endParaRPr lang="ru-RU" sz="1100" baseline="0" dirty="0" smtClean="0"/>
                    </a:p>
                    <a:p>
                      <a:pPr algn="ctr"/>
                      <a:r>
                        <a:rPr lang="ru-RU" sz="1100" dirty="0" smtClean="0"/>
                        <a:t>Предложение</a:t>
                      </a:r>
                      <a:endParaRPr lang="ru-RU" sz="1100" dirty="0"/>
                    </a:p>
                  </a:txBody>
                  <a:tcPr marL="91416" marR="91416" marT="45708" marB="45708" vert="vert270">
                    <a:lnT w="12700" cap="flat" cmpd="sng" algn="ctr">
                      <a:solidFill>
                        <a:schemeClr val="tx1"/>
                      </a:solidFill>
                      <a:prstDash val="solid"/>
                      <a:round/>
                      <a:headEnd type="none" w="med" len="med"/>
                      <a:tailEnd type="none" w="med" len="med"/>
                    </a:lnT>
                  </a:tcPr>
                </a:tc>
                <a:tc rowSpan="2" hMerge="1">
                  <a:txBody>
                    <a:bodyPr/>
                    <a:lstStyle/>
                    <a:p>
                      <a:pPr algn="ctr"/>
                      <a:endParaRPr lang="ru-RU" sz="1200" dirty="0"/>
                    </a:p>
                  </a:txBody>
                  <a:tcPr/>
                </a:tc>
                <a:tc>
                  <a:txBody>
                    <a:bodyPr/>
                    <a:lstStyle/>
                    <a:p>
                      <a:r>
                        <a:rPr lang="ru-RU" sz="1200" dirty="0" smtClean="0"/>
                        <a:t>Объём текущего строительства</a:t>
                      </a:r>
                      <a:endParaRPr lang="ru-RU" sz="1200" dirty="0"/>
                    </a:p>
                  </a:txBody>
                  <a:tcPr marL="91416" marR="91416" marT="45708" marB="45708">
                    <a:lnT w="12700" cap="flat" cmpd="sng" algn="ctr">
                      <a:solidFill>
                        <a:schemeClr val="tx1"/>
                      </a:solidFill>
                      <a:prstDash val="solid"/>
                      <a:round/>
                      <a:headEnd type="none" w="med" len="med"/>
                      <a:tailEnd type="none" w="med" len="med"/>
                    </a:lnT>
                  </a:tcPr>
                </a:tc>
                <a:tc>
                  <a:txBody>
                    <a:bodyPr/>
                    <a:lstStyle/>
                    <a:p>
                      <a:endParaRPr lang="ru-RU" sz="1200" dirty="0" smtClean="0"/>
                    </a:p>
                    <a:p>
                      <a:r>
                        <a:rPr lang="ru-RU" sz="1200" dirty="0" smtClean="0"/>
                        <a:t>↑ +4%</a:t>
                      </a:r>
                      <a:endParaRPr lang="ru-RU" sz="1200" dirty="0"/>
                    </a:p>
                  </a:txBody>
                  <a:tcPr marL="91416" marR="91416" marT="45708" marB="45708">
                    <a:lnT w="12700" cap="flat" cmpd="sng" algn="ctr">
                      <a:solidFill>
                        <a:schemeClr val="tx1"/>
                      </a:solidFill>
                      <a:prstDash val="solid"/>
                      <a:round/>
                      <a:headEnd type="none" w="med" len="med"/>
                      <a:tailEnd type="none" w="med" len="med"/>
                    </a:lnT>
                  </a:tcPr>
                </a:tc>
                <a:tc>
                  <a:txBody>
                    <a:bodyPr/>
                    <a:lstStyle/>
                    <a:p>
                      <a:endParaRPr lang="ru-RU" sz="1200" dirty="0" smtClean="0"/>
                    </a:p>
                    <a:p>
                      <a:r>
                        <a:rPr lang="ru-RU" sz="1200" dirty="0" smtClean="0"/>
                        <a:t>↑ +8%</a:t>
                      </a:r>
                      <a:endParaRPr lang="ru-RU" sz="1200" dirty="0"/>
                    </a:p>
                  </a:txBody>
                  <a:tcPr marL="91416" marR="91416" marT="45708" marB="45708">
                    <a:lnT w="12700" cap="flat" cmpd="sng" algn="ctr">
                      <a:solidFill>
                        <a:schemeClr val="tx1"/>
                      </a:solidFill>
                      <a:prstDash val="solid"/>
                      <a:round/>
                      <a:headEnd type="none" w="med" len="med"/>
                      <a:tailEnd type="none" w="med" len="med"/>
                    </a:lnT>
                  </a:tcPr>
                </a:tc>
                <a:tc>
                  <a:txBody>
                    <a:bodyPr/>
                    <a:lstStyle/>
                    <a:p>
                      <a:endParaRPr lang="ru-RU" sz="1200" dirty="0" smtClean="0"/>
                    </a:p>
                    <a:p>
                      <a:r>
                        <a:rPr lang="ru-RU" sz="1200" dirty="0" smtClean="0"/>
                        <a:t>+2%</a:t>
                      </a:r>
                      <a:endParaRPr lang="ru-RU" sz="1200" dirty="0"/>
                    </a:p>
                  </a:txBody>
                  <a:tcPr marL="91416" marR="91416" marT="45708" marB="45708">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Изменится</a:t>
                      </a:r>
                      <a:r>
                        <a:rPr lang="ru-RU" sz="1200" baseline="0" dirty="0" smtClean="0"/>
                        <a:t> незначительно</a:t>
                      </a:r>
                      <a:endParaRPr lang="ru-RU" sz="1200" dirty="0" smtClean="0"/>
                    </a:p>
                  </a:txBody>
                  <a:tcPr marL="91416" marR="91416" marT="45708" marB="4570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90025319"/>
                  </a:ext>
                </a:extLst>
              </a:tr>
              <a:tr h="509011">
                <a:tc gridSpan="2" vMerge="1">
                  <a:txBody>
                    <a:bodyPr/>
                    <a:lstStyle/>
                    <a:p>
                      <a:pPr algn="ctr"/>
                      <a:endParaRPr lang="ru-RU" sz="1400" dirty="0"/>
                    </a:p>
                  </a:txBody>
                  <a:tcPr/>
                </a:tc>
                <a:tc hMerge="1" vMerge="1">
                  <a:txBody>
                    <a:bodyPr/>
                    <a:lstStyle/>
                    <a:p>
                      <a:endParaRPr lang="ru-RU"/>
                    </a:p>
                  </a:txBody>
                  <a:tcPr/>
                </a:tc>
                <a:tc>
                  <a:txBody>
                    <a:bodyPr/>
                    <a:lstStyle/>
                    <a:p>
                      <a:r>
                        <a:rPr lang="ru-RU" sz="1200" dirty="0" smtClean="0"/>
                        <a:t>Предложение на вторичном рынке</a:t>
                      </a:r>
                      <a:endParaRPr lang="ru-RU" sz="1200" dirty="0"/>
                    </a:p>
                  </a:txBody>
                  <a:tcPr marL="91416" marR="91416" marT="45708" marB="45708"/>
                </a:tc>
                <a:tc>
                  <a:txBody>
                    <a:bodyPr/>
                    <a:lstStyle/>
                    <a:p>
                      <a:r>
                        <a:rPr lang="ru-RU" sz="1200" dirty="0" smtClean="0"/>
                        <a:t>↓</a:t>
                      </a:r>
                      <a:endParaRPr lang="ru-RU" sz="1200" dirty="0"/>
                    </a:p>
                  </a:txBody>
                  <a:tcPr marL="91416" marR="91416" marT="45708" marB="45708"/>
                </a:tc>
                <a:tc>
                  <a:txBody>
                    <a:bodyPr/>
                    <a:lstStyle/>
                    <a:p>
                      <a:r>
                        <a:rPr lang="ru-RU" sz="1200" dirty="0" smtClean="0"/>
                        <a:t>Сохраняется на низком уровне</a:t>
                      </a:r>
                      <a:endParaRPr lang="ru-RU"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Незначительно изменилось</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txBody>
                  <a:tcPr marL="91416" marR="91416" marT="45708" marB="45708"/>
                </a:tc>
                <a:extLst>
                  <a:ext uri="{0D108BD9-81ED-4DB2-BD59-A6C34878D82A}">
                    <a16:rowId xmlns:a16="http://schemas.microsoft.com/office/drawing/2014/main" val="1299580263"/>
                  </a:ext>
                </a:extLst>
              </a:tr>
            </a:tbl>
          </a:graphicData>
        </a:graphic>
      </p:graphicFrame>
      <p:sp>
        <p:nvSpPr>
          <p:cNvPr id="2" name="Овал 1"/>
          <p:cNvSpPr/>
          <p:nvPr/>
        </p:nvSpPr>
        <p:spPr>
          <a:xfrm>
            <a:off x="5080500" y="1517062"/>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5080500" y="1968202"/>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5080500" y="2447598"/>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080500" y="2914246"/>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5080500" y="3426242"/>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5080500" y="3902853"/>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5080500" y="4375036"/>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5075939" y="5171898"/>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5075939" y="5911221"/>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5080500" y="6416264"/>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7430518" y="1518876"/>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7430518" y="1984884"/>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7430518" y="2434278"/>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426213" y="2895669"/>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425961" y="3426242"/>
            <a:ext cx="215968" cy="2153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430518" y="3827880"/>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7430518" y="4343220"/>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7425961" y="5171898"/>
            <a:ext cx="215968" cy="2153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7425961" y="5918806"/>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430518" y="6437620"/>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9446736" y="1497292"/>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9467935" y="1991932"/>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Овал 66"/>
          <p:cNvSpPr/>
          <p:nvPr/>
        </p:nvSpPr>
        <p:spPr>
          <a:xfrm>
            <a:off x="9458884" y="2460778"/>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вал 67"/>
          <p:cNvSpPr/>
          <p:nvPr/>
        </p:nvSpPr>
        <p:spPr>
          <a:xfrm>
            <a:off x="9463599" y="2912645"/>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9463599" y="3407361"/>
            <a:ext cx="215968" cy="2153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9463599" y="3902853"/>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9463599" y="4375036"/>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9446736" y="5171898"/>
            <a:ext cx="215968" cy="2153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Овал 72"/>
          <p:cNvSpPr/>
          <p:nvPr/>
        </p:nvSpPr>
        <p:spPr>
          <a:xfrm>
            <a:off x="9581083" y="5941984"/>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p:cNvSpPr/>
          <p:nvPr/>
        </p:nvSpPr>
        <p:spPr>
          <a:xfrm>
            <a:off x="9564568" y="6435173"/>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1236398" y="4808987"/>
            <a:ext cx="10798387" cy="930656"/>
          </a:xfrm>
          <a:prstGeom prst="ellipse">
            <a:avLst/>
          </a:prstGeom>
          <a:solidFill>
            <a:srgbClr val="C00000">
              <a:alpha val="10000"/>
            </a:srgbClr>
          </a:solidFill>
          <a:ln w="222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11462953" y="1500607"/>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11462953" y="1984884"/>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1458285" y="2469161"/>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11458285" y="2912645"/>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11457503" y="3407361"/>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11454169" y="3880258"/>
            <a:ext cx="215968" cy="215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11454169" y="4396692"/>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11385697" y="5171898"/>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11434841" y="5941984"/>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11447065" y="6413480"/>
            <a:ext cx="215968" cy="215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36687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6464343" y="1412653"/>
            <a:ext cx="5620120" cy="4130547"/>
          </a:xfrm>
          <a:prstGeom prst="rect">
            <a:avLst/>
          </a:prstGeom>
        </p:spPr>
      </p:pic>
      <p:pic>
        <p:nvPicPr>
          <p:cNvPr id="2" name="Рисунок 1"/>
          <p:cNvPicPr>
            <a:picLocks noChangeAspect="1"/>
          </p:cNvPicPr>
          <p:nvPr/>
        </p:nvPicPr>
        <p:blipFill>
          <a:blip r:embed="rId4"/>
          <a:stretch>
            <a:fillRect/>
          </a:stretch>
        </p:blipFill>
        <p:spPr>
          <a:xfrm>
            <a:off x="389726" y="2029638"/>
            <a:ext cx="5790947" cy="3671047"/>
          </a:xfrm>
          <a:prstGeom prst="rect">
            <a:avLst/>
          </a:prstGeom>
        </p:spPr>
      </p:pic>
      <p:sp>
        <p:nvSpPr>
          <p:cNvPr id="3" name="Title 2"/>
          <p:cNvSpPr>
            <a:spLocks noGrp="1"/>
          </p:cNvSpPr>
          <p:nvPr>
            <p:ph type="title"/>
          </p:nvPr>
        </p:nvSpPr>
        <p:spPr>
          <a:noFill/>
        </p:spPr>
        <p:txBody>
          <a:bodyPr/>
          <a:lstStyle/>
          <a:p>
            <a:r>
              <a:rPr lang="ru-RU" dirty="0" smtClean="0">
                <a:latin typeface="SB Sans Display Light" panose="020B0303040504020204" pitchFamily="34" charset="0"/>
                <a:cs typeface="SB Sans Display Light" panose="020B0303040504020204" pitchFamily="34" charset="0"/>
              </a:rPr>
              <a:t>После реализации повышенного спроса в </a:t>
            </a:r>
            <a:r>
              <a:rPr lang="ru-RU" dirty="0" smtClean="0">
                <a:latin typeface="SB Sans Display Light" panose="020B0303040504020204" pitchFamily="34" charset="0"/>
                <a:cs typeface="SB Sans Display Light" panose="020B0303040504020204" pitchFamily="34" charset="0"/>
              </a:rPr>
              <a:t>4К25-янв 26 </a:t>
            </a:r>
            <a:r>
              <a:rPr lang="ru-RU" dirty="0" smtClean="0">
                <a:latin typeface="SB Sans Display Light" panose="020B0303040504020204" pitchFamily="34" charset="0"/>
                <a:cs typeface="SB Sans Display Light" panose="020B0303040504020204" pitchFamily="34" charset="0"/>
              </a:rPr>
              <a:t>и изменения </a:t>
            </a:r>
            <a:br>
              <a:rPr lang="ru-RU" dirty="0" smtClean="0">
                <a:latin typeface="SB Sans Display Light" panose="020B0303040504020204" pitchFamily="34" charset="0"/>
                <a:cs typeface="SB Sans Display Light" panose="020B0303040504020204" pitchFamily="34" charset="0"/>
              </a:rPr>
            </a:br>
            <a:r>
              <a:rPr lang="ru-RU" dirty="0" smtClean="0">
                <a:latin typeface="SB Sans Display Light" panose="020B0303040504020204" pitchFamily="34" charset="0"/>
                <a:cs typeface="SB Sans Display Light" panose="020B0303040504020204" pitchFamily="34" charset="0"/>
              </a:rPr>
              <a:t>параметров семейной ипотеки спрос снизился</a:t>
            </a:r>
            <a:endParaRPr lang="en-US" dirty="0">
              <a:latin typeface="SB Sans Display Light" panose="020B0303040504020204" pitchFamily="34" charset="0"/>
              <a:cs typeface="SB Sans Display Light" panose="020B0303040504020204" pitchFamily="34" charset="0"/>
            </a:endParaRPr>
          </a:p>
        </p:txBody>
      </p:sp>
      <p:sp>
        <p:nvSpPr>
          <p:cNvPr id="10" name="Rectangle 3"/>
          <p:cNvSpPr>
            <a:spLocks noChangeArrowheads="1"/>
          </p:cNvSpPr>
          <p:nvPr/>
        </p:nvSpPr>
        <p:spPr bwMode="auto">
          <a:xfrm>
            <a:off x="584851" y="5562162"/>
            <a:ext cx="3396365" cy="2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en-US" altLang="en-US" sz="800" i="1" dirty="0" err="1">
                <a:latin typeface="SB Sans Display Light" panose="020B0303040504020204" pitchFamily="34" charset="0"/>
                <a:cs typeface="SB Sans Display Light" panose="020B0303040504020204" pitchFamily="34" charset="0"/>
              </a:rPr>
              <a:t>Источник</a:t>
            </a:r>
            <a:r>
              <a:rPr lang="en-US" altLang="en-US" sz="800" i="1" dirty="0">
                <a:latin typeface="SB Sans Display Light" panose="020B0303040504020204" pitchFamily="34" charset="0"/>
                <a:cs typeface="SB Sans Display Light" panose="020B0303040504020204" pitchFamily="34" charset="0"/>
              </a:rPr>
              <a:t>: </a:t>
            </a:r>
            <a:r>
              <a:rPr lang="en-US" altLang="en-US" sz="800" i="1" dirty="0" err="1">
                <a:latin typeface="SB Sans Display Light" panose="020B0303040504020204" pitchFamily="34" charset="0"/>
                <a:cs typeface="SB Sans Display Light" panose="020B0303040504020204" pitchFamily="34" charset="0"/>
              </a:rPr>
              <a:t>Dataflat</a:t>
            </a:r>
            <a:r>
              <a:rPr lang="en-US" altLang="en-US" sz="800" i="1" dirty="0">
                <a:latin typeface="SB Sans Display Light" panose="020B0303040504020204" pitchFamily="34" charset="0"/>
                <a:cs typeface="SB Sans Display Light" panose="020B0303040504020204" pitchFamily="34" charset="0"/>
              </a:rPr>
              <a:t>, </a:t>
            </a:r>
            <a:r>
              <a:rPr lang="ru-RU" altLang="en-US" sz="800" i="1" dirty="0" err="1">
                <a:latin typeface="SB Sans Display Light" panose="020B0303040504020204" pitchFamily="34" charset="0"/>
                <a:cs typeface="SB Sans Display Light" panose="020B0303040504020204" pitchFamily="34" charset="0"/>
              </a:rPr>
              <a:t>Дом.рф</a:t>
            </a:r>
            <a:r>
              <a:rPr lang="ru-RU" altLang="en-US" sz="800" i="1" dirty="0">
                <a:latin typeface="SB Sans Display Light" panose="020B0303040504020204" pitchFamily="34" charset="0"/>
                <a:cs typeface="SB Sans Display Light" panose="020B0303040504020204" pitchFamily="34" charset="0"/>
              </a:rPr>
              <a:t>, Аналитический </a:t>
            </a:r>
            <a:r>
              <a:rPr lang="ru-RU" altLang="en-US" sz="800" i="1" dirty="0" err="1">
                <a:latin typeface="SB Sans Display Light" panose="020B0303040504020204" pitchFamily="34" charset="0"/>
                <a:cs typeface="SB Sans Display Light" panose="020B0303040504020204" pitchFamily="34" charset="0"/>
              </a:rPr>
              <a:t>хаб</a:t>
            </a:r>
            <a:endParaRPr lang="ru-RU" altLang="ru-RU" sz="800" i="1" dirty="0">
              <a:latin typeface="SB Sans Display Light" panose="020B0303040504020204" pitchFamily="34" charset="0"/>
              <a:cs typeface="SB Sans Display Light" panose="020B0303040504020204" pitchFamily="34" charset="0"/>
            </a:endParaRPr>
          </a:p>
        </p:txBody>
      </p:sp>
      <p:sp>
        <p:nvSpPr>
          <p:cNvPr id="11" name="Text Placeholder 1"/>
          <p:cNvSpPr txBox="1">
            <a:spLocks/>
          </p:cNvSpPr>
          <p:nvPr/>
        </p:nvSpPr>
        <p:spPr bwMode="auto">
          <a:xfrm>
            <a:off x="995493" y="1100813"/>
            <a:ext cx="4402141" cy="4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Динамика продаж квартир в новостройках РФ,</a:t>
            </a:r>
            <a:r>
              <a:rPr lang="en-US" altLang="ru-RU" sz="1400" dirty="0">
                <a:latin typeface="SB Sans Display Light" panose="020B0303040504020204" pitchFamily="34" charset="0"/>
                <a:cs typeface="SB Sans Display Light" panose="020B0303040504020204" pitchFamily="34" charset="0"/>
              </a:rPr>
              <a:t> </a:t>
            </a:r>
            <a:r>
              <a:rPr lang="ru-RU" altLang="ru-RU" sz="1400" dirty="0">
                <a:latin typeface="SB Sans Display Light" panose="020B0303040504020204" pitchFamily="34" charset="0"/>
                <a:cs typeface="SB Sans Display Light" panose="020B0303040504020204" pitchFamily="34" charset="0"/>
              </a:rPr>
              <a:t>100% - среднемесячный уровень </a:t>
            </a:r>
            <a:r>
              <a:rPr lang="en-US" altLang="ru-RU" sz="1400" dirty="0">
                <a:latin typeface="SB Sans Display Light" panose="020B0303040504020204" pitchFamily="34" charset="0"/>
                <a:cs typeface="SB Sans Display Light" panose="020B0303040504020204" pitchFamily="34" charset="0"/>
              </a:rPr>
              <a:t>202</a:t>
            </a:r>
            <a:r>
              <a:rPr lang="ru-RU" altLang="ru-RU" sz="1400" dirty="0">
                <a:latin typeface="SB Sans Display Light" panose="020B0303040504020204" pitchFamily="34" charset="0"/>
                <a:cs typeface="SB Sans Display Light" panose="020B0303040504020204" pitchFamily="34" charset="0"/>
              </a:rPr>
              <a:t>5 года</a:t>
            </a:r>
          </a:p>
        </p:txBody>
      </p:sp>
      <p:sp>
        <p:nvSpPr>
          <p:cNvPr id="16" name="Прямоугольник 15"/>
          <p:cNvSpPr/>
          <p:nvPr/>
        </p:nvSpPr>
        <p:spPr>
          <a:xfrm>
            <a:off x="4759732" y="2251120"/>
            <a:ext cx="920374" cy="2585903"/>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Соединительная линия уступом 16"/>
          <p:cNvCxnSpPr/>
          <p:nvPr/>
        </p:nvCxnSpPr>
        <p:spPr>
          <a:xfrm>
            <a:off x="5109950" y="1939949"/>
            <a:ext cx="138293" cy="311170"/>
          </a:xfrm>
          <a:prstGeom prst="bentConnector2">
            <a:avLst/>
          </a:prstGeom>
          <a:ln>
            <a:solidFill>
              <a:srgbClr val="148A87"/>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4078713" y="1976351"/>
            <a:ext cx="0" cy="428057"/>
          </a:xfrm>
          <a:prstGeom prst="line">
            <a:avLst/>
          </a:prstGeom>
          <a:ln>
            <a:solidFill>
              <a:srgbClr val="148A87"/>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3827104" y="2260309"/>
            <a:ext cx="933780" cy="2576714"/>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3"/>
          <p:cNvSpPr txBox="1">
            <a:spLocks noChangeArrowheads="1"/>
          </p:cNvSpPr>
          <p:nvPr/>
        </p:nvSpPr>
        <p:spPr bwMode="auto">
          <a:xfrm>
            <a:off x="349720" y="6078085"/>
            <a:ext cx="11715155" cy="693042"/>
          </a:xfrm>
          <a:prstGeom prst="rect">
            <a:avLst/>
          </a:prstGeom>
          <a:noFill/>
          <a:ln w="9525">
            <a:noFill/>
            <a:miter lim="800000"/>
            <a:headEnd/>
            <a:tailEnd/>
          </a:ln>
          <a:extLst/>
        </p:spPr>
        <p:txBody>
          <a:bodyPr lIns="107972" tIns="71981" rIns="107972" bIns="71981" anchor="ctr"/>
          <a:lstStyle>
            <a:defPPr>
              <a:defRPr lang="en-US"/>
            </a:defPPr>
            <a:lvl1pPr marL="228600" indent="-228600" eaLnBrk="0" fontAlgn="base" hangingPunct="0">
              <a:spcBef>
                <a:spcPts val="600"/>
              </a:spcBef>
              <a:spcAft>
                <a:spcPct val="0"/>
              </a:spcAft>
              <a:buClr>
                <a:schemeClr val="bg2"/>
              </a:buClr>
              <a:buSzPct val="100000"/>
              <a:buFont typeface="Wingdings" pitchFamily="2" charset="2"/>
              <a:buChar char="§"/>
              <a:defRPr sz="1400" kern="0">
                <a:latin typeface="Arial" pitchFamily="34" charset="0"/>
                <a:cs typeface="Arial" pitchFamily="34" charset="0"/>
              </a:defRPr>
            </a:lvl1pPr>
          </a:lstStyle>
          <a:p>
            <a:pPr>
              <a:buClr>
                <a:schemeClr val="tx1"/>
              </a:buClr>
            </a:pPr>
            <a:r>
              <a:rPr lang="ru-RU" altLang="ru-RU" sz="1200" dirty="0">
                <a:latin typeface="SB Sans Display Light" panose="020B0303040504020204" pitchFamily="34" charset="0"/>
                <a:cs typeface="SB Sans Display Light" panose="020B0303040504020204" pitchFamily="34" charset="0"/>
              </a:rPr>
              <a:t>Благодаря увеличению активности в 2П25 (сезонность + повышенный спрос на фоне ожиданий изменения ипотечных госпрограмм) объём реализации квартир за 2025 был сопоставим с 2024 годом. В декабре продажи были сопоставимы с ажиотажным спросом июня 2024 (завершение льготной ипотеки). После изменения условий семейной ипотеки спрос в </a:t>
            </a:r>
            <a:r>
              <a:rPr lang="ru-RU" altLang="ru-RU" sz="1200" dirty="0" err="1">
                <a:latin typeface="SB Sans Display Light" panose="020B0303040504020204" pitchFamily="34" charset="0"/>
                <a:cs typeface="SB Sans Display Light" panose="020B0303040504020204" pitchFamily="34" charset="0"/>
              </a:rPr>
              <a:t>февр</a:t>
            </a:r>
            <a:r>
              <a:rPr lang="ru-RU" altLang="ru-RU" sz="1200" dirty="0">
                <a:latin typeface="SB Sans Display Light" panose="020B0303040504020204" pitchFamily="34" charset="0"/>
                <a:cs typeface="SB Sans Display Light" panose="020B0303040504020204" pitchFamily="34" charset="0"/>
              </a:rPr>
              <a:t>-апреле снизился, но по итогам 4м26 продажи были выше аналогичного периода прошлого года.</a:t>
            </a:r>
          </a:p>
        </p:txBody>
      </p:sp>
      <p:cxnSp>
        <p:nvCxnSpPr>
          <p:cNvPr id="5" name="Прямая со стрелкой 4"/>
          <p:cNvCxnSpPr/>
          <p:nvPr/>
        </p:nvCxnSpPr>
        <p:spPr>
          <a:xfrm flipH="1">
            <a:off x="4281365" y="2605932"/>
            <a:ext cx="175368" cy="51061"/>
          </a:xfrm>
          <a:prstGeom prst="straightConnector1">
            <a:avLst/>
          </a:prstGeom>
          <a:ln>
            <a:solidFill>
              <a:srgbClr val="148A87"/>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924622" y="2063862"/>
            <a:ext cx="481000" cy="354519"/>
          </a:xfrm>
          <a:prstGeom prst="straightConnector1">
            <a:avLst/>
          </a:prstGeom>
          <a:ln>
            <a:solidFill>
              <a:srgbClr val="148A87"/>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1707188" y="1661764"/>
            <a:ext cx="1489376" cy="54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148A87"/>
                </a:solidFill>
                <a:latin typeface="SB Sans Display Light" panose="020B0303040504020204" pitchFamily="34" charset="0"/>
                <a:cs typeface="SB Sans Display Light" panose="020B0303040504020204" pitchFamily="34" charset="0"/>
              </a:rPr>
              <a:t>Ажиотаж на фоне повышения ставок, ожиданий ужесточения льготных программ</a:t>
            </a:r>
          </a:p>
        </p:txBody>
      </p:sp>
      <p:sp>
        <p:nvSpPr>
          <p:cNvPr id="19" name="Прямоугольник 18"/>
          <p:cNvSpPr/>
          <p:nvPr/>
        </p:nvSpPr>
        <p:spPr>
          <a:xfrm>
            <a:off x="3631436" y="1532071"/>
            <a:ext cx="1489376" cy="541692"/>
          </a:xfrm>
          <a:prstGeom prst="rect">
            <a:avLst/>
          </a:prstGeom>
          <a:solidFill>
            <a:schemeClr val="bg1"/>
          </a:solidFill>
          <a:ln>
            <a:solidFill>
              <a:srgbClr val="148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148A87"/>
                </a:solidFill>
              </a:rPr>
              <a:t>2024</a:t>
            </a:r>
            <a:r>
              <a:rPr lang="en-US" sz="1000" dirty="0">
                <a:solidFill>
                  <a:srgbClr val="148A87"/>
                </a:solidFill>
              </a:rPr>
              <a:t>/</a:t>
            </a:r>
            <a:r>
              <a:rPr lang="ru-RU" sz="1000" dirty="0">
                <a:solidFill>
                  <a:srgbClr val="148A87"/>
                </a:solidFill>
              </a:rPr>
              <a:t>2023 -22%</a:t>
            </a:r>
          </a:p>
          <a:p>
            <a:pPr algn="ctr"/>
            <a:r>
              <a:rPr lang="ru-RU" sz="1000" dirty="0">
                <a:solidFill>
                  <a:srgbClr val="148A87"/>
                </a:solidFill>
              </a:rPr>
              <a:t>2025/2024 +2%</a:t>
            </a:r>
          </a:p>
          <a:p>
            <a:pPr algn="ctr"/>
            <a:r>
              <a:rPr lang="ru-RU" sz="1000" dirty="0">
                <a:solidFill>
                  <a:srgbClr val="148A87"/>
                </a:solidFill>
              </a:rPr>
              <a:t>4м26/4м25 +6% </a:t>
            </a:r>
          </a:p>
        </p:txBody>
      </p:sp>
      <p:sp>
        <p:nvSpPr>
          <p:cNvPr id="24" name="Text Placeholder 1"/>
          <p:cNvSpPr txBox="1">
            <a:spLocks/>
          </p:cNvSpPr>
          <p:nvPr/>
        </p:nvSpPr>
        <p:spPr bwMode="auto">
          <a:xfrm>
            <a:off x="6717864" y="1102615"/>
            <a:ext cx="5547816" cy="215388"/>
          </a:xfrm>
          <a:prstGeom prst="rect">
            <a:avLst/>
          </a:prstGeom>
          <a:noFill/>
          <a:ln>
            <a:noFill/>
          </a:ln>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Динамика продаж топ-15 регионов по объёму ТС**</a:t>
            </a:r>
          </a:p>
        </p:txBody>
      </p:sp>
      <p:sp>
        <p:nvSpPr>
          <p:cNvPr id="27" name="TextBox 26"/>
          <p:cNvSpPr txBox="1"/>
          <p:nvPr/>
        </p:nvSpPr>
        <p:spPr>
          <a:xfrm>
            <a:off x="5819855" y="3595748"/>
            <a:ext cx="666996" cy="276927"/>
          </a:xfrm>
          <a:prstGeom prst="rect">
            <a:avLst/>
          </a:prstGeom>
          <a:noFill/>
        </p:spPr>
        <p:txBody>
          <a:bodyPr wrap="none" rtlCol="0">
            <a:spAutoFit/>
          </a:bodyPr>
          <a:lstStyle/>
          <a:p>
            <a:r>
              <a:rPr lang="ru-RU" sz="1200" dirty="0" err="1">
                <a:latin typeface="SB Sans Display Light" panose="020B0303040504020204" pitchFamily="34" charset="0"/>
                <a:cs typeface="SB Sans Display Light" panose="020B0303040504020204" pitchFamily="34" charset="0"/>
              </a:rPr>
              <a:t>апр</a:t>
            </a:r>
            <a:r>
              <a:rPr lang="ru-RU" sz="1200" dirty="0">
                <a:latin typeface="SB Sans Display Light" panose="020B0303040504020204" pitchFamily="34" charset="0"/>
                <a:cs typeface="SB Sans Display Light" panose="020B0303040504020204" pitchFamily="34" charset="0"/>
              </a:rPr>
              <a:t> 26</a:t>
            </a:r>
          </a:p>
        </p:txBody>
      </p:sp>
      <p:sp>
        <p:nvSpPr>
          <p:cNvPr id="23" name="Rectangle 3"/>
          <p:cNvSpPr>
            <a:spLocks noChangeArrowheads="1"/>
          </p:cNvSpPr>
          <p:nvPr/>
        </p:nvSpPr>
        <p:spPr bwMode="auto">
          <a:xfrm>
            <a:off x="6454492" y="5670479"/>
            <a:ext cx="5687150" cy="2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en-US" sz="800" i="1" dirty="0">
                <a:latin typeface="SB Sans Display Light" panose="020B0303040504020204" pitchFamily="34" charset="0"/>
                <a:cs typeface="SB Sans Display Light" panose="020B0303040504020204" pitchFamily="34" charset="0"/>
              </a:rPr>
              <a:t>*Столичные – МСК, МО, СПБ, ЛО</a:t>
            </a:r>
          </a:p>
          <a:p>
            <a:pPr>
              <a:spcBef>
                <a:spcPct val="0"/>
              </a:spcBef>
            </a:pPr>
            <a:r>
              <a:rPr lang="ru-RU" altLang="en-US" sz="800" i="1" dirty="0">
                <a:latin typeface="SB Sans Display Light" panose="020B0303040504020204" pitchFamily="34" charset="0"/>
                <a:cs typeface="SB Sans Display Light" panose="020B0303040504020204" pitchFamily="34" charset="0"/>
              </a:rPr>
              <a:t>*</a:t>
            </a:r>
            <a:r>
              <a:rPr lang="ru-RU" altLang="en-US" sz="800" i="1" dirty="0" err="1">
                <a:latin typeface="SB Sans Display Light" panose="020B0303040504020204" pitchFamily="34" charset="0"/>
                <a:cs typeface="SB Sans Display Light" panose="020B0303040504020204" pitchFamily="34" charset="0"/>
              </a:rPr>
              <a:t>Миллионники</a:t>
            </a:r>
            <a:r>
              <a:rPr lang="ru-RU" altLang="en-US" sz="800" i="1" dirty="0">
                <a:latin typeface="SB Sans Display Light" panose="020B0303040504020204" pitchFamily="34" charset="0"/>
                <a:cs typeface="SB Sans Display Light" panose="020B0303040504020204" pitchFamily="34" charset="0"/>
              </a:rPr>
              <a:t> – субъекты РФ, где есть города с численностью населения </a:t>
            </a:r>
            <a:r>
              <a:rPr lang="en-US" altLang="en-US" sz="800" i="1" dirty="0">
                <a:latin typeface="SB Sans Display Light" panose="020B0303040504020204" pitchFamily="34" charset="0"/>
                <a:cs typeface="SB Sans Display Light" panose="020B0303040504020204" pitchFamily="34" charset="0"/>
              </a:rPr>
              <a:t>&gt; </a:t>
            </a:r>
            <a:r>
              <a:rPr lang="ru-RU" altLang="en-US" sz="800" i="1" dirty="0">
                <a:latin typeface="SB Sans Display Light" panose="020B0303040504020204" pitchFamily="34" charset="0"/>
                <a:cs typeface="SB Sans Display Light" panose="020B0303040504020204" pitchFamily="34" charset="0"/>
              </a:rPr>
              <a:t>1 млн. человек (без МСК, МО, СПБ, ЛО)</a:t>
            </a:r>
          </a:p>
          <a:p>
            <a:pPr>
              <a:spcBef>
                <a:spcPct val="0"/>
              </a:spcBef>
            </a:pPr>
            <a:r>
              <a:rPr lang="ru-RU" altLang="en-US" sz="800" i="1" dirty="0">
                <a:latin typeface="SB Sans Display Light" panose="020B0303040504020204" pitchFamily="34" charset="0"/>
                <a:cs typeface="SB Sans Display Light" panose="020B0303040504020204" pitchFamily="34" charset="0"/>
              </a:rPr>
              <a:t>**ТС – объёмы текущего строительства МКД</a:t>
            </a:r>
          </a:p>
          <a:p>
            <a:pPr>
              <a:spcBef>
                <a:spcPct val="0"/>
              </a:spcBef>
            </a:pPr>
            <a:r>
              <a:rPr lang="en-US" altLang="en-US" sz="800" i="1" dirty="0" err="1">
                <a:latin typeface="SB Sans Display Light" panose="020B0303040504020204" pitchFamily="34" charset="0"/>
                <a:cs typeface="SB Sans Display Light" panose="020B0303040504020204" pitchFamily="34" charset="0"/>
              </a:rPr>
              <a:t>Источник</a:t>
            </a:r>
            <a:r>
              <a:rPr lang="en-US" altLang="en-US" sz="800" i="1" dirty="0">
                <a:latin typeface="SB Sans Display Light" panose="020B0303040504020204" pitchFamily="34" charset="0"/>
                <a:cs typeface="SB Sans Display Light" panose="020B0303040504020204" pitchFamily="34" charset="0"/>
              </a:rPr>
              <a:t>: </a:t>
            </a:r>
            <a:r>
              <a:rPr lang="en-US" altLang="en-US" sz="800" i="1" dirty="0" err="1">
                <a:latin typeface="SB Sans Display Light" panose="020B0303040504020204" pitchFamily="34" charset="0"/>
                <a:cs typeface="SB Sans Display Light" panose="020B0303040504020204" pitchFamily="34" charset="0"/>
              </a:rPr>
              <a:t>Dataflat</a:t>
            </a:r>
            <a:r>
              <a:rPr lang="en-US" altLang="en-US" sz="800" i="1" dirty="0">
                <a:latin typeface="SB Sans Display Light" panose="020B0303040504020204" pitchFamily="34" charset="0"/>
                <a:cs typeface="SB Sans Display Light" panose="020B0303040504020204" pitchFamily="34" charset="0"/>
              </a:rPr>
              <a:t>, </a:t>
            </a:r>
            <a:r>
              <a:rPr lang="ru-RU" altLang="en-US" sz="800" i="1" dirty="0" err="1">
                <a:latin typeface="SB Sans Display Light" panose="020B0303040504020204" pitchFamily="34" charset="0"/>
                <a:cs typeface="SB Sans Display Light" panose="020B0303040504020204" pitchFamily="34" charset="0"/>
              </a:rPr>
              <a:t>Дом.рф</a:t>
            </a:r>
            <a:r>
              <a:rPr lang="ru-RU" altLang="en-US" sz="800" i="1" dirty="0">
                <a:latin typeface="SB Sans Display Light" panose="020B0303040504020204" pitchFamily="34" charset="0"/>
                <a:cs typeface="SB Sans Display Light" panose="020B0303040504020204" pitchFamily="34" charset="0"/>
              </a:rPr>
              <a:t>, Аналитический </a:t>
            </a:r>
            <a:r>
              <a:rPr lang="ru-RU" altLang="en-US" sz="800" i="1" dirty="0" err="1">
                <a:latin typeface="SB Sans Display Light" panose="020B0303040504020204" pitchFamily="34" charset="0"/>
                <a:cs typeface="SB Sans Display Light" panose="020B0303040504020204" pitchFamily="34" charset="0"/>
              </a:rPr>
              <a:t>хаб</a:t>
            </a:r>
            <a:endParaRPr lang="ru-RU" altLang="ru-RU" sz="800" i="1" dirty="0">
              <a:latin typeface="SB Sans Display Light" panose="020B0303040504020204" pitchFamily="34" charset="0"/>
              <a:cs typeface="SB Sans Display Light" panose="020B0303040504020204" pitchFamily="34" charset="0"/>
            </a:endParaRPr>
          </a:p>
        </p:txBody>
      </p:sp>
      <p:sp>
        <p:nvSpPr>
          <p:cNvPr id="22" name="Выгнутая вниз стрелка 21"/>
          <p:cNvSpPr/>
          <p:nvPr/>
        </p:nvSpPr>
        <p:spPr>
          <a:xfrm>
            <a:off x="4612982" y="3870090"/>
            <a:ext cx="707010" cy="194643"/>
          </a:xfrm>
          <a:prstGeom prst="curved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Прямоугольник 25"/>
          <p:cNvSpPr/>
          <p:nvPr/>
        </p:nvSpPr>
        <p:spPr>
          <a:xfrm>
            <a:off x="6446749" y="4654721"/>
            <a:ext cx="5637714" cy="182302"/>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4183842" y="2550405"/>
            <a:ext cx="1489376" cy="54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148A87"/>
                </a:solidFill>
                <a:latin typeface="SB Sans Display Light" panose="020B0303040504020204" pitchFamily="34" charset="0"/>
                <a:cs typeface="SB Sans Display Light" panose="020B0303040504020204" pitchFamily="34" charset="0"/>
              </a:rPr>
              <a:t>Ажиотаж в ожидании завершения массовой льготной ипотеки</a:t>
            </a:r>
            <a:endParaRPr lang="en-US" sz="800" dirty="0">
              <a:solidFill>
                <a:srgbClr val="148A87"/>
              </a:solidFill>
              <a:latin typeface="SB Sans Display Light" panose="020B0303040504020204" pitchFamily="34" charset="0"/>
              <a:cs typeface="SB Sans Display Light" panose="020B0303040504020204" pitchFamily="34" charset="0"/>
            </a:endParaRPr>
          </a:p>
          <a:p>
            <a:pPr algn="ctr"/>
            <a:endParaRPr lang="ru-RU" sz="800" dirty="0">
              <a:solidFill>
                <a:srgbClr val="148A87"/>
              </a:solidFill>
              <a:latin typeface="SB Sans Display Light" panose="020B0303040504020204" pitchFamily="34" charset="0"/>
              <a:cs typeface="SB Sans Display Light" panose="020B0303040504020204" pitchFamily="34" charset="0"/>
            </a:endParaRPr>
          </a:p>
          <a:p>
            <a:pPr algn="ctr"/>
            <a:r>
              <a:rPr lang="ru-RU" sz="800" dirty="0">
                <a:solidFill>
                  <a:srgbClr val="148A87"/>
                </a:solidFill>
                <a:latin typeface="SB Sans Display Light" panose="020B0303040504020204" pitchFamily="34" charset="0"/>
                <a:cs typeface="SB Sans Display Light" panose="020B0303040504020204" pitchFamily="34" charset="0"/>
              </a:rPr>
              <a:t>…и пересмотра условий</a:t>
            </a:r>
          </a:p>
          <a:p>
            <a:pPr algn="ctr"/>
            <a:r>
              <a:rPr lang="ru-RU" sz="800" dirty="0">
                <a:solidFill>
                  <a:srgbClr val="148A87"/>
                </a:solidFill>
                <a:latin typeface="SB Sans Display Light" panose="020B0303040504020204" pitchFamily="34" charset="0"/>
                <a:cs typeface="SB Sans Display Light" panose="020B0303040504020204" pitchFamily="34" charset="0"/>
              </a:rPr>
              <a:t>«семейки»</a:t>
            </a:r>
          </a:p>
          <a:p>
            <a:pPr algn="ctr"/>
            <a:endParaRPr lang="ru-RU" sz="800" dirty="0">
              <a:solidFill>
                <a:srgbClr val="148A87"/>
              </a:solidFill>
              <a:latin typeface="SB Sans Display Light" panose="020B0303040504020204" pitchFamily="34" charset="0"/>
              <a:cs typeface="SB Sans Display Light" panose="020B0303040504020204" pitchFamily="34" charset="0"/>
            </a:endParaRPr>
          </a:p>
        </p:txBody>
      </p:sp>
      <p:cxnSp>
        <p:nvCxnSpPr>
          <p:cNvPr id="29" name="Прямая со стрелкой 28"/>
          <p:cNvCxnSpPr/>
          <p:nvPr/>
        </p:nvCxnSpPr>
        <p:spPr>
          <a:xfrm flipV="1">
            <a:off x="5397634" y="2725654"/>
            <a:ext cx="184346" cy="125158"/>
          </a:xfrm>
          <a:prstGeom prst="straightConnector1">
            <a:avLst/>
          </a:prstGeom>
          <a:ln>
            <a:solidFill>
              <a:srgbClr val="148A87"/>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526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536976" y="1316200"/>
            <a:ext cx="9684133" cy="4178457"/>
          </a:xfrm>
          <a:prstGeom prst="rect">
            <a:avLst/>
          </a:prstGeom>
        </p:spPr>
      </p:pic>
      <p:sp>
        <p:nvSpPr>
          <p:cNvPr id="3" name="Title 2"/>
          <p:cNvSpPr>
            <a:spLocks noGrp="1"/>
          </p:cNvSpPr>
          <p:nvPr>
            <p:ph type="title"/>
          </p:nvPr>
        </p:nvSpPr>
        <p:spPr>
          <a:xfrm>
            <a:off x="596850" y="893"/>
            <a:ext cx="9039212" cy="861341"/>
          </a:xfrm>
        </p:spPr>
        <p:txBody>
          <a:bodyPr/>
          <a:lstStyle/>
          <a:p>
            <a:r>
              <a:rPr lang="ru-RU" dirty="0" smtClean="0">
                <a:latin typeface="SB Sans Display Light" panose="020B0303040504020204" pitchFamily="34" charset="0"/>
                <a:cs typeface="SB Sans Display Light" panose="020B0303040504020204" pitchFamily="34" charset="0"/>
              </a:rPr>
              <a:t>Доля ипотечных сделок с 2К25 начала восстанавливаться</a:t>
            </a:r>
            <a:endParaRPr lang="en-US" dirty="0">
              <a:latin typeface="SB Sans Display Light" panose="020B0303040504020204" pitchFamily="34" charset="0"/>
              <a:cs typeface="SB Sans Display Light" panose="020B0303040504020204" pitchFamily="34" charset="0"/>
            </a:endParaRPr>
          </a:p>
        </p:txBody>
      </p:sp>
      <p:sp>
        <p:nvSpPr>
          <p:cNvPr id="10" name="Rectangle 3"/>
          <p:cNvSpPr>
            <a:spLocks noChangeArrowheads="1"/>
          </p:cNvSpPr>
          <p:nvPr/>
        </p:nvSpPr>
        <p:spPr bwMode="auto">
          <a:xfrm>
            <a:off x="952666" y="5507674"/>
            <a:ext cx="4204842" cy="2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en-US" sz="800" i="1" dirty="0">
                <a:latin typeface="SB Sans Display Light" panose="020B0303040504020204" pitchFamily="34" charset="0"/>
                <a:ea typeface="ＭＳ Ｐゴシック" charset="0"/>
                <a:cs typeface="SB Sans Display Light" panose="020B0303040504020204" pitchFamily="34" charset="0"/>
              </a:rPr>
              <a:t>Источник: </a:t>
            </a:r>
            <a:r>
              <a:rPr lang="ru-RU" altLang="en-US" sz="800" i="1" dirty="0" err="1">
                <a:latin typeface="SB Sans Display Light" panose="020B0303040504020204" pitchFamily="34" charset="0"/>
                <a:ea typeface="ＭＳ Ｐゴシック" charset="0"/>
                <a:cs typeface="SB Sans Display Light" panose="020B0303040504020204" pitchFamily="34" charset="0"/>
              </a:rPr>
              <a:t>Росреестр</a:t>
            </a:r>
            <a:r>
              <a:rPr lang="ru-RU" altLang="en-US" sz="800" i="1" dirty="0">
                <a:latin typeface="SB Sans Display Light" panose="020B0303040504020204" pitchFamily="34" charset="0"/>
                <a:ea typeface="ＭＳ Ｐゴシック" charset="0"/>
                <a:cs typeface="SB Sans Display Light" panose="020B0303040504020204" pitchFamily="34" charset="0"/>
              </a:rPr>
              <a:t>, ЦБ РФ, </a:t>
            </a:r>
            <a:r>
              <a:rPr lang="ru-RU" altLang="en-US" sz="800" i="1" dirty="0" err="1">
                <a:latin typeface="SB Sans Display Light" panose="020B0303040504020204" pitchFamily="34" charset="0"/>
                <a:ea typeface="ＭＳ Ｐゴシック" charset="0"/>
                <a:cs typeface="SB Sans Display Light" panose="020B0303040504020204" pitchFamily="34" charset="0"/>
              </a:rPr>
              <a:t>Дом.рф</a:t>
            </a:r>
            <a:r>
              <a:rPr lang="en-US" altLang="en-US" sz="800" i="1" dirty="0">
                <a:latin typeface="SB Sans Display Light" panose="020B0303040504020204" pitchFamily="34" charset="0"/>
                <a:ea typeface="ＭＳ Ｐゴシック" charset="0"/>
                <a:cs typeface="SB Sans Display Light" panose="020B0303040504020204" pitchFamily="34" charset="0"/>
              </a:rPr>
              <a:t>, </a:t>
            </a:r>
            <a:r>
              <a:rPr lang="ru-RU" altLang="en-US" sz="800" i="1" dirty="0">
                <a:latin typeface="SB Sans Display Light" panose="020B0303040504020204" pitchFamily="34" charset="0"/>
                <a:ea typeface="ＭＳ Ｐゴシック" charset="0"/>
                <a:cs typeface="SB Sans Display Light" panose="020B0303040504020204" pitchFamily="34" charset="0"/>
              </a:rPr>
              <a:t>Аналитический </a:t>
            </a:r>
            <a:r>
              <a:rPr lang="ru-RU" altLang="en-US" sz="800" i="1" dirty="0" err="1">
                <a:latin typeface="SB Sans Display Light" panose="020B0303040504020204" pitchFamily="34" charset="0"/>
                <a:ea typeface="ＭＳ Ｐゴシック" charset="0"/>
                <a:cs typeface="SB Sans Display Light" panose="020B0303040504020204" pitchFamily="34" charset="0"/>
              </a:rPr>
              <a:t>хаб</a:t>
            </a:r>
            <a:endParaRPr lang="ru-RU" altLang="en-US" sz="800" i="1" dirty="0">
              <a:latin typeface="SB Sans Display Light" panose="020B0303040504020204" pitchFamily="34" charset="0"/>
              <a:ea typeface="ＭＳ Ｐゴシック" charset="0"/>
              <a:cs typeface="SB Sans Display Light" panose="020B0303040504020204" pitchFamily="34" charset="0"/>
            </a:endParaRPr>
          </a:p>
        </p:txBody>
      </p:sp>
      <p:sp>
        <p:nvSpPr>
          <p:cNvPr id="11" name="Text Placeholder 1"/>
          <p:cNvSpPr txBox="1">
            <a:spLocks/>
          </p:cNvSpPr>
          <p:nvPr/>
        </p:nvSpPr>
        <p:spPr bwMode="auto">
          <a:xfrm>
            <a:off x="995494" y="1100812"/>
            <a:ext cx="5530854"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Доля ипотечных сделок на рынке новостроек, %</a:t>
            </a:r>
          </a:p>
        </p:txBody>
      </p:sp>
      <p:sp>
        <p:nvSpPr>
          <p:cNvPr id="13" name="Rectangle 3"/>
          <p:cNvSpPr txBox="1">
            <a:spLocks noChangeArrowheads="1"/>
          </p:cNvSpPr>
          <p:nvPr/>
        </p:nvSpPr>
        <p:spPr bwMode="auto">
          <a:xfrm>
            <a:off x="479250" y="5948624"/>
            <a:ext cx="11387790" cy="693042"/>
          </a:xfrm>
          <a:prstGeom prst="rect">
            <a:avLst/>
          </a:prstGeom>
          <a:noFill/>
          <a:ln w="9525">
            <a:noFill/>
            <a:miter lim="800000"/>
            <a:headEnd/>
            <a:tailEnd/>
          </a:ln>
          <a:extLst/>
        </p:spPr>
        <p:txBody>
          <a:bodyPr lIns="107972" tIns="71981" rIns="107972" bIns="71981" anchor="ctr"/>
          <a:lstStyle>
            <a:defPPr>
              <a:defRPr lang="en-US"/>
            </a:defPPr>
            <a:lvl1pPr marL="228600" indent="-228600" eaLnBrk="0" fontAlgn="base" hangingPunct="0">
              <a:spcBef>
                <a:spcPts val="600"/>
              </a:spcBef>
              <a:spcAft>
                <a:spcPct val="0"/>
              </a:spcAft>
              <a:buClr>
                <a:schemeClr val="bg2"/>
              </a:buClr>
              <a:buSzPct val="100000"/>
              <a:buFont typeface="Wingdings" pitchFamily="2" charset="2"/>
              <a:buChar char="§"/>
              <a:defRPr sz="1400" kern="0">
                <a:latin typeface="Arial" pitchFamily="34" charset="0"/>
                <a:cs typeface="Arial" pitchFamily="34" charset="0"/>
              </a:defRPr>
            </a:lvl1pPr>
          </a:lstStyle>
          <a:p>
            <a:pPr>
              <a:buClr>
                <a:schemeClr val="tx1"/>
              </a:buClr>
            </a:pPr>
            <a:r>
              <a:rPr lang="ru-RU" altLang="ru-RU" sz="1200" dirty="0">
                <a:latin typeface="SB Sans Display Light" panose="020B0303040504020204" pitchFamily="34" charset="0"/>
                <a:cs typeface="SB Sans Display Light" panose="020B0303040504020204" pitchFamily="34" charset="0"/>
              </a:rPr>
              <a:t>После завершения массовой льготной ипотеки и в условиях высоких рыночных ставок доля ипотечных сделок на рынке новостроек снизилась. Для поддержки продаж девелоперы прибегали к альтернативным инструментам продаж (рассрочки). С 2К25 доля ипотечных сделок начала расти. В 1К26 доля ипотечных сделок снизилась после изменения условий семейной ипотеки и коррекции рынка.</a:t>
            </a:r>
          </a:p>
        </p:txBody>
      </p:sp>
      <p:sp>
        <p:nvSpPr>
          <p:cNvPr id="7" name="Выгнутая вниз стрелка 6"/>
          <p:cNvSpPr/>
          <p:nvPr/>
        </p:nvSpPr>
        <p:spPr>
          <a:xfrm>
            <a:off x="8326079" y="2637118"/>
            <a:ext cx="1004543" cy="287957"/>
          </a:xfrm>
          <a:prstGeom prst="curved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81223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35272" y="1298974"/>
            <a:ext cx="11612921" cy="4236983"/>
          </a:xfrm>
          <a:prstGeom prst="rect">
            <a:avLst/>
          </a:prstGeom>
        </p:spPr>
      </p:pic>
      <p:sp>
        <p:nvSpPr>
          <p:cNvPr id="16" name="Text Placeholder 1"/>
          <p:cNvSpPr txBox="1">
            <a:spLocks/>
          </p:cNvSpPr>
          <p:nvPr/>
        </p:nvSpPr>
        <p:spPr bwMode="auto">
          <a:xfrm>
            <a:off x="695219" y="1083586"/>
            <a:ext cx="11369656"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Объём выдачи ипотеки (рыночная/льготная) в РФ, млрд. руб.</a:t>
            </a:r>
          </a:p>
        </p:txBody>
      </p:sp>
      <p:sp>
        <p:nvSpPr>
          <p:cNvPr id="3" name="Title 2"/>
          <p:cNvSpPr>
            <a:spLocks noGrp="1"/>
          </p:cNvSpPr>
          <p:nvPr>
            <p:ph type="title"/>
          </p:nvPr>
        </p:nvSpPr>
        <p:spPr>
          <a:noFill/>
        </p:spPr>
        <p:txBody>
          <a:bodyPr/>
          <a:lstStyle/>
          <a:p>
            <a:r>
              <a:rPr lang="ru-RU" dirty="0" smtClean="0">
                <a:latin typeface="SB Sans Display Light" panose="020B0303040504020204" pitchFamily="34" charset="0"/>
                <a:cs typeface="SB Sans Display Light" panose="020B0303040504020204" pitchFamily="34" charset="0"/>
              </a:rPr>
              <a:t>Льготные программы продолжают обеспечивать основной объём </a:t>
            </a:r>
            <a:endParaRPr lang="en-US" dirty="0">
              <a:latin typeface="SB Sans Display Light" panose="020B0303040504020204" pitchFamily="34" charset="0"/>
              <a:cs typeface="SB Sans Display Light" panose="020B0303040504020204" pitchFamily="34" charset="0"/>
            </a:endParaRPr>
          </a:p>
        </p:txBody>
      </p:sp>
      <p:sp>
        <p:nvSpPr>
          <p:cNvPr id="13" name="Rectangle 3"/>
          <p:cNvSpPr txBox="1">
            <a:spLocks noChangeArrowheads="1"/>
          </p:cNvSpPr>
          <p:nvPr/>
        </p:nvSpPr>
        <p:spPr bwMode="auto">
          <a:xfrm>
            <a:off x="596849" y="5948624"/>
            <a:ext cx="11387790" cy="693042"/>
          </a:xfrm>
          <a:prstGeom prst="rect">
            <a:avLst/>
          </a:prstGeom>
          <a:noFill/>
          <a:ln w="9525">
            <a:noFill/>
            <a:miter lim="800000"/>
            <a:headEnd/>
            <a:tailEnd/>
          </a:ln>
          <a:extLst/>
        </p:spPr>
        <p:txBody>
          <a:bodyPr lIns="107972" tIns="71981" rIns="107972" bIns="71981" anchor="ctr"/>
          <a:lstStyle>
            <a:defPPr>
              <a:defRPr lang="en-US"/>
            </a:defPPr>
            <a:lvl1pPr marL="228600" indent="-228600" eaLnBrk="0" fontAlgn="base" hangingPunct="0">
              <a:spcBef>
                <a:spcPts val="600"/>
              </a:spcBef>
              <a:spcAft>
                <a:spcPct val="0"/>
              </a:spcAft>
              <a:buClr>
                <a:schemeClr val="bg2"/>
              </a:buClr>
              <a:buSzPct val="100000"/>
              <a:buFont typeface="Wingdings" pitchFamily="2" charset="2"/>
              <a:buChar char="§"/>
              <a:defRPr sz="1400" kern="0">
                <a:latin typeface="Arial" pitchFamily="34" charset="0"/>
                <a:cs typeface="Arial" pitchFamily="34" charset="0"/>
              </a:defRPr>
            </a:lvl1pPr>
          </a:lstStyle>
          <a:p>
            <a:pPr>
              <a:buClr>
                <a:schemeClr val="tx1"/>
              </a:buClr>
            </a:pPr>
            <a:r>
              <a:rPr lang="ru-RU" altLang="ru-RU" sz="1200" dirty="0">
                <a:latin typeface="SB Sans Display Light" panose="020B0303040504020204" pitchFamily="34" charset="0"/>
                <a:cs typeface="SB Sans Display Light" panose="020B0303040504020204" pitchFamily="34" charset="0"/>
              </a:rPr>
              <a:t>В 2П25 активность ипотечных выдач увеличивалась, достигнув пика в декабре. Сезонность и желания взять «семейную ипотеку» до потенциального изменения условий стали основными факторами. Снижение процентных по рыночным программам также внесло свой вклад. В январе активность сохранилась повышенной, после чего выдачи снизились (с 1 февраля вступило правило «1 льготная ипотека на одну семью»).</a:t>
            </a:r>
            <a:endParaRPr lang="en-US" altLang="ru-RU" sz="1200" dirty="0">
              <a:latin typeface="SB Sans Display Light" panose="020B0303040504020204" pitchFamily="34" charset="0"/>
              <a:cs typeface="SB Sans Display Light" panose="020B0303040504020204" pitchFamily="34" charset="0"/>
            </a:endParaRPr>
          </a:p>
        </p:txBody>
      </p:sp>
      <p:sp>
        <p:nvSpPr>
          <p:cNvPr id="23" name="Rectangle 3"/>
          <p:cNvSpPr>
            <a:spLocks noChangeArrowheads="1"/>
          </p:cNvSpPr>
          <p:nvPr/>
        </p:nvSpPr>
        <p:spPr bwMode="auto">
          <a:xfrm>
            <a:off x="789756" y="5535957"/>
            <a:ext cx="5687150" cy="2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en-US" sz="800" i="1" dirty="0">
                <a:latin typeface="SB Sans Display Light" panose="020B0303040504020204" pitchFamily="34" charset="0"/>
                <a:cs typeface="SB Sans Display Light" panose="020B0303040504020204" pitchFamily="34" charset="0"/>
              </a:rPr>
              <a:t>Данные </a:t>
            </a:r>
            <a:r>
              <a:rPr lang="ru-RU" altLang="en-US" sz="800" i="1">
                <a:latin typeface="SB Sans Display Light" panose="020B0303040504020204" pitchFamily="34" charset="0"/>
                <a:cs typeface="SB Sans Display Light" panose="020B0303040504020204" pitchFamily="34" charset="0"/>
              </a:rPr>
              <a:t>за апрель </a:t>
            </a:r>
            <a:r>
              <a:rPr lang="ru-RU" altLang="en-US" sz="800" i="1" dirty="0">
                <a:latin typeface="SB Sans Display Light" panose="020B0303040504020204" pitchFamily="34" charset="0"/>
                <a:cs typeface="SB Sans Display Light" panose="020B0303040504020204" pitchFamily="34" charset="0"/>
              </a:rPr>
              <a:t>- предварительные</a:t>
            </a:r>
          </a:p>
          <a:p>
            <a:pPr>
              <a:spcBef>
                <a:spcPct val="0"/>
              </a:spcBef>
            </a:pPr>
            <a:r>
              <a:rPr lang="ru-RU" altLang="en-US" sz="800" i="1" dirty="0">
                <a:latin typeface="SB Sans Display Light" panose="020B0303040504020204" pitchFamily="34" charset="0"/>
                <a:cs typeface="SB Sans Display Light" panose="020B0303040504020204" pitchFamily="34" charset="0"/>
              </a:rPr>
              <a:t>Источник: ЦБ РФ, </a:t>
            </a:r>
            <a:r>
              <a:rPr lang="ru-RU" altLang="en-US" sz="800" i="1" dirty="0" err="1">
                <a:latin typeface="SB Sans Display Light" panose="020B0303040504020204" pitchFamily="34" charset="0"/>
                <a:cs typeface="SB Sans Display Light" panose="020B0303040504020204" pitchFamily="34" charset="0"/>
              </a:rPr>
              <a:t>Дом.рф</a:t>
            </a:r>
            <a:r>
              <a:rPr lang="ru-RU" altLang="en-US" sz="800" i="1" dirty="0">
                <a:latin typeface="SB Sans Display Light" panose="020B0303040504020204" pitchFamily="34" charset="0"/>
                <a:cs typeface="SB Sans Display Light" panose="020B0303040504020204" pitchFamily="34" charset="0"/>
              </a:rPr>
              <a:t>, Аналитический </a:t>
            </a:r>
            <a:r>
              <a:rPr lang="ru-RU" altLang="en-US" sz="800" i="1" dirty="0" err="1">
                <a:latin typeface="SB Sans Display Light" panose="020B0303040504020204" pitchFamily="34" charset="0"/>
                <a:cs typeface="SB Sans Display Light" panose="020B0303040504020204" pitchFamily="34" charset="0"/>
              </a:rPr>
              <a:t>хаб</a:t>
            </a:r>
            <a:endParaRPr lang="ru-RU" altLang="en-US" sz="800" i="1" dirty="0">
              <a:latin typeface="SB Sans Display Light" panose="020B0303040504020204" pitchFamily="34" charset="0"/>
              <a:cs typeface="SB Sans Display Light" panose="020B0303040504020204" pitchFamily="34" charset="0"/>
            </a:endParaRPr>
          </a:p>
        </p:txBody>
      </p:sp>
      <p:sp>
        <p:nvSpPr>
          <p:cNvPr id="18" name="Выгнутая вниз стрелка 17"/>
          <p:cNvSpPr/>
          <p:nvPr/>
        </p:nvSpPr>
        <p:spPr>
          <a:xfrm>
            <a:off x="8830003" y="3709260"/>
            <a:ext cx="863871" cy="359945"/>
          </a:xfrm>
          <a:prstGeom prst="curved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10" name="Таблица 9"/>
          <p:cNvGraphicFramePr>
            <a:graphicFrameLocks noGrp="1"/>
          </p:cNvGraphicFramePr>
          <p:nvPr>
            <p:extLst/>
          </p:nvPr>
        </p:nvGraphicFramePr>
        <p:xfrm>
          <a:off x="1343122" y="1374020"/>
          <a:ext cx="2375645" cy="1097652"/>
        </p:xfrm>
        <a:graphic>
          <a:graphicData uri="http://schemas.openxmlformats.org/drawingml/2006/table">
            <a:tbl>
              <a:tblPr firstRow="1" bandRow="1">
                <a:tableStyleId>{5C22544A-7EE6-4342-B048-85BDC9FD1C3A}</a:tableStyleId>
              </a:tblPr>
              <a:tblGrid>
                <a:gridCol w="1223818">
                  <a:extLst>
                    <a:ext uri="{9D8B030D-6E8A-4147-A177-3AD203B41FA5}">
                      <a16:colId xmlns:a16="http://schemas.microsoft.com/office/drawing/2014/main" val="4265477569"/>
                    </a:ext>
                  </a:extLst>
                </a:gridCol>
                <a:gridCol w="503925">
                  <a:extLst>
                    <a:ext uri="{9D8B030D-6E8A-4147-A177-3AD203B41FA5}">
                      <a16:colId xmlns:a16="http://schemas.microsoft.com/office/drawing/2014/main" val="4213796716"/>
                    </a:ext>
                  </a:extLst>
                </a:gridCol>
                <a:gridCol w="647902">
                  <a:extLst>
                    <a:ext uri="{9D8B030D-6E8A-4147-A177-3AD203B41FA5}">
                      <a16:colId xmlns:a16="http://schemas.microsoft.com/office/drawing/2014/main" val="2162236857"/>
                    </a:ext>
                  </a:extLst>
                </a:gridCol>
              </a:tblGrid>
              <a:tr h="397602">
                <a:tc>
                  <a:txBody>
                    <a:bodyPr/>
                    <a:lstStyle/>
                    <a:p>
                      <a:r>
                        <a:rPr lang="ru-RU" sz="1000" dirty="0" smtClean="0"/>
                        <a:t>%, г/г</a:t>
                      </a:r>
                      <a:endParaRPr lang="ru-RU" sz="1000" dirty="0"/>
                    </a:p>
                  </a:txBody>
                  <a:tcPr marL="91416" marR="91416" marT="45708" marB="45708"/>
                </a:tc>
                <a:tc>
                  <a:txBody>
                    <a:bodyPr/>
                    <a:lstStyle/>
                    <a:p>
                      <a:r>
                        <a:rPr lang="ru-RU" sz="1000" dirty="0" smtClean="0"/>
                        <a:t>2025/2024</a:t>
                      </a:r>
                      <a:endParaRPr lang="ru-RU" sz="1000" dirty="0"/>
                    </a:p>
                  </a:txBody>
                  <a:tcPr marL="91416" marR="91416" marT="45708" marB="45708"/>
                </a:tc>
                <a:tc>
                  <a:txBody>
                    <a:bodyPr/>
                    <a:lstStyle/>
                    <a:p>
                      <a:r>
                        <a:rPr lang="ru-RU" sz="1000" dirty="0" smtClean="0"/>
                        <a:t>4м26/ 4м25</a:t>
                      </a:r>
                      <a:endParaRPr lang="ru-RU" sz="1000" dirty="0"/>
                    </a:p>
                  </a:txBody>
                  <a:tcPr marL="91416" marR="91416" marT="45708" marB="45708"/>
                </a:tc>
                <a:extLst>
                  <a:ext uri="{0D108BD9-81ED-4DB2-BD59-A6C34878D82A}">
                    <a16:rowId xmlns:a16="http://schemas.microsoft.com/office/drawing/2014/main" val="1709450735"/>
                  </a:ext>
                </a:extLst>
              </a:tr>
              <a:tr h="396137">
                <a:tc>
                  <a:txBody>
                    <a:bodyPr/>
                    <a:lstStyle/>
                    <a:p>
                      <a:r>
                        <a:rPr lang="ru-RU" sz="1000" dirty="0" smtClean="0">
                          <a:solidFill>
                            <a:schemeClr val="tx2"/>
                          </a:solidFill>
                        </a:rPr>
                        <a:t>Рыночная ипотека</a:t>
                      </a:r>
                      <a:endParaRPr lang="ru-RU" sz="1000" dirty="0">
                        <a:solidFill>
                          <a:schemeClr val="tx2"/>
                        </a:solidFill>
                      </a:endParaRPr>
                    </a:p>
                  </a:txBody>
                  <a:tcPr marL="91416" marR="91416" marT="45708" marB="45708"/>
                </a:tc>
                <a:tc>
                  <a:txBody>
                    <a:bodyPr/>
                    <a:lstStyle/>
                    <a:p>
                      <a:r>
                        <a:rPr lang="ru-RU" sz="1000" dirty="0" smtClean="0">
                          <a:solidFill>
                            <a:schemeClr val="tx2"/>
                          </a:solidFill>
                        </a:rPr>
                        <a:t>-37%</a:t>
                      </a:r>
                      <a:endParaRPr lang="ru-RU" sz="1000" dirty="0">
                        <a:solidFill>
                          <a:schemeClr val="tx2"/>
                        </a:solidFill>
                      </a:endParaRPr>
                    </a:p>
                  </a:txBody>
                  <a:tcPr marL="91416" marR="91416" marT="45708" marB="45708"/>
                </a:tc>
                <a:tc>
                  <a:txBody>
                    <a:bodyPr/>
                    <a:lstStyle/>
                    <a:p>
                      <a:r>
                        <a:rPr lang="ru-RU" sz="1000" dirty="0" smtClean="0">
                          <a:solidFill>
                            <a:schemeClr val="tx2"/>
                          </a:solidFill>
                        </a:rPr>
                        <a:t>+274%</a:t>
                      </a:r>
                      <a:endParaRPr lang="ru-RU" sz="1000" dirty="0">
                        <a:solidFill>
                          <a:schemeClr val="tx2"/>
                        </a:solidFill>
                      </a:endParaRPr>
                    </a:p>
                  </a:txBody>
                  <a:tcPr marL="91416" marR="91416" marT="45708" marB="45708"/>
                </a:tc>
                <a:extLst>
                  <a:ext uri="{0D108BD9-81ED-4DB2-BD59-A6C34878D82A}">
                    <a16:rowId xmlns:a16="http://schemas.microsoft.com/office/drawing/2014/main" val="1626023926"/>
                  </a:ext>
                </a:extLst>
              </a:tr>
              <a:tr h="303834">
                <a:tc>
                  <a:txBody>
                    <a:bodyPr/>
                    <a:lstStyle/>
                    <a:p>
                      <a:r>
                        <a:rPr lang="ru-RU" sz="1000" dirty="0" smtClean="0">
                          <a:solidFill>
                            <a:srgbClr val="7030A0"/>
                          </a:solidFill>
                        </a:rPr>
                        <a:t>Льготная ипотека</a:t>
                      </a:r>
                      <a:endParaRPr lang="ru-RU" sz="1000" dirty="0">
                        <a:solidFill>
                          <a:srgbClr val="7030A0"/>
                        </a:solidFill>
                      </a:endParaRPr>
                    </a:p>
                  </a:txBody>
                  <a:tcPr marL="91416" marR="91416" marT="45708" marB="45708"/>
                </a:tc>
                <a:tc>
                  <a:txBody>
                    <a:bodyPr/>
                    <a:lstStyle/>
                    <a:p>
                      <a:r>
                        <a:rPr lang="ru-RU" sz="1000" dirty="0" smtClean="0">
                          <a:solidFill>
                            <a:srgbClr val="7030A0"/>
                          </a:solidFill>
                        </a:rPr>
                        <a:t>-+1%</a:t>
                      </a:r>
                      <a:endParaRPr lang="ru-RU" sz="1000" dirty="0">
                        <a:solidFill>
                          <a:srgbClr val="7030A0"/>
                        </a:solidFill>
                      </a:endParaRPr>
                    </a:p>
                  </a:txBody>
                  <a:tcPr marL="91416" marR="91416" marT="45708" marB="45708"/>
                </a:tc>
                <a:tc>
                  <a:txBody>
                    <a:bodyPr/>
                    <a:lstStyle/>
                    <a:p>
                      <a:r>
                        <a:rPr lang="ru-RU" sz="1000" dirty="0" smtClean="0">
                          <a:solidFill>
                            <a:srgbClr val="7030A0"/>
                          </a:solidFill>
                        </a:rPr>
                        <a:t>+19%</a:t>
                      </a:r>
                      <a:endParaRPr lang="ru-RU" sz="1000" dirty="0">
                        <a:solidFill>
                          <a:srgbClr val="7030A0"/>
                        </a:solidFill>
                      </a:endParaRPr>
                    </a:p>
                  </a:txBody>
                  <a:tcPr marL="91416" marR="91416" marT="45708" marB="45708"/>
                </a:tc>
                <a:extLst>
                  <a:ext uri="{0D108BD9-81ED-4DB2-BD59-A6C34878D82A}">
                    <a16:rowId xmlns:a16="http://schemas.microsoft.com/office/drawing/2014/main" val="3076533352"/>
                  </a:ext>
                </a:extLst>
              </a:tr>
            </a:tbl>
          </a:graphicData>
        </a:graphic>
      </p:graphicFrame>
    </p:spTree>
    <p:extLst>
      <p:ext uri="{BB962C8B-B14F-4D97-AF65-F5344CB8AC3E}">
        <p14:creationId xmlns:p14="http://schemas.microsoft.com/office/powerpoint/2010/main" val="1954658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980787" y="1626861"/>
            <a:ext cx="10536829" cy="4683429"/>
          </a:xfrm>
          <a:prstGeom prst="rect">
            <a:avLst/>
          </a:prstGeom>
        </p:spPr>
      </p:pic>
      <p:sp>
        <p:nvSpPr>
          <p:cNvPr id="2" name="Title 1"/>
          <p:cNvSpPr>
            <a:spLocks noGrp="1"/>
          </p:cNvSpPr>
          <p:nvPr>
            <p:ph type="title"/>
          </p:nvPr>
        </p:nvSpPr>
        <p:spPr>
          <a:noFill/>
        </p:spPr>
        <p:txBody>
          <a:bodyPr/>
          <a:lstStyle/>
          <a:p>
            <a:r>
              <a:rPr lang="ru-RU" dirty="0">
                <a:latin typeface="SB Sans Display Light" panose="020B0303040504020204" pitchFamily="34" charset="0"/>
                <a:cs typeface="SB Sans Display Light" panose="020B0303040504020204" pitchFamily="34" charset="0"/>
              </a:rPr>
              <a:t>В</a:t>
            </a:r>
            <a:r>
              <a:rPr lang="ru-RU" dirty="0" smtClean="0">
                <a:latin typeface="SB Sans Display Light" panose="020B0303040504020204" pitchFamily="34" charset="0"/>
                <a:cs typeface="SB Sans Display Light" panose="020B0303040504020204" pitchFamily="34" charset="0"/>
              </a:rPr>
              <a:t> 4К25 застройщики активизировали вывод новых проектов в рынок</a:t>
            </a:r>
            <a:endParaRPr lang="en-US" dirty="0">
              <a:latin typeface="SB Sans Display Light" panose="020B0303040504020204" pitchFamily="34" charset="0"/>
              <a:cs typeface="SB Sans Display Light" panose="020B0303040504020204" pitchFamily="34" charset="0"/>
            </a:endParaRPr>
          </a:p>
        </p:txBody>
      </p:sp>
      <p:sp>
        <p:nvSpPr>
          <p:cNvPr id="6" name="Rectangle 7"/>
          <p:cNvSpPr>
            <a:spLocks noChangeArrowheads="1"/>
          </p:cNvSpPr>
          <p:nvPr/>
        </p:nvSpPr>
        <p:spPr bwMode="auto">
          <a:xfrm>
            <a:off x="710099" y="6233256"/>
            <a:ext cx="10670331" cy="3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ru-RU" sz="800" i="1" dirty="0">
                <a:latin typeface="SB Sans Display Light" panose="020B0303040504020204" pitchFamily="34" charset="0"/>
                <a:cs typeface="SB Sans Display Light" panose="020B0303040504020204" pitchFamily="34" charset="0"/>
              </a:rPr>
              <a:t>дата начала продаж в ЖК – месяц, в котором</a:t>
            </a:r>
            <a:r>
              <a:rPr lang="en-US" altLang="ru-RU" sz="800" i="1" dirty="0">
                <a:latin typeface="SB Sans Display Light" panose="020B0303040504020204" pitchFamily="34" charset="0"/>
                <a:cs typeface="SB Sans Display Light" panose="020B0303040504020204" pitchFamily="34" charset="0"/>
              </a:rPr>
              <a:t> </a:t>
            </a:r>
            <a:r>
              <a:rPr lang="ru-RU" altLang="ru-RU" sz="800" i="1" dirty="0">
                <a:latin typeface="SB Sans Display Light" panose="020B0303040504020204" pitchFamily="34" charset="0"/>
                <a:cs typeface="SB Sans Display Light" panose="020B0303040504020204" pitchFamily="34" charset="0"/>
              </a:rPr>
              <a:t>появились первые зарегистрированные рыночные ДДУ  (</a:t>
            </a:r>
            <a:r>
              <a:rPr lang="en-US" altLang="ru-RU" sz="800" i="1" dirty="0">
                <a:latin typeface="SB Sans Display Light" panose="020B0303040504020204" pitchFamily="34" charset="0"/>
                <a:cs typeface="SB Sans Display Light" panose="020B0303040504020204" pitchFamily="34" charset="0"/>
              </a:rPr>
              <a:t>&gt;2) </a:t>
            </a:r>
            <a:r>
              <a:rPr lang="ru-RU" altLang="ru-RU" sz="800" i="1" dirty="0">
                <a:latin typeface="SB Sans Display Light" panose="020B0303040504020204" pitchFamily="34" charset="0"/>
                <a:cs typeface="SB Sans Display Light" panose="020B0303040504020204" pitchFamily="34" charset="0"/>
              </a:rPr>
              <a:t>согласно данным ЕИСЖС.</a:t>
            </a:r>
          </a:p>
          <a:p>
            <a:pPr>
              <a:spcBef>
                <a:spcPct val="0"/>
              </a:spcBef>
            </a:pPr>
            <a:r>
              <a:rPr lang="ru-RU" altLang="ru-RU" sz="800" i="1" dirty="0">
                <a:latin typeface="SB Sans Display Light" panose="020B0303040504020204" pitchFamily="34" charset="0"/>
                <a:cs typeface="SB Sans Display Light" panose="020B0303040504020204" pitchFamily="34" charset="0"/>
              </a:rPr>
              <a:t>Площадь ЖК = жилая площадь ЖК, указанная в проектной декларации</a:t>
            </a:r>
          </a:p>
          <a:p>
            <a:pPr>
              <a:spcBef>
                <a:spcPct val="0"/>
              </a:spcBef>
            </a:pPr>
            <a:r>
              <a:rPr lang="ru-RU" altLang="en-US" sz="800" i="1" dirty="0">
                <a:latin typeface="SB Sans Display Light" panose="020B0303040504020204" pitchFamily="34" charset="0"/>
                <a:cs typeface="SB Sans Display Light" panose="020B0303040504020204" pitchFamily="34" charset="0"/>
              </a:rPr>
              <a:t>*</a:t>
            </a:r>
            <a:r>
              <a:rPr lang="ru-RU" altLang="en-US" sz="800" i="1" dirty="0" err="1">
                <a:latin typeface="SB Sans Display Light" panose="020B0303040504020204" pitchFamily="34" charset="0"/>
                <a:cs typeface="SB Sans Display Light" panose="020B0303040504020204" pitchFamily="34" charset="0"/>
              </a:rPr>
              <a:t>Миллионники</a:t>
            </a:r>
            <a:r>
              <a:rPr lang="ru-RU" altLang="en-US" sz="800" i="1" dirty="0">
                <a:latin typeface="SB Sans Display Light" panose="020B0303040504020204" pitchFamily="34" charset="0"/>
                <a:cs typeface="SB Sans Display Light" panose="020B0303040504020204" pitchFamily="34" charset="0"/>
              </a:rPr>
              <a:t> – субъекты РФ, где есть города с численностью населения </a:t>
            </a:r>
            <a:r>
              <a:rPr lang="en-US" altLang="en-US" sz="800" i="1" dirty="0">
                <a:latin typeface="SB Sans Display Light" panose="020B0303040504020204" pitchFamily="34" charset="0"/>
                <a:cs typeface="SB Sans Display Light" panose="020B0303040504020204" pitchFamily="34" charset="0"/>
              </a:rPr>
              <a:t>&gt; </a:t>
            </a:r>
            <a:r>
              <a:rPr lang="ru-RU" altLang="en-US" sz="800" i="1" dirty="0">
                <a:latin typeface="SB Sans Display Light" panose="020B0303040504020204" pitchFamily="34" charset="0"/>
                <a:cs typeface="SB Sans Display Light" panose="020B0303040504020204" pitchFamily="34" charset="0"/>
              </a:rPr>
              <a:t>1 млн. человек (без МСК, МО, СПБ, ЛО)</a:t>
            </a:r>
          </a:p>
          <a:p>
            <a:pPr>
              <a:spcBef>
                <a:spcPct val="0"/>
              </a:spcBef>
            </a:pPr>
            <a:r>
              <a:rPr lang="ru-RU" altLang="ru-RU" sz="800" i="1" dirty="0">
                <a:latin typeface="SB Sans Display Light" panose="020B0303040504020204" pitchFamily="34" charset="0"/>
                <a:cs typeface="SB Sans Display Light" panose="020B0303040504020204" pitchFamily="34" charset="0"/>
              </a:rPr>
              <a:t>**данные предварительные</a:t>
            </a:r>
          </a:p>
          <a:p>
            <a:pPr>
              <a:spcBef>
                <a:spcPct val="0"/>
              </a:spcBef>
            </a:pPr>
            <a:r>
              <a:rPr lang="ru-RU" altLang="ru-RU" sz="800" i="1" dirty="0">
                <a:latin typeface="SB Sans Display Light" panose="020B0303040504020204" pitchFamily="34" charset="0"/>
                <a:cs typeface="SB Sans Display Light" panose="020B0303040504020204" pitchFamily="34" charset="0"/>
              </a:rPr>
              <a:t>Источник: </a:t>
            </a:r>
            <a:r>
              <a:rPr lang="en-US" altLang="ru-RU" sz="800" i="1" dirty="0" err="1">
                <a:latin typeface="SB Sans Display Light" panose="020B0303040504020204" pitchFamily="34" charset="0"/>
                <a:cs typeface="SB Sans Display Light" panose="020B0303040504020204" pitchFamily="34" charset="0"/>
              </a:rPr>
              <a:t>Dataflat</a:t>
            </a:r>
            <a:r>
              <a:rPr lang="ru-RU" altLang="ru-RU" sz="800" i="1" dirty="0">
                <a:latin typeface="SB Sans Display Light" panose="020B0303040504020204" pitchFamily="34" charset="0"/>
                <a:cs typeface="SB Sans Display Light" panose="020B0303040504020204" pitchFamily="34" charset="0"/>
              </a:rPr>
              <a:t>, ЕИСЖС, Аналитический </a:t>
            </a:r>
            <a:r>
              <a:rPr lang="ru-RU" altLang="ru-RU" sz="800" i="1" dirty="0" err="1">
                <a:latin typeface="SB Sans Display Light" panose="020B0303040504020204" pitchFamily="34" charset="0"/>
                <a:cs typeface="SB Sans Display Light" panose="020B0303040504020204" pitchFamily="34" charset="0"/>
              </a:rPr>
              <a:t>хаб</a:t>
            </a:r>
            <a:endParaRPr lang="en-US" altLang="ru-RU" sz="800" i="1" dirty="0">
              <a:latin typeface="SB Sans Display Light" panose="020B0303040504020204" pitchFamily="34" charset="0"/>
              <a:cs typeface="SB Sans Display Light" panose="020B0303040504020204" pitchFamily="34" charset="0"/>
            </a:endParaRPr>
          </a:p>
        </p:txBody>
      </p:sp>
      <p:sp>
        <p:nvSpPr>
          <p:cNvPr id="26" name="TextBox 6"/>
          <p:cNvSpPr txBox="1">
            <a:spLocks noChangeArrowheads="1"/>
          </p:cNvSpPr>
          <p:nvPr/>
        </p:nvSpPr>
        <p:spPr bwMode="auto">
          <a:xfrm>
            <a:off x="800457" y="882590"/>
            <a:ext cx="9037396" cy="215388"/>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b="0" dirty="0"/>
              <a:t>Динамика стартов новых ЖК и выхода новых ЖК на рынок (в продажу), млн. </a:t>
            </a:r>
            <a:r>
              <a:rPr lang="ru-RU" altLang="ru-RU" sz="1400" b="0" dirty="0" err="1"/>
              <a:t>кв.м</a:t>
            </a:r>
            <a:r>
              <a:rPr lang="ru-RU" altLang="ru-RU" sz="1400" b="0" dirty="0"/>
              <a:t>.</a:t>
            </a:r>
            <a:endParaRPr lang="ru-RU" altLang="ru-RU" sz="1000" b="0" dirty="0"/>
          </a:p>
        </p:txBody>
      </p:sp>
      <p:sp>
        <p:nvSpPr>
          <p:cNvPr id="7" name="Левая фигурная скобка 6"/>
          <p:cNvSpPr/>
          <p:nvPr/>
        </p:nvSpPr>
        <p:spPr>
          <a:xfrm>
            <a:off x="743720" y="2754112"/>
            <a:ext cx="146695" cy="21866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rot="16200000">
            <a:off x="-886678" y="3635846"/>
            <a:ext cx="2807581" cy="230772"/>
          </a:xfrm>
          <a:prstGeom prst="rect">
            <a:avLst/>
          </a:prstGeom>
          <a:noFill/>
        </p:spPr>
        <p:txBody>
          <a:bodyPr wrap="square" rtlCol="0">
            <a:spAutoFit/>
          </a:bodyPr>
          <a:lstStyle/>
          <a:p>
            <a:r>
              <a:rPr lang="ru-RU" sz="900" dirty="0">
                <a:latin typeface="SB Sans Display Light" panose="020B0303040504020204" pitchFamily="34" charset="0"/>
                <a:cs typeface="SB Sans Display Light" panose="020B0303040504020204" pitchFamily="34" charset="0"/>
              </a:rPr>
              <a:t>Выход новых ЖК в рынок (открытие продаж)</a:t>
            </a:r>
          </a:p>
        </p:txBody>
      </p:sp>
      <p:sp>
        <p:nvSpPr>
          <p:cNvPr id="11" name="TextBox 10"/>
          <p:cNvSpPr txBox="1"/>
          <p:nvPr/>
        </p:nvSpPr>
        <p:spPr>
          <a:xfrm>
            <a:off x="3646778" y="1845236"/>
            <a:ext cx="184683" cy="369236"/>
          </a:xfrm>
          <a:prstGeom prst="rect">
            <a:avLst/>
          </a:prstGeom>
          <a:noFill/>
        </p:spPr>
        <p:txBody>
          <a:bodyPr wrap="none" rtlCol="0">
            <a:spAutoFit/>
          </a:bodyPr>
          <a:lstStyle/>
          <a:p>
            <a:endParaRPr lang="ru-RU" dirty="0"/>
          </a:p>
        </p:txBody>
      </p:sp>
      <p:graphicFrame>
        <p:nvGraphicFramePr>
          <p:cNvPr id="12" name="Таблица 11"/>
          <p:cNvGraphicFramePr>
            <a:graphicFrameLocks noGrp="1"/>
          </p:cNvGraphicFramePr>
          <p:nvPr>
            <p:extLst/>
          </p:nvPr>
        </p:nvGraphicFramePr>
        <p:xfrm>
          <a:off x="758880" y="1154775"/>
          <a:ext cx="3753152" cy="1493868"/>
        </p:xfrm>
        <a:graphic>
          <a:graphicData uri="http://schemas.openxmlformats.org/drawingml/2006/table">
            <a:tbl>
              <a:tblPr firstRow="1" bandRow="1">
                <a:tableStyleId>{5C22544A-7EE6-4342-B048-85BDC9FD1C3A}</a:tableStyleId>
              </a:tblPr>
              <a:tblGrid>
                <a:gridCol w="2120835">
                  <a:extLst>
                    <a:ext uri="{9D8B030D-6E8A-4147-A177-3AD203B41FA5}">
                      <a16:colId xmlns:a16="http://schemas.microsoft.com/office/drawing/2014/main" val="4265477569"/>
                    </a:ext>
                  </a:extLst>
                </a:gridCol>
                <a:gridCol w="731436">
                  <a:extLst>
                    <a:ext uri="{9D8B030D-6E8A-4147-A177-3AD203B41FA5}">
                      <a16:colId xmlns:a16="http://schemas.microsoft.com/office/drawing/2014/main" val="4213796716"/>
                    </a:ext>
                  </a:extLst>
                </a:gridCol>
                <a:gridCol w="900881">
                  <a:extLst>
                    <a:ext uri="{9D8B030D-6E8A-4147-A177-3AD203B41FA5}">
                      <a16:colId xmlns:a16="http://schemas.microsoft.com/office/drawing/2014/main" val="3375797888"/>
                    </a:ext>
                  </a:extLst>
                </a:gridCol>
              </a:tblGrid>
              <a:tr h="397602">
                <a:tc>
                  <a:txBody>
                    <a:bodyPr/>
                    <a:lstStyle/>
                    <a:p>
                      <a:endParaRPr lang="ru-RU" sz="1000" dirty="0"/>
                    </a:p>
                  </a:txBody>
                  <a:tcPr marL="91416" marR="91416" marT="45708" marB="45708"/>
                </a:tc>
                <a:tc>
                  <a:txBody>
                    <a:bodyPr/>
                    <a:lstStyle/>
                    <a:p>
                      <a:r>
                        <a:rPr lang="ru-RU" sz="1000" dirty="0" smtClean="0"/>
                        <a:t>2025/ 2024</a:t>
                      </a:r>
                      <a:endParaRPr lang="ru-RU" sz="1000" dirty="0"/>
                    </a:p>
                  </a:txBody>
                  <a:tcPr marL="91416" marR="91416" marT="45708" marB="45708"/>
                </a:tc>
                <a:tc>
                  <a:txBody>
                    <a:bodyPr/>
                    <a:lstStyle/>
                    <a:p>
                      <a:r>
                        <a:rPr lang="ru-RU" sz="1000" b="1" dirty="0" smtClean="0"/>
                        <a:t>4м26/ </a:t>
                      </a:r>
                    </a:p>
                    <a:p>
                      <a:r>
                        <a:rPr lang="ru-RU" sz="1000" b="1" dirty="0" smtClean="0"/>
                        <a:t>4м25</a:t>
                      </a:r>
                      <a:endParaRPr lang="ru-RU" sz="1000" b="1" dirty="0"/>
                    </a:p>
                  </a:txBody>
                  <a:tcPr marL="91416" marR="91416" marT="45708" marB="45708">
                    <a:solidFill>
                      <a:schemeClr val="accent1"/>
                    </a:solidFill>
                  </a:tcPr>
                </a:tc>
                <a:extLst>
                  <a:ext uri="{0D108BD9-81ED-4DB2-BD59-A6C34878D82A}">
                    <a16:rowId xmlns:a16="http://schemas.microsoft.com/office/drawing/2014/main" val="1709450735"/>
                  </a:ext>
                </a:extLst>
              </a:tr>
              <a:tr h="396137">
                <a:tc>
                  <a:txBody>
                    <a:bodyPr/>
                    <a:lstStyle/>
                    <a:p>
                      <a:r>
                        <a:rPr lang="ru-RU" sz="1000" dirty="0" smtClean="0"/>
                        <a:t>Публикация проектных деклараций, %, г/г</a:t>
                      </a:r>
                      <a:endParaRPr lang="ru-RU" sz="1000" dirty="0"/>
                    </a:p>
                  </a:txBody>
                  <a:tcPr marL="91416" marR="91416" marT="45708" marB="45708"/>
                </a:tc>
                <a:tc>
                  <a:txBody>
                    <a:bodyPr/>
                    <a:lstStyle/>
                    <a:p>
                      <a:r>
                        <a:rPr lang="ru-RU" sz="1000" dirty="0" smtClean="0"/>
                        <a:t>-12%</a:t>
                      </a:r>
                      <a:endParaRPr lang="ru-RU" sz="1000" dirty="0"/>
                    </a:p>
                  </a:txBody>
                  <a:tcPr marL="91416" marR="91416" marT="45708" marB="45708"/>
                </a:tc>
                <a:tc>
                  <a:txBody>
                    <a:bodyPr/>
                    <a:lstStyle/>
                    <a:p>
                      <a:r>
                        <a:rPr lang="ru-RU" sz="1000" b="0" dirty="0" smtClean="0"/>
                        <a:t>+17%</a:t>
                      </a:r>
                      <a:endParaRPr lang="ru-RU" sz="1000" b="0" dirty="0"/>
                    </a:p>
                  </a:txBody>
                  <a:tcPr marL="91416" marR="91416" marT="45708" marB="45708">
                    <a:solidFill>
                      <a:srgbClr val="CCE1D0"/>
                    </a:solidFill>
                  </a:tcPr>
                </a:tc>
                <a:extLst>
                  <a:ext uri="{0D108BD9-81ED-4DB2-BD59-A6C34878D82A}">
                    <a16:rowId xmlns:a16="http://schemas.microsoft.com/office/drawing/2014/main" val="1626023926"/>
                  </a:ext>
                </a:extLst>
              </a:tr>
              <a:tr h="303834">
                <a:tc>
                  <a:txBody>
                    <a:bodyPr/>
                    <a:lstStyle/>
                    <a:p>
                      <a:r>
                        <a:rPr lang="ru-RU" sz="1000" dirty="0" smtClean="0"/>
                        <a:t>Выдача РНС,</a:t>
                      </a:r>
                      <a:r>
                        <a:rPr lang="ru-RU" sz="1000" baseline="0" dirty="0" smtClean="0"/>
                        <a:t> %, г/г</a:t>
                      </a:r>
                      <a:endParaRPr lang="ru-RU" sz="1000" dirty="0"/>
                    </a:p>
                  </a:txBody>
                  <a:tcPr marL="91416" marR="91416" marT="45708" marB="45708"/>
                </a:tc>
                <a:tc>
                  <a:txBody>
                    <a:bodyPr/>
                    <a:lstStyle/>
                    <a:p>
                      <a:r>
                        <a:rPr lang="ru-RU" sz="1000" dirty="0" smtClean="0"/>
                        <a:t>-16%</a:t>
                      </a:r>
                      <a:endParaRPr lang="ru-RU" sz="1000" dirty="0"/>
                    </a:p>
                  </a:txBody>
                  <a:tcPr marL="91416" marR="91416" marT="45708" marB="45708"/>
                </a:tc>
                <a:tc>
                  <a:txBody>
                    <a:bodyPr/>
                    <a:lstStyle/>
                    <a:p>
                      <a:r>
                        <a:rPr lang="ru-RU" sz="1000" b="0" dirty="0" smtClean="0"/>
                        <a:t>-19%</a:t>
                      </a:r>
                      <a:endParaRPr lang="ru-RU" sz="1000" b="0" dirty="0"/>
                    </a:p>
                  </a:txBody>
                  <a:tcPr marL="91416" marR="91416" marT="45708" marB="45708">
                    <a:solidFill>
                      <a:srgbClr val="E7F1E9"/>
                    </a:solidFill>
                  </a:tcPr>
                </a:tc>
                <a:extLst>
                  <a:ext uri="{0D108BD9-81ED-4DB2-BD59-A6C34878D82A}">
                    <a16:rowId xmlns:a16="http://schemas.microsoft.com/office/drawing/2014/main" val="3076533352"/>
                  </a:ext>
                </a:extLst>
              </a:tr>
              <a:tr h="396137">
                <a:tc>
                  <a:txBody>
                    <a:bodyPr/>
                    <a:lstStyle/>
                    <a:p>
                      <a:r>
                        <a:rPr lang="ru-RU" sz="1000" dirty="0" smtClean="0"/>
                        <a:t>Выход новых ЖК в открытую</a:t>
                      </a:r>
                      <a:r>
                        <a:rPr lang="ru-RU" sz="1000" baseline="0" dirty="0" smtClean="0"/>
                        <a:t> продажу, %, г/г</a:t>
                      </a:r>
                      <a:endParaRPr lang="ru-RU" sz="1000" dirty="0"/>
                    </a:p>
                  </a:txBody>
                  <a:tcPr marL="91416" marR="91416" marT="45708" marB="45708"/>
                </a:tc>
                <a:tc>
                  <a:txBody>
                    <a:bodyPr/>
                    <a:lstStyle/>
                    <a:p>
                      <a:r>
                        <a:rPr lang="ru-RU" sz="1000" dirty="0" smtClean="0"/>
                        <a:t>-17%</a:t>
                      </a:r>
                      <a:endParaRPr lang="ru-RU" sz="1000" dirty="0"/>
                    </a:p>
                  </a:txBody>
                  <a:tcPr marL="91416" marR="91416" marT="45708" marB="45708"/>
                </a:tc>
                <a:tc>
                  <a:txBody>
                    <a:bodyPr/>
                    <a:lstStyle/>
                    <a:p>
                      <a:r>
                        <a:rPr lang="ru-RU" sz="1000" b="0" dirty="0" smtClean="0"/>
                        <a:t>+50%</a:t>
                      </a:r>
                      <a:endParaRPr lang="ru-RU" sz="1000" b="0" dirty="0"/>
                    </a:p>
                  </a:txBody>
                  <a:tcPr marL="91416" marR="91416" marT="45708" marB="45708">
                    <a:solidFill>
                      <a:srgbClr val="CCE1D0"/>
                    </a:solidFill>
                  </a:tcPr>
                </a:tc>
                <a:extLst>
                  <a:ext uri="{0D108BD9-81ED-4DB2-BD59-A6C34878D82A}">
                    <a16:rowId xmlns:a16="http://schemas.microsoft.com/office/drawing/2014/main" val="375258394"/>
                  </a:ext>
                </a:extLst>
              </a:tr>
            </a:tbl>
          </a:graphicData>
        </a:graphic>
      </p:graphicFrame>
      <p:sp>
        <p:nvSpPr>
          <p:cNvPr id="14" name="Выгнутая вниз стрелка 13"/>
          <p:cNvSpPr/>
          <p:nvPr/>
        </p:nvSpPr>
        <p:spPr>
          <a:xfrm>
            <a:off x="8326370" y="4082392"/>
            <a:ext cx="1133785" cy="422839"/>
          </a:xfrm>
          <a:prstGeom prst="curvedUp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TextBox 16"/>
          <p:cNvSpPr txBox="1"/>
          <p:nvPr/>
        </p:nvSpPr>
        <p:spPr>
          <a:xfrm>
            <a:off x="8949700" y="1722158"/>
            <a:ext cx="1920219" cy="246157"/>
          </a:xfrm>
          <a:prstGeom prst="rect">
            <a:avLst/>
          </a:prstGeom>
          <a:noFill/>
        </p:spPr>
        <p:txBody>
          <a:bodyPr wrap="none" rtlCol="0">
            <a:spAutoFit/>
          </a:bodyPr>
          <a:lstStyle/>
          <a:p>
            <a:r>
              <a:rPr lang="ru-RU" sz="1000" dirty="0">
                <a:solidFill>
                  <a:srgbClr val="0C5059"/>
                </a:solidFill>
                <a:latin typeface="SB Sans Display Light" panose="020B0303040504020204" pitchFamily="34" charset="0"/>
                <a:cs typeface="SB Sans Display Light" panose="020B0303040504020204" pitchFamily="34" charset="0"/>
              </a:rPr>
              <a:t>Активизация стартов в 4к25 </a:t>
            </a:r>
          </a:p>
        </p:txBody>
      </p:sp>
      <p:sp>
        <p:nvSpPr>
          <p:cNvPr id="21" name="Стрелка углом 20"/>
          <p:cNvSpPr/>
          <p:nvPr/>
        </p:nvSpPr>
        <p:spPr>
          <a:xfrm rot="5400000">
            <a:off x="7717108" y="3025298"/>
            <a:ext cx="532219" cy="482307"/>
          </a:xfrm>
          <a:prstGeom prst="ben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Прямоугольник 22"/>
          <p:cNvSpPr/>
          <p:nvPr/>
        </p:nvSpPr>
        <p:spPr>
          <a:xfrm>
            <a:off x="5094564" y="1914513"/>
            <a:ext cx="2540367" cy="3527473"/>
          </a:xfrm>
          <a:prstGeom prst="rect">
            <a:avLst/>
          </a:prstGeom>
          <a:solidFill>
            <a:schemeClr val="tx2">
              <a:alpha val="10000"/>
            </a:schemeClr>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TextBox 24"/>
          <p:cNvSpPr txBox="1"/>
          <p:nvPr/>
        </p:nvSpPr>
        <p:spPr>
          <a:xfrm>
            <a:off x="5333842" y="1885897"/>
            <a:ext cx="2112529" cy="461545"/>
          </a:xfrm>
          <a:prstGeom prst="rect">
            <a:avLst/>
          </a:prstGeom>
          <a:noFill/>
        </p:spPr>
        <p:txBody>
          <a:bodyPr wrap="none" rtlCol="0">
            <a:spAutoFit/>
          </a:bodyPr>
          <a:lstStyle/>
          <a:p>
            <a:r>
              <a:rPr lang="ru-RU" sz="1200" dirty="0">
                <a:latin typeface="SB Sans Display Light" panose="020B0303040504020204" pitchFamily="34" charset="0"/>
                <a:cs typeface="SB Sans Display Light" panose="020B0303040504020204" pitchFamily="34" charset="0"/>
              </a:rPr>
              <a:t>Период активного выхода </a:t>
            </a:r>
          </a:p>
          <a:p>
            <a:r>
              <a:rPr lang="ru-RU" sz="1200" dirty="0">
                <a:latin typeface="SB Sans Display Light" panose="020B0303040504020204" pitchFamily="34" charset="0"/>
                <a:cs typeface="SB Sans Display Light" panose="020B0303040504020204" pitchFamily="34" charset="0"/>
              </a:rPr>
              <a:t>на рынок новых ЖК</a:t>
            </a:r>
          </a:p>
        </p:txBody>
      </p:sp>
      <p:cxnSp>
        <p:nvCxnSpPr>
          <p:cNvPr id="19" name="Прямая со стрелкой 18"/>
          <p:cNvCxnSpPr/>
          <p:nvPr/>
        </p:nvCxnSpPr>
        <p:spPr>
          <a:xfrm>
            <a:off x="4442329" y="2985369"/>
            <a:ext cx="157831" cy="157379"/>
          </a:xfrm>
          <a:prstGeom prst="straightConnector1">
            <a:avLst/>
          </a:prstGeom>
          <a:ln>
            <a:solidFill>
              <a:schemeClr val="bg1">
                <a:lumMod val="50000"/>
              </a:schemeClr>
            </a:solidFill>
            <a:prstDash val="dash"/>
            <a:tailEnd type="stealth" w="med" len="lg"/>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952131" y="1941156"/>
            <a:ext cx="506619" cy="3527473"/>
          </a:xfrm>
          <a:prstGeom prst="rect">
            <a:avLst/>
          </a:prstGeom>
          <a:solidFill>
            <a:schemeClr val="tx2">
              <a:alpha val="10000"/>
            </a:schemeClr>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2456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6621460" y="1255849"/>
            <a:ext cx="5308722" cy="4329443"/>
          </a:xfrm>
          <a:prstGeom prst="rect">
            <a:avLst/>
          </a:prstGeom>
        </p:spPr>
      </p:pic>
      <p:sp>
        <p:nvSpPr>
          <p:cNvPr id="3" name="Title 2"/>
          <p:cNvSpPr>
            <a:spLocks noGrp="1"/>
          </p:cNvSpPr>
          <p:nvPr>
            <p:ph type="title"/>
          </p:nvPr>
        </p:nvSpPr>
        <p:spPr/>
        <p:txBody>
          <a:bodyPr/>
          <a:lstStyle/>
          <a:p>
            <a:r>
              <a:rPr lang="ru-RU" dirty="0" smtClean="0">
                <a:latin typeface="SB Sans Display Light" panose="020B0303040504020204" pitchFamily="34" charset="0"/>
                <a:cs typeface="SB Sans Display Light" panose="020B0303040504020204" pitchFamily="34" charset="0"/>
              </a:rPr>
              <a:t>На фоне сокращение запусков новых проектов рост объёмов текущего строительства приостановился</a:t>
            </a:r>
            <a:endParaRPr lang="en-US" dirty="0">
              <a:latin typeface="SB Sans Display Light" panose="020B0303040504020204" pitchFamily="34" charset="0"/>
              <a:cs typeface="SB Sans Display Light" panose="020B0303040504020204" pitchFamily="34" charset="0"/>
            </a:endParaRPr>
          </a:p>
        </p:txBody>
      </p:sp>
      <p:sp>
        <p:nvSpPr>
          <p:cNvPr id="6" name="Rectangle 3"/>
          <p:cNvSpPr txBox="1">
            <a:spLocks noChangeArrowheads="1"/>
          </p:cNvSpPr>
          <p:nvPr/>
        </p:nvSpPr>
        <p:spPr bwMode="auto">
          <a:xfrm>
            <a:off x="277677" y="5933527"/>
            <a:ext cx="11795223" cy="806979"/>
          </a:xfrm>
          <a:prstGeom prst="rect">
            <a:avLst/>
          </a:prstGeom>
          <a:noFill/>
          <a:ln w="9525">
            <a:noFill/>
            <a:miter lim="800000"/>
            <a:headEnd/>
            <a:tailEnd/>
          </a:ln>
          <a:extLst/>
        </p:spPr>
        <p:txBody>
          <a:bodyPr lIns="107972" tIns="71981" rIns="107972" bIns="71981" anchor="ctr"/>
          <a:lstStyle>
            <a:defPPr>
              <a:defRPr lang="en-US"/>
            </a:defPPr>
            <a:lvl1pPr marL="228600" indent="-228600" eaLnBrk="0" fontAlgn="base" hangingPunct="0">
              <a:spcBef>
                <a:spcPts val="600"/>
              </a:spcBef>
              <a:spcAft>
                <a:spcPct val="0"/>
              </a:spcAft>
              <a:buClr>
                <a:schemeClr val="bg2"/>
              </a:buClr>
              <a:buSzPct val="100000"/>
              <a:buFont typeface="Wingdings" pitchFamily="2" charset="2"/>
              <a:buChar char="§"/>
              <a:defRPr sz="1400" kern="0">
                <a:latin typeface="Arial" pitchFamily="34" charset="0"/>
                <a:cs typeface="Arial" pitchFamily="34" charset="0"/>
              </a:defRPr>
            </a:lvl1pPr>
          </a:lstStyle>
          <a:p>
            <a:pPr>
              <a:buClr>
                <a:schemeClr val="tx1"/>
              </a:buClr>
            </a:pPr>
            <a:r>
              <a:rPr lang="ru-RU" altLang="ru-RU" sz="1200" dirty="0">
                <a:latin typeface="SB Sans Display Light" panose="020B0303040504020204" pitchFamily="34" charset="0"/>
                <a:cs typeface="SB Sans Display Light" panose="020B0303040504020204" pitchFamily="34" charset="0"/>
              </a:rPr>
              <a:t>Объем текущего строительства в России за 2025 практически не изменился (+1,8% г/г). Частично прирост объёмов был техническим за счёт удлинения сроков строительства (дома дольше находятся в статусе «в строительстве»).</a:t>
            </a:r>
          </a:p>
          <a:p>
            <a:pPr>
              <a:buClr>
                <a:schemeClr val="tx1"/>
              </a:buClr>
            </a:pPr>
            <a:r>
              <a:rPr lang="ru-RU" altLang="ru-RU" sz="1200" dirty="0">
                <a:latin typeface="SB Sans Display Light" panose="020B0303040504020204" pitchFamily="34" charset="0"/>
                <a:cs typeface="SB Sans Display Light" panose="020B0303040504020204" pitchFamily="34" charset="0"/>
              </a:rPr>
              <a:t>Динамика по регионам неоднородна: в Приморском крае объём стройки за 5 лет утроился, в то время как в Санкт-Петербурге – снизился более, чем вдвое.</a:t>
            </a:r>
          </a:p>
        </p:txBody>
      </p:sp>
      <p:sp>
        <p:nvSpPr>
          <p:cNvPr id="34" name="TextBox 4"/>
          <p:cNvSpPr txBox="1">
            <a:spLocks noChangeArrowheads="1"/>
          </p:cNvSpPr>
          <p:nvPr/>
        </p:nvSpPr>
        <p:spPr bwMode="auto">
          <a:xfrm>
            <a:off x="695144" y="1053587"/>
            <a:ext cx="5183301" cy="430775"/>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Объем текущего строительства застройщиками-юридическими лицами в России, млн. </a:t>
            </a:r>
            <a:r>
              <a:rPr lang="ru-RU" altLang="ru-RU" sz="1400" dirty="0" err="1">
                <a:latin typeface="SB Sans Display Light" panose="020B0303040504020204" pitchFamily="34" charset="0"/>
                <a:cs typeface="SB Sans Display Light" panose="020B0303040504020204" pitchFamily="34" charset="0"/>
              </a:rPr>
              <a:t>кв.м</a:t>
            </a:r>
            <a:r>
              <a:rPr lang="ru-RU" altLang="ru-RU" sz="1400" dirty="0">
                <a:latin typeface="SB Sans Display Light" panose="020B0303040504020204" pitchFamily="34" charset="0"/>
                <a:cs typeface="SB Sans Display Light" panose="020B0303040504020204" pitchFamily="34" charset="0"/>
              </a:rPr>
              <a:t>.</a:t>
            </a:r>
            <a:endParaRPr lang="en-US" altLang="ru-RU" sz="1400" dirty="0">
              <a:latin typeface="SB Sans Display Light" panose="020B0303040504020204" pitchFamily="34" charset="0"/>
              <a:cs typeface="SB Sans Display Light" panose="020B0303040504020204" pitchFamily="34" charset="0"/>
            </a:endParaRPr>
          </a:p>
        </p:txBody>
      </p:sp>
      <p:sp>
        <p:nvSpPr>
          <p:cNvPr id="35" name="Rectangle 21"/>
          <p:cNvSpPr/>
          <p:nvPr/>
        </p:nvSpPr>
        <p:spPr>
          <a:xfrm>
            <a:off x="682896" y="5456517"/>
            <a:ext cx="5196714" cy="31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sz="800" i="1" dirty="0">
                <a:latin typeface="SB Sans Display Light" panose="020B0303040504020204" pitchFamily="34" charset="0"/>
                <a:cs typeface="SB Sans Display Light" panose="020B0303040504020204" pitchFamily="34" charset="0"/>
              </a:rPr>
              <a:t>Остатки = объем текущего строительство минус объем проданного жилья по действующим договорам ДДУ</a:t>
            </a:r>
          </a:p>
          <a:p>
            <a:pPr>
              <a:spcBef>
                <a:spcPct val="0"/>
              </a:spcBef>
            </a:pPr>
            <a:r>
              <a:rPr lang="ru-RU" sz="800" i="1" dirty="0">
                <a:latin typeface="SB Sans Display Light" panose="020B0303040504020204" pitchFamily="34" charset="0"/>
                <a:cs typeface="SB Sans Display Light" panose="020B0303040504020204" pitchFamily="34" charset="0"/>
              </a:rPr>
              <a:t>Источник:</a:t>
            </a:r>
            <a:r>
              <a:rPr lang="en-US" sz="800" i="1" dirty="0">
                <a:latin typeface="SB Sans Display Light" panose="020B0303040504020204" pitchFamily="34" charset="0"/>
                <a:cs typeface="SB Sans Display Light" panose="020B0303040504020204" pitchFamily="34" charset="0"/>
              </a:rPr>
              <a:t> </a:t>
            </a:r>
            <a:r>
              <a:rPr lang="ru-RU" sz="800" i="1" dirty="0">
                <a:latin typeface="SB Sans Display Light" panose="020B0303040504020204" pitchFamily="34" charset="0"/>
                <a:cs typeface="SB Sans Display Light" panose="020B0303040504020204" pitchFamily="34" charset="0"/>
              </a:rPr>
              <a:t>ЕИСЖС, ЕРЗ, Аналитический </a:t>
            </a:r>
            <a:r>
              <a:rPr lang="ru-RU" sz="800" i="1" dirty="0" err="1">
                <a:latin typeface="SB Sans Display Light" panose="020B0303040504020204" pitchFamily="34" charset="0"/>
                <a:cs typeface="SB Sans Display Light" panose="020B0303040504020204" pitchFamily="34" charset="0"/>
              </a:rPr>
              <a:t>хаб</a:t>
            </a:r>
            <a:endParaRPr lang="en-US" sz="800" i="1" dirty="0">
              <a:latin typeface="SB Sans Display Light" panose="020B0303040504020204" pitchFamily="34" charset="0"/>
              <a:cs typeface="SB Sans Display Light" panose="020B0303040504020204" pitchFamily="34" charset="0"/>
            </a:endParaRPr>
          </a:p>
        </p:txBody>
      </p:sp>
      <p:sp>
        <p:nvSpPr>
          <p:cNvPr id="8" name="TextBox 4"/>
          <p:cNvSpPr txBox="1">
            <a:spLocks noChangeArrowheads="1"/>
          </p:cNvSpPr>
          <p:nvPr/>
        </p:nvSpPr>
        <p:spPr bwMode="auto">
          <a:xfrm>
            <a:off x="6621460" y="1054858"/>
            <a:ext cx="5160104" cy="430775"/>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Динамика текущего строительства МКД в т</a:t>
            </a:r>
            <a:r>
              <a:rPr lang="ru-RU" altLang="en-US" sz="1400" dirty="0">
                <a:latin typeface="SB Sans Display Light" panose="020B0303040504020204" pitchFamily="34" charset="0"/>
                <a:cs typeface="SB Sans Display Light" panose="020B0303040504020204" pitchFamily="34" charset="0"/>
              </a:rPr>
              <a:t>оп-15 регионах</a:t>
            </a:r>
            <a:endParaRPr lang="en-US" altLang="ru-RU" sz="1400" dirty="0">
              <a:latin typeface="SB Sans Display Light" panose="020B0303040504020204" pitchFamily="34" charset="0"/>
              <a:cs typeface="SB Sans Display Light" panose="020B0303040504020204" pitchFamily="34" charset="0"/>
            </a:endParaRPr>
          </a:p>
          <a:p>
            <a:endParaRPr lang="ru-RU" altLang="ru-RU" sz="1400" dirty="0">
              <a:latin typeface="SB Sans Display Light" panose="020B0303040504020204" pitchFamily="34" charset="0"/>
              <a:cs typeface="SB Sans Display Light" panose="020B0303040504020204" pitchFamily="34" charset="0"/>
            </a:endParaRPr>
          </a:p>
        </p:txBody>
      </p:sp>
      <p:sp>
        <p:nvSpPr>
          <p:cNvPr id="11" name="Rectangle 21"/>
          <p:cNvSpPr/>
          <p:nvPr/>
        </p:nvSpPr>
        <p:spPr>
          <a:xfrm>
            <a:off x="6886294" y="5558991"/>
            <a:ext cx="5302531" cy="31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sz="800" i="1" dirty="0">
                <a:latin typeface="SB Sans Display Light" panose="020B0303040504020204" pitchFamily="34" charset="0"/>
                <a:cs typeface="SB Sans Display Light" panose="020B0303040504020204" pitchFamily="34" charset="0"/>
              </a:rPr>
              <a:t>* </a:t>
            </a:r>
            <a:r>
              <a:rPr lang="ru-RU" sz="800" i="1" dirty="0" err="1">
                <a:latin typeface="SB Sans Display Light" panose="020B0303040504020204" pitchFamily="34" charset="0"/>
                <a:cs typeface="SB Sans Display Light" panose="020B0303040504020204" pitchFamily="34" charset="0"/>
              </a:rPr>
              <a:t>Миллионники</a:t>
            </a:r>
            <a:r>
              <a:rPr lang="ru-RU" sz="800" i="1" dirty="0">
                <a:latin typeface="SB Sans Display Light" panose="020B0303040504020204" pitchFamily="34" charset="0"/>
                <a:cs typeface="SB Sans Display Light" panose="020B0303040504020204" pitchFamily="34" charset="0"/>
              </a:rPr>
              <a:t> – субъекты РФ, в которых есть город с численностью населения </a:t>
            </a:r>
            <a:r>
              <a:rPr lang="en-US" sz="800" i="1" dirty="0">
                <a:latin typeface="SB Sans Display Light" panose="020B0303040504020204" pitchFamily="34" charset="0"/>
                <a:cs typeface="SB Sans Display Light" panose="020B0303040504020204" pitchFamily="34" charset="0"/>
              </a:rPr>
              <a:t>&gt; </a:t>
            </a:r>
            <a:r>
              <a:rPr lang="ru-RU" sz="800" i="1" dirty="0">
                <a:latin typeface="SB Sans Display Light" panose="020B0303040504020204" pitchFamily="34" charset="0"/>
                <a:cs typeface="SB Sans Display Light" panose="020B0303040504020204" pitchFamily="34" charset="0"/>
              </a:rPr>
              <a:t>1 млн. чел.</a:t>
            </a:r>
          </a:p>
          <a:p>
            <a:pPr>
              <a:spcBef>
                <a:spcPct val="0"/>
              </a:spcBef>
            </a:pPr>
            <a:r>
              <a:rPr lang="ru-RU" sz="800" i="1" dirty="0">
                <a:latin typeface="SB Sans Display Light" panose="020B0303040504020204" pitchFamily="34" charset="0"/>
                <a:cs typeface="SB Sans Display Light" panose="020B0303040504020204" pitchFamily="34" charset="0"/>
              </a:rPr>
              <a:t>**Столичные регионы = МСК, МО, ЛО, СПБ</a:t>
            </a:r>
          </a:p>
          <a:p>
            <a:pPr>
              <a:spcBef>
                <a:spcPct val="0"/>
              </a:spcBef>
            </a:pPr>
            <a:r>
              <a:rPr lang="ru-RU" sz="800" i="1" dirty="0">
                <a:latin typeface="SB Sans Display Light" panose="020B0303040504020204" pitchFamily="34" charset="0"/>
                <a:cs typeface="SB Sans Display Light" panose="020B0303040504020204" pitchFamily="34" charset="0"/>
              </a:rPr>
              <a:t>Источник:</a:t>
            </a:r>
            <a:r>
              <a:rPr lang="en-US" sz="800" i="1" dirty="0">
                <a:latin typeface="SB Sans Display Light" panose="020B0303040504020204" pitchFamily="34" charset="0"/>
                <a:cs typeface="SB Sans Display Light" panose="020B0303040504020204" pitchFamily="34" charset="0"/>
              </a:rPr>
              <a:t> </a:t>
            </a:r>
            <a:r>
              <a:rPr lang="ru-RU" sz="800" i="1" dirty="0">
                <a:latin typeface="SB Sans Display Light" panose="020B0303040504020204" pitchFamily="34" charset="0"/>
                <a:cs typeface="SB Sans Display Light" panose="020B0303040504020204" pitchFamily="34" charset="0"/>
              </a:rPr>
              <a:t>ЕИСЖС, ЕРЗ, Аналитический </a:t>
            </a:r>
            <a:r>
              <a:rPr lang="ru-RU" sz="800" i="1" dirty="0" err="1">
                <a:latin typeface="SB Sans Display Light" panose="020B0303040504020204" pitchFamily="34" charset="0"/>
                <a:cs typeface="SB Sans Display Light" panose="020B0303040504020204" pitchFamily="34" charset="0"/>
              </a:rPr>
              <a:t>хаб</a:t>
            </a:r>
            <a:endParaRPr lang="en-US" sz="800" i="1" dirty="0">
              <a:latin typeface="SB Sans Display Light" panose="020B0303040504020204" pitchFamily="34" charset="0"/>
              <a:cs typeface="SB Sans Display Light" panose="020B0303040504020204" pitchFamily="34" charset="0"/>
            </a:endParaRPr>
          </a:p>
        </p:txBody>
      </p:sp>
      <p:sp>
        <p:nvSpPr>
          <p:cNvPr id="20" name="Овал 19"/>
          <p:cNvSpPr/>
          <p:nvPr/>
        </p:nvSpPr>
        <p:spPr>
          <a:xfrm>
            <a:off x="11133659" y="5175807"/>
            <a:ext cx="1055165" cy="214891"/>
          </a:xfrm>
          <a:prstGeom prst="ellipse">
            <a:avLst/>
          </a:prstGeom>
          <a:noFill/>
          <a:ln w="158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4"/>
          <a:stretch>
            <a:fillRect/>
          </a:stretch>
        </p:blipFill>
        <p:spPr>
          <a:xfrm>
            <a:off x="388276" y="1475982"/>
            <a:ext cx="5720592" cy="3980535"/>
          </a:xfrm>
          <a:prstGeom prst="rect">
            <a:avLst/>
          </a:prstGeom>
        </p:spPr>
      </p:pic>
      <p:sp>
        <p:nvSpPr>
          <p:cNvPr id="13" name="Прямоугольник 12"/>
          <p:cNvSpPr/>
          <p:nvPr/>
        </p:nvSpPr>
        <p:spPr>
          <a:xfrm>
            <a:off x="6596423" y="4623942"/>
            <a:ext cx="5491545" cy="182302"/>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30699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6"/>
          <p:cNvSpPr>
            <a:spLocks noGrp="1"/>
          </p:cNvSpPr>
          <p:nvPr>
            <p:ph type="title"/>
          </p:nvPr>
        </p:nvSpPr>
        <p:spPr>
          <a:xfrm>
            <a:off x="2093976" y="347472"/>
            <a:ext cx="7730248" cy="745314"/>
          </a:xfrm>
          <a:prstGeom prst="rect">
            <a:avLst/>
          </a:prstGeom>
        </p:spPr>
        <p:txBody>
          <a:bodyPr vert="horz" anchor="ctr"/>
          <a:lstStyle/>
          <a:p>
            <a:r>
              <a:rPr lang="ru-RU" dirty="0" smtClean="0"/>
              <a:t>На фоне обострения конфликта на Ближнем Востоке мы ожидаем</a:t>
            </a:r>
            <a:r>
              <a:rPr lang="en-US" dirty="0" smtClean="0"/>
              <a:t> </a:t>
            </a:r>
            <a:r>
              <a:rPr lang="ru-RU" dirty="0" smtClean="0"/>
              <a:t>временно более высоких цен на нефть и более крепкого рубля</a:t>
            </a:r>
            <a:endParaRPr lang="ru-RU" dirty="0"/>
          </a:p>
        </p:txBody>
      </p:sp>
      <p:sp>
        <p:nvSpPr>
          <p:cNvPr id="7" name="Rectangle 6"/>
          <p:cNvSpPr>
            <a:spLocks noChangeArrowheads="1"/>
          </p:cNvSpPr>
          <p:nvPr/>
        </p:nvSpPr>
        <p:spPr bwMode="auto">
          <a:xfrm>
            <a:off x="572281" y="4874627"/>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endParaRPr lang="ru-RU" sz="800" b="0" i="1" dirty="0">
              <a:latin typeface="SB Sans Display" panose="020B0604020202020204" charset="0"/>
              <a:ea typeface="ＭＳ Ｐゴシック" pitchFamily="34" charset="-128"/>
              <a:cs typeface="SB Sans Display" panose="020B0604020202020204" charset="0"/>
            </a:endParaRPr>
          </a:p>
        </p:txBody>
      </p:sp>
      <p:sp>
        <p:nvSpPr>
          <p:cNvPr id="11" name="Прямоугольник 24"/>
          <p:cNvSpPr/>
          <p:nvPr/>
        </p:nvSpPr>
        <p:spPr>
          <a:xfrm>
            <a:off x="572281" y="1418314"/>
            <a:ext cx="4968552" cy="215444"/>
          </a:xfrm>
          <a:prstGeom prst="rect">
            <a:avLst/>
          </a:prstGeom>
        </p:spPr>
        <p:txBody>
          <a:bodyPr wrap="square" lIns="0" tIns="0" rIns="0" bIns="0">
            <a:spAutoFit/>
          </a:bodyPr>
          <a:lstStyle/>
          <a:p>
            <a:r>
              <a:rPr lang="ru-RU" sz="1400" b="0" dirty="0">
                <a:latin typeface="SB Sans Text Semibold" panose="020B0703040504020204" pitchFamily="34" charset="-52"/>
                <a:ea typeface="Times New Roman" panose="02020603050405020304" pitchFamily="18" charset="0"/>
                <a:cs typeface="SB Sans Text Semibold" panose="020B0703040504020204" pitchFamily="34" charset="-52"/>
              </a:rPr>
              <a:t>Цена нефти для налогообложения, $/</a:t>
            </a:r>
            <a:r>
              <a:rPr lang="ru-RU" sz="1400" b="0" dirty="0" err="1">
                <a:latin typeface="SB Sans Text Semibold" panose="020B0703040504020204" pitchFamily="34" charset="-52"/>
                <a:ea typeface="Times New Roman" panose="02020603050405020304" pitchFamily="18" charset="0"/>
                <a:cs typeface="SB Sans Text Semibold" panose="020B0703040504020204" pitchFamily="34" charset="-52"/>
              </a:rPr>
              <a:t>барр</a:t>
            </a:r>
            <a:r>
              <a:rPr lang="ru-RU" sz="1400" b="0" dirty="0">
                <a:latin typeface="SB Sans Text Semibold" panose="020B0703040504020204" pitchFamily="34" charset="-52"/>
                <a:ea typeface="Times New Roman" panose="02020603050405020304" pitchFamily="18" charset="0"/>
                <a:cs typeface="SB Sans Text Semibold" panose="020B0703040504020204" pitchFamily="34" charset="-52"/>
              </a:rPr>
              <a:t>.</a:t>
            </a:r>
          </a:p>
        </p:txBody>
      </p:sp>
      <p:sp>
        <p:nvSpPr>
          <p:cNvPr id="12" name="Прямоугольник 24"/>
          <p:cNvSpPr/>
          <p:nvPr/>
        </p:nvSpPr>
        <p:spPr>
          <a:xfrm>
            <a:off x="6238428" y="1418314"/>
            <a:ext cx="5107752" cy="215444"/>
          </a:xfrm>
          <a:prstGeom prst="rect">
            <a:avLst/>
          </a:prstGeom>
        </p:spPr>
        <p:txBody>
          <a:bodyPr wrap="square" lIns="0" tIns="0" rIns="0" bIns="0">
            <a:spAutoFit/>
          </a:bodyPr>
          <a:lstStyle/>
          <a:p>
            <a:r>
              <a:rPr lang="ru-RU" sz="1400" b="0" dirty="0">
                <a:latin typeface="SB Sans Text Semibold" panose="020B0703040504020204" pitchFamily="34" charset="-52"/>
                <a:ea typeface="Times New Roman" panose="02020603050405020304" pitchFamily="18" charset="0"/>
                <a:cs typeface="SB Sans Text Semibold" panose="020B0703040504020204" pitchFamily="34" charset="-52"/>
              </a:rPr>
              <a:t>Курс </a:t>
            </a:r>
            <a:r>
              <a:rPr lang="en-US" sz="1400" b="0" dirty="0">
                <a:latin typeface="SB Sans Text Semibold" panose="020B0703040504020204" pitchFamily="34" charset="-52"/>
                <a:ea typeface="Times New Roman" panose="02020603050405020304" pitchFamily="18" charset="0"/>
                <a:cs typeface="SB Sans Text Semibold" panose="020B0703040504020204" pitchFamily="34" charset="-52"/>
              </a:rPr>
              <a:t>USD/RUB</a:t>
            </a:r>
          </a:p>
        </p:txBody>
      </p:sp>
      <p:sp>
        <p:nvSpPr>
          <p:cNvPr id="13" name="Rectangle 12"/>
          <p:cNvSpPr>
            <a:spLocks noChangeArrowheads="1"/>
          </p:cNvSpPr>
          <p:nvPr/>
        </p:nvSpPr>
        <p:spPr bwMode="auto">
          <a:xfrm>
            <a:off x="6238428" y="4874627"/>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Банк России,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endParaRPr lang="ru-RU" sz="800" b="0" i="1" dirty="0">
              <a:latin typeface="SB Sans Display" panose="020B0604020202020204" charset="0"/>
              <a:ea typeface="ＭＳ Ｐゴシック" pitchFamily="34" charset="-128"/>
              <a:cs typeface="SB Sans Display" panose="020B0604020202020204" charset="0"/>
            </a:endParaRPr>
          </a:p>
        </p:txBody>
      </p:sp>
      <p:pic>
        <p:nvPicPr>
          <p:cNvPr id="4" name="Picture 3"/>
          <p:cNvPicPr>
            <a:picLocks noChangeAspect="1"/>
          </p:cNvPicPr>
          <p:nvPr/>
        </p:nvPicPr>
        <p:blipFill>
          <a:blip r:embed="rId2"/>
          <a:stretch>
            <a:fillRect/>
          </a:stretch>
        </p:blipFill>
        <p:spPr>
          <a:xfrm>
            <a:off x="572281" y="1959286"/>
            <a:ext cx="5403478" cy="2681726"/>
          </a:xfrm>
          <a:prstGeom prst="rect">
            <a:avLst/>
          </a:prstGeom>
        </p:spPr>
      </p:pic>
      <p:pic>
        <p:nvPicPr>
          <p:cNvPr id="2" name="Picture 1"/>
          <p:cNvPicPr>
            <a:picLocks noChangeAspect="1"/>
          </p:cNvPicPr>
          <p:nvPr/>
        </p:nvPicPr>
        <p:blipFill>
          <a:blip r:embed="rId3"/>
          <a:stretch>
            <a:fillRect/>
          </a:stretch>
        </p:blipFill>
        <p:spPr>
          <a:xfrm>
            <a:off x="6238428" y="1959286"/>
            <a:ext cx="5323964" cy="2681726"/>
          </a:xfrm>
          <a:prstGeom prst="rect">
            <a:avLst/>
          </a:prstGeom>
        </p:spPr>
      </p:pic>
    </p:spTree>
    <p:extLst>
      <p:ext uri="{BB962C8B-B14F-4D97-AF65-F5344CB8AC3E}">
        <p14:creationId xmlns:p14="http://schemas.microsoft.com/office/powerpoint/2010/main" val="3384362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6260279" y="1795350"/>
            <a:ext cx="5161338" cy="3413829"/>
          </a:xfrm>
          <a:prstGeom prst="rect">
            <a:avLst/>
          </a:prstGeom>
        </p:spPr>
      </p:pic>
      <p:sp>
        <p:nvSpPr>
          <p:cNvPr id="6" name="TextBox 4"/>
          <p:cNvSpPr txBox="1">
            <a:spLocks noChangeArrowheads="1"/>
          </p:cNvSpPr>
          <p:nvPr/>
        </p:nvSpPr>
        <p:spPr bwMode="auto">
          <a:xfrm>
            <a:off x="808219" y="1169873"/>
            <a:ext cx="4428806" cy="430775"/>
          </a:xfrm>
          <a:prstGeom prst="rect">
            <a:avLst/>
          </a:prstGeom>
          <a:noFill/>
          <a:ln>
            <a:noFill/>
          </a:ln>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Объём текущего строительства в Красноярском края, млн. </a:t>
            </a:r>
            <a:r>
              <a:rPr lang="ru-RU" altLang="ru-RU" sz="1400" dirty="0" err="1">
                <a:latin typeface="SB Sans Display Light" panose="020B0303040504020204" pitchFamily="34" charset="0"/>
                <a:cs typeface="SB Sans Display Light" panose="020B0303040504020204" pitchFamily="34" charset="0"/>
              </a:rPr>
              <a:t>кв.м</a:t>
            </a:r>
            <a:r>
              <a:rPr lang="ru-RU" altLang="ru-RU" sz="1400" dirty="0">
                <a:latin typeface="SB Sans Display Light" panose="020B0303040504020204" pitchFamily="34" charset="0"/>
                <a:cs typeface="SB Sans Display Light" panose="020B0303040504020204" pitchFamily="34" charset="0"/>
              </a:rPr>
              <a:t>.</a:t>
            </a:r>
          </a:p>
        </p:txBody>
      </p:sp>
      <p:sp>
        <p:nvSpPr>
          <p:cNvPr id="2" name="Title 1"/>
          <p:cNvSpPr>
            <a:spLocks noGrp="1"/>
          </p:cNvSpPr>
          <p:nvPr>
            <p:ph type="title"/>
          </p:nvPr>
        </p:nvSpPr>
        <p:spPr>
          <a:xfrm>
            <a:off x="596850" y="893"/>
            <a:ext cx="9107323" cy="880831"/>
          </a:xfrm>
          <a:noFill/>
        </p:spPr>
        <p:txBody>
          <a:bodyPr/>
          <a:lstStyle/>
          <a:p>
            <a:r>
              <a:rPr lang="ru-RU" dirty="0" smtClean="0">
                <a:latin typeface="SB Sans Display Light" panose="020B0303040504020204" pitchFamily="34" charset="0"/>
                <a:cs typeface="SB Sans Display Light" panose="020B0303040504020204" pitchFamily="34" charset="0"/>
              </a:rPr>
              <a:t>Объём текущего строительства в Красноярском крае остаётся вблизи 1,8 млн. </a:t>
            </a:r>
            <a:r>
              <a:rPr lang="ru-RU" dirty="0" err="1" smtClean="0">
                <a:latin typeface="SB Sans Display Light" panose="020B0303040504020204" pitchFamily="34" charset="0"/>
                <a:cs typeface="SB Sans Display Light" panose="020B0303040504020204" pitchFamily="34" charset="0"/>
              </a:rPr>
              <a:t>кв.м</a:t>
            </a:r>
            <a:r>
              <a:rPr lang="ru-RU" dirty="0" smtClean="0">
                <a:latin typeface="SB Sans Display Light" panose="020B0303040504020204" pitchFamily="34" charset="0"/>
                <a:cs typeface="SB Sans Display Light" panose="020B0303040504020204" pitchFamily="34" charset="0"/>
              </a:rPr>
              <a:t>.</a:t>
            </a:r>
            <a:endParaRPr lang="ru-RU" dirty="0">
              <a:latin typeface="SB Sans Display Light" panose="020B0303040504020204" pitchFamily="34" charset="0"/>
              <a:cs typeface="SB Sans Display Light" panose="020B0303040504020204" pitchFamily="34" charset="0"/>
            </a:endParaRPr>
          </a:p>
        </p:txBody>
      </p:sp>
      <p:sp>
        <p:nvSpPr>
          <p:cNvPr id="11" name="Rectangle 3"/>
          <p:cNvSpPr>
            <a:spLocks noChangeArrowheads="1"/>
          </p:cNvSpPr>
          <p:nvPr/>
        </p:nvSpPr>
        <p:spPr bwMode="auto">
          <a:xfrm>
            <a:off x="748293" y="5419151"/>
            <a:ext cx="5313445" cy="1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en-US" sz="800" i="1" dirty="0">
                <a:latin typeface="SB Sans Display Light" panose="020B0303040504020204" pitchFamily="34" charset="0"/>
                <a:cs typeface="SB Sans Display Light" panose="020B0303040504020204" pitchFamily="34" charset="0"/>
              </a:rPr>
              <a:t>Значения текущего строительства до 2020 – оценка на основе данных ЕРЗ</a:t>
            </a:r>
          </a:p>
          <a:p>
            <a:pPr>
              <a:spcBef>
                <a:spcPct val="0"/>
              </a:spcBef>
            </a:pPr>
            <a:r>
              <a:rPr lang="ru-RU" altLang="en-US" sz="800" i="1" dirty="0">
                <a:latin typeface="SB Sans Display Light" panose="020B0303040504020204" pitchFamily="34" charset="0"/>
                <a:cs typeface="SB Sans Display Light" panose="020B0303040504020204" pitchFamily="34" charset="0"/>
              </a:rPr>
              <a:t>Источник: ЕИСЖС</a:t>
            </a:r>
            <a:r>
              <a:rPr lang="en-US" altLang="en-US" sz="800" i="1" dirty="0">
                <a:latin typeface="SB Sans Display Light" panose="020B0303040504020204" pitchFamily="34" charset="0"/>
                <a:cs typeface="SB Sans Display Light" panose="020B0303040504020204" pitchFamily="34" charset="0"/>
              </a:rPr>
              <a:t>, </a:t>
            </a:r>
            <a:r>
              <a:rPr lang="ru-RU" altLang="en-US" sz="800" i="1" dirty="0">
                <a:latin typeface="SB Sans Display Light" panose="020B0303040504020204" pitchFamily="34" charset="0"/>
                <a:cs typeface="SB Sans Display Light" panose="020B0303040504020204" pitchFamily="34" charset="0"/>
              </a:rPr>
              <a:t>Аналитический </a:t>
            </a:r>
            <a:r>
              <a:rPr lang="ru-RU" altLang="en-US" sz="800" i="1" dirty="0" err="1">
                <a:latin typeface="SB Sans Display Light" panose="020B0303040504020204" pitchFamily="34" charset="0"/>
                <a:cs typeface="SB Sans Display Light" panose="020B0303040504020204" pitchFamily="34" charset="0"/>
              </a:rPr>
              <a:t>хаб</a:t>
            </a:r>
            <a:endParaRPr lang="ru-RU" altLang="en-US" sz="800" i="1" dirty="0">
              <a:latin typeface="SB Sans Display Light" panose="020B0303040504020204" pitchFamily="34" charset="0"/>
              <a:cs typeface="SB Sans Display Light" panose="020B0303040504020204" pitchFamily="34" charset="0"/>
            </a:endParaRPr>
          </a:p>
        </p:txBody>
      </p:sp>
      <p:sp>
        <p:nvSpPr>
          <p:cNvPr id="17" name="TextBox 4"/>
          <p:cNvSpPr txBox="1">
            <a:spLocks noChangeArrowheads="1"/>
          </p:cNvSpPr>
          <p:nvPr/>
        </p:nvSpPr>
        <p:spPr bwMode="auto">
          <a:xfrm>
            <a:off x="6238390" y="1184901"/>
            <a:ext cx="5183226"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Динамика вывода в продажу новых ЖК, млн кв. м</a:t>
            </a:r>
          </a:p>
        </p:txBody>
      </p:sp>
      <p:sp>
        <p:nvSpPr>
          <p:cNvPr id="14" name="Rectangle 3"/>
          <p:cNvSpPr>
            <a:spLocks noChangeArrowheads="1"/>
          </p:cNvSpPr>
          <p:nvPr/>
        </p:nvSpPr>
        <p:spPr bwMode="auto">
          <a:xfrm>
            <a:off x="6284031" y="5176690"/>
            <a:ext cx="5808199" cy="3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en-US" sz="800" i="1" dirty="0">
                <a:latin typeface="SB Sans Display Light" panose="020B0303040504020204" pitchFamily="34" charset="0"/>
                <a:cs typeface="SB Sans Display Light" panose="020B0303040504020204" pitchFamily="34" charset="0"/>
              </a:rPr>
              <a:t>*дата начала продаж в ЖК – месяц, в котором появились первые зарегистрированные ДДУ согласно данным ЕИСЖС.</a:t>
            </a:r>
          </a:p>
          <a:p>
            <a:pPr>
              <a:spcBef>
                <a:spcPct val="0"/>
              </a:spcBef>
            </a:pPr>
            <a:r>
              <a:rPr lang="ru-RU" altLang="en-US" sz="800" i="1" dirty="0">
                <a:latin typeface="SB Sans Display Light" panose="020B0303040504020204" pitchFamily="34" charset="0"/>
                <a:cs typeface="SB Sans Display Light" panose="020B0303040504020204" pitchFamily="34" charset="0"/>
              </a:rPr>
              <a:t>Площадь ЖК = жилая площадь ЖК, указанная в проектной декларации</a:t>
            </a:r>
          </a:p>
          <a:p>
            <a:pPr>
              <a:spcBef>
                <a:spcPct val="0"/>
              </a:spcBef>
            </a:pPr>
            <a:r>
              <a:rPr lang="ru-RU" altLang="en-US" sz="800" i="1" dirty="0">
                <a:latin typeface="SB Sans Display Light" panose="020B0303040504020204" pitchFamily="34" charset="0"/>
                <a:cs typeface="SB Sans Display Light" panose="020B0303040504020204" pitchFamily="34" charset="0"/>
              </a:rPr>
              <a:t>Продажи новостроек (ДДУ+ДКП) = продажи ДДУ/0,8</a:t>
            </a:r>
          </a:p>
          <a:p>
            <a:pPr>
              <a:spcBef>
                <a:spcPct val="0"/>
              </a:spcBef>
            </a:pPr>
            <a:r>
              <a:rPr lang="ru-RU" altLang="en-US" sz="800" i="1" dirty="0">
                <a:latin typeface="SB Sans Display Light" panose="020B0303040504020204" pitchFamily="34" charset="0"/>
                <a:cs typeface="SB Sans Display Light" panose="020B0303040504020204" pitchFamily="34" charset="0"/>
              </a:rPr>
              <a:t>Источник: </a:t>
            </a:r>
            <a:r>
              <a:rPr lang="ru-RU" altLang="en-US" sz="800" i="1" dirty="0" err="1">
                <a:latin typeface="SB Sans Display Light" panose="020B0303040504020204" pitchFamily="34" charset="0"/>
                <a:cs typeface="SB Sans Display Light" panose="020B0303040504020204" pitchFamily="34" charset="0"/>
              </a:rPr>
              <a:t>Dataflat</a:t>
            </a:r>
            <a:r>
              <a:rPr lang="ru-RU" altLang="en-US" sz="800" i="1" dirty="0">
                <a:latin typeface="SB Sans Display Light" panose="020B0303040504020204" pitchFamily="34" charset="0"/>
                <a:cs typeface="SB Sans Display Light" panose="020B0303040504020204" pitchFamily="34" charset="0"/>
              </a:rPr>
              <a:t>, ЕИСЖС, Аналитический </a:t>
            </a:r>
            <a:r>
              <a:rPr lang="ru-RU" altLang="en-US" sz="800" i="1" dirty="0" err="1">
                <a:latin typeface="SB Sans Display Light" panose="020B0303040504020204" pitchFamily="34" charset="0"/>
                <a:cs typeface="SB Sans Display Light" panose="020B0303040504020204" pitchFamily="34" charset="0"/>
              </a:rPr>
              <a:t>хаб</a:t>
            </a:r>
            <a:endParaRPr lang="ru-RU" altLang="en-US" sz="800" i="1" dirty="0">
              <a:latin typeface="SB Sans Display Light" panose="020B0303040504020204" pitchFamily="34" charset="0"/>
              <a:cs typeface="SB Sans Display Light" panose="020B0303040504020204" pitchFamily="34" charset="0"/>
            </a:endParaRPr>
          </a:p>
        </p:txBody>
      </p:sp>
      <p:sp>
        <p:nvSpPr>
          <p:cNvPr id="13" name="Rectangle 3"/>
          <p:cNvSpPr txBox="1">
            <a:spLocks noChangeArrowheads="1"/>
          </p:cNvSpPr>
          <p:nvPr/>
        </p:nvSpPr>
        <p:spPr bwMode="auto">
          <a:xfrm>
            <a:off x="690878" y="5752738"/>
            <a:ext cx="11378642" cy="10196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972" tIns="71981" rIns="107972" bIns="71981" anchor="ctr"/>
          <a:lstStyle>
            <a:defPPr>
              <a:defRPr lang="en-US"/>
            </a:defPPr>
            <a:lvl1pPr marL="228600" indent="-228600" eaLnBrk="0" fontAlgn="base" hangingPunct="0">
              <a:spcBef>
                <a:spcPts val="600"/>
              </a:spcBef>
              <a:spcAft>
                <a:spcPct val="0"/>
              </a:spcAft>
              <a:buClr>
                <a:schemeClr val="bg2"/>
              </a:buClr>
              <a:buSzPct val="100000"/>
              <a:buFont typeface="Wingdings" pitchFamily="2" charset="2"/>
              <a:buChar char="§"/>
              <a:defRPr sz="1400" kern="0">
                <a:latin typeface="Arial" pitchFamily="34" charset="0"/>
                <a:cs typeface="Arial" pitchFamily="34" charset="0"/>
              </a:defRPr>
            </a:lvl1pPr>
          </a:lstStyle>
          <a:p>
            <a:r>
              <a:rPr lang="ru-RU" altLang="ru-RU" sz="1200" dirty="0">
                <a:latin typeface="SB Sans Display Light" panose="020B0303040504020204" pitchFamily="34" charset="0"/>
                <a:cs typeface="SB Sans Display Light" panose="020B0303040504020204" pitchFamily="34" charset="0"/>
              </a:rPr>
              <a:t>Объём текущего строительства в Красноярском крае в 2025 снизился на 2% </a:t>
            </a:r>
            <a:r>
              <a:rPr lang="en-US" altLang="ru-RU" sz="1200" dirty="0">
                <a:latin typeface="SB Sans Display Light" panose="020B0303040504020204" pitchFamily="34" charset="0"/>
                <a:cs typeface="SB Sans Display Light" panose="020B0303040504020204" pitchFamily="34" charset="0"/>
              </a:rPr>
              <a:t>vs </a:t>
            </a:r>
            <a:r>
              <a:rPr lang="ru-RU" altLang="ru-RU" sz="1200" dirty="0">
                <a:latin typeface="SB Sans Display Light" panose="020B0303040504020204" pitchFamily="34" charset="0"/>
                <a:cs typeface="SB Sans Display Light" panose="020B0303040504020204" pitchFamily="34" charset="0"/>
              </a:rPr>
              <a:t>+2% по РФ на фоне сокращения стартов новых проектов. В 2026 наблюдается незначительный рост (+4% за 4м26)</a:t>
            </a:r>
          </a:p>
        </p:txBody>
      </p:sp>
      <p:cxnSp>
        <p:nvCxnSpPr>
          <p:cNvPr id="16" name="Прямая со стрелкой 15"/>
          <p:cNvCxnSpPr/>
          <p:nvPr/>
        </p:nvCxnSpPr>
        <p:spPr>
          <a:xfrm flipH="1">
            <a:off x="11156865" y="3118643"/>
            <a:ext cx="196478" cy="187634"/>
          </a:xfrm>
          <a:prstGeom prst="straightConnector1">
            <a:avLst/>
          </a:prstGeom>
          <a:ln w="15875">
            <a:solidFill>
              <a:srgbClr val="148A87"/>
            </a:solidFill>
            <a:prstDash val="dash"/>
            <a:tailEnd type="stealth"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089954" y="2690340"/>
            <a:ext cx="1109054" cy="461545"/>
          </a:xfrm>
          <a:prstGeom prst="rect">
            <a:avLst/>
          </a:prstGeom>
          <a:noFill/>
        </p:spPr>
        <p:txBody>
          <a:bodyPr wrap="none" rtlCol="0">
            <a:spAutoFit/>
          </a:bodyPr>
          <a:lstStyle/>
          <a:p>
            <a:pPr defTabSz="914126" fontAlgn="auto">
              <a:spcBef>
                <a:spcPts val="0"/>
              </a:spcBef>
              <a:spcAft>
                <a:spcPts val="0"/>
              </a:spcAft>
              <a:defRPr/>
            </a:pPr>
            <a:r>
              <a:rPr lang="ru-RU" sz="1200" dirty="0">
                <a:solidFill>
                  <a:srgbClr val="148A87"/>
                </a:solidFill>
                <a:latin typeface="Calibri"/>
              </a:rPr>
              <a:t>Новое </a:t>
            </a:r>
          </a:p>
          <a:p>
            <a:pPr defTabSz="914126" fontAlgn="auto">
              <a:spcBef>
                <a:spcPts val="0"/>
              </a:spcBef>
              <a:spcAft>
                <a:spcPts val="0"/>
              </a:spcAft>
              <a:defRPr/>
            </a:pPr>
            <a:r>
              <a:rPr lang="ru-RU" sz="1200" dirty="0">
                <a:solidFill>
                  <a:srgbClr val="148A87"/>
                </a:solidFill>
                <a:latin typeface="Calibri"/>
              </a:rPr>
              <a:t>предложение</a:t>
            </a:r>
          </a:p>
        </p:txBody>
      </p:sp>
      <p:cxnSp>
        <p:nvCxnSpPr>
          <p:cNvPr id="19" name="Прямая со стрелкой 18"/>
          <p:cNvCxnSpPr/>
          <p:nvPr/>
        </p:nvCxnSpPr>
        <p:spPr>
          <a:xfrm>
            <a:off x="9765864" y="3036368"/>
            <a:ext cx="0" cy="482306"/>
          </a:xfrm>
          <a:prstGeom prst="straightConnector1">
            <a:avLst/>
          </a:prstGeom>
          <a:ln w="15875">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461235" y="2770201"/>
            <a:ext cx="806870" cy="276927"/>
          </a:xfrm>
          <a:prstGeom prst="rect">
            <a:avLst/>
          </a:prstGeom>
          <a:noFill/>
        </p:spPr>
        <p:txBody>
          <a:bodyPr wrap="none" rtlCol="0">
            <a:spAutoFit/>
          </a:bodyPr>
          <a:lstStyle/>
          <a:p>
            <a:pPr defTabSz="914126" fontAlgn="auto">
              <a:spcBef>
                <a:spcPts val="0"/>
              </a:spcBef>
              <a:spcAft>
                <a:spcPts val="0"/>
              </a:spcAft>
              <a:defRPr/>
            </a:pPr>
            <a:r>
              <a:rPr lang="ru-RU" sz="1200" dirty="0">
                <a:latin typeface="Calibri"/>
              </a:rPr>
              <a:t>Продажи</a:t>
            </a:r>
          </a:p>
        </p:txBody>
      </p:sp>
      <p:sp>
        <p:nvSpPr>
          <p:cNvPr id="3" name="TextBox 2"/>
          <p:cNvSpPr txBox="1"/>
          <p:nvPr/>
        </p:nvSpPr>
        <p:spPr>
          <a:xfrm>
            <a:off x="6765454" y="1491771"/>
            <a:ext cx="2862538" cy="369236"/>
          </a:xfrm>
          <a:prstGeom prst="rect">
            <a:avLst/>
          </a:prstGeom>
          <a:noFill/>
        </p:spPr>
        <p:txBody>
          <a:bodyPr wrap="none" rtlCol="0">
            <a:spAutoFit/>
          </a:bodyPr>
          <a:lstStyle/>
          <a:p>
            <a:r>
              <a:rPr lang="ru-RU" sz="900" i="1" dirty="0">
                <a:solidFill>
                  <a:schemeClr val="tx2"/>
                </a:solidFill>
                <a:latin typeface="SB Sans Display Light" panose="020B0303040504020204" pitchFamily="34" charset="0"/>
                <a:cs typeface="SB Sans Display Light" panose="020B0303040504020204" pitchFamily="34" charset="0"/>
              </a:rPr>
              <a:t>Публикация проектных деклараций: 2025 -6% г/г</a:t>
            </a:r>
          </a:p>
          <a:p>
            <a:r>
              <a:rPr lang="ru-RU" sz="900" i="1" dirty="0">
                <a:solidFill>
                  <a:schemeClr val="tx2"/>
                </a:solidFill>
                <a:latin typeface="SB Sans Display Light" panose="020B0303040504020204" pitchFamily="34" charset="0"/>
                <a:cs typeface="SB Sans Display Light" panose="020B0303040504020204" pitchFamily="34" charset="0"/>
              </a:rPr>
              <a:t>Выход в продажу новых проектов: 2025 -8% г/г</a:t>
            </a:r>
          </a:p>
        </p:txBody>
      </p:sp>
      <p:pic>
        <p:nvPicPr>
          <p:cNvPr id="8" name="Рисунок 7"/>
          <p:cNvPicPr>
            <a:picLocks noChangeAspect="1"/>
          </p:cNvPicPr>
          <p:nvPr/>
        </p:nvPicPr>
        <p:blipFill>
          <a:blip r:embed="rId3"/>
          <a:stretch>
            <a:fillRect/>
          </a:stretch>
        </p:blipFill>
        <p:spPr>
          <a:xfrm>
            <a:off x="452459" y="1689969"/>
            <a:ext cx="5030428" cy="3500301"/>
          </a:xfrm>
          <a:prstGeom prst="rect">
            <a:avLst/>
          </a:prstGeom>
        </p:spPr>
      </p:pic>
    </p:spTree>
    <p:extLst>
      <p:ext uri="{BB962C8B-B14F-4D97-AF65-F5344CB8AC3E}">
        <p14:creationId xmlns:p14="http://schemas.microsoft.com/office/powerpoint/2010/main" val="2833658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435750" y="1678256"/>
            <a:ext cx="5351054" cy="3447064"/>
          </a:xfrm>
          <a:prstGeom prst="rect">
            <a:avLst/>
          </a:prstGeom>
        </p:spPr>
      </p:pic>
      <p:pic>
        <p:nvPicPr>
          <p:cNvPr id="16" name="Рисунок 15"/>
          <p:cNvPicPr>
            <a:picLocks noChangeAspect="1"/>
          </p:cNvPicPr>
          <p:nvPr/>
        </p:nvPicPr>
        <p:blipFill>
          <a:blip r:embed="rId4"/>
          <a:stretch>
            <a:fillRect/>
          </a:stretch>
        </p:blipFill>
        <p:spPr>
          <a:xfrm>
            <a:off x="6597165" y="1561276"/>
            <a:ext cx="5256387" cy="3564045"/>
          </a:xfrm>
          <a:prstGeom prst="rect">
            <a:avLst/>
          </a:prstGeom>
        </p:spPr>
      </p:pic>
      <p:sp>
        <p:nvSpPr>
          <p:cNvPr id="3" name="Title 2"/>
          <p:cNvSpPr>
            <a:spLocks noGrp="1"/>
          </p:cNvSpPr>
          <p:nvPr>
            <p:ph type="title"/>
          </p:nvPr>
        </p:nvSpPr>
        <p:spPr>
          <a:xfrm>
            <a:off x="596850" y="893"/>
            <a:ext cx="9672939" cy="861341"/>
          </a:xfrm>
        </p:spPr>
        <p:txBody>
          <a:bodyPr/>
          <a:lstStyle/>
          <a:p>
            <a:r>
              <a:rPr lang="ru-RU" dirty="0" err="1" smtClean="0">
                <a:latin typeface="SB Sans Display Light" panose="020B0303040504020204" pitchFamily="34" charset="0"/>
                <a:cs typeface="SB Sans Display Light" panose="020B0303040504020204" pitchFamily="34" charset="0"/>
              </a:rPr>
              <a:t>Распроданность</a:t>
            </a:r>
            <a:r>
              <a:rPr lang="ru-RU" dirty="0" smtClean="0">
                <a:latin typeface="SB Sans Display Light" panose="020B0303040504020204" pitchFamily="34" charset="0"/>
                <a:cs typeface="SB Sans Display Light" panose="020B0303040504020204" pitchFamily="34" charset="0"/>
              </a:rPr>
              <a:t> на вводе постепенно снижается, что расширяет выбор для покупателей и повышает конкуренцию для строящегося жилья</a:t>
            </a:r>
            <a:endParaRPr lang="en-US" dirty="0">
              <a:latin typeface="SB Sans Display Light" panose="020B0303040504020204" pitchFamily="34" charset="0"/>
              <a:cs typeface="SB Sans Display Light" panose="020B0303040504020204" pitchFamily="34" charset="0"/>
            </a:endParaRPr>
          </a:p>
        </p:txBody>
      </p:sp>
      <p:sp>
        <p:nvSpPr>
          <p:cNvPr id="6" name="Rectangle 3"/>
          <p:cNvSpPr txBox="1">
            <a:spLocks noChangeArrowheads="1"/>
          </p:cNvSpPr>
          <p:nvPr/>
        </p:nvSpPr>
        <p:spPr bwMode="auto">
          <a:xfrm>
            <a:off x="506314" y="5894426"/>
            <a:ext cx="11508074" cy="6456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7972" tIns="71981" rIns="107972" bIns="71981" anchor="ctr"/>
          <a:lstStyle>
            <a:defPPr>
              <a:defRPr lang="en-US"/>
            </a:defPPr>
            <a:lvl1pPr marL="228600" indent="-228600" eaLnBrk="0" fontAlgn="base" hangingPunct="0">
              <a:spcBef>
                <a:spcPts val="600"/>
              </a:spcBef>
              <a:spcAft>
                <a:spcPct val="0"/>
              </a:spcAft>
              <a:buClr>
                <a:schemeClr val="bg2"/>
              </a:buClr>
              <a:buSzPct val="100000"/>
              <a:buFont typeface="Wingdings" pitchFamily="2" charset="2"/>
              <a:buChar char="§"/>
              <a:defRPr sz="1400" kern="0">
                <a:latin typeface="Arial" pitchFamily="34" charset="0"/>
                <a:cs typeface="Arial" pitchFamily="34" charset="0"/>
              </a:defRPr>
            </a:lvl1pPr>
          </a:lstStyle>
          <a:p>
            <a:pPr marL="228531" indent="-228531" defTabSz="914126">
              <a:buClr>
                <a:srgbClr val="000000"/>
              </a:buClr>
              <a:defRPr/>
            </a:pPr>
            <a:r>
              <a:rPr lang="ru-RU" altLang="ru-RU" sz="1200" b="0" dirty="0">
                <a:solidFill>
                  <a:srgbClr val="000000"/>
                </a:solidFill>
                <a:latin typeface="SB Sans Display Light" panose="020B0303040504020204" pitchFamily="34" charset="0"/>
                <a:cs typeface="SB Sans Display Light" panose="020B0303040504020204" pitchFamily="34" charset="0"/>
              </a:rPr>
              <a:t>На фоне сократившихся продаж уровень </a:t>
            </a:r>
            <a:r>
              <a:rPr lang="ru-RU" altLang="ru-RU" sz="1200" b="0" dirty="0" err="1">
                <a:solidFill>
                  <a:srgbClr val="000000"/>
                </a:solidFill>
                <a:latin typeface="SB Sans Display Light" panose="020B0303040504020204" pitchFamily="34" charset="0"/>
                <a:cs typeface="SB Sans Display Light" panose="020B0303040504020204" pitchFamily="34" charset="0"/>
              </a:rPr>
              <a:t>распроданности</a:t>
            </a:r>
            <a:r>
              <a:rPr lang="ru-RU" altLang="ru-RU" sz="1200" b="0" dirty="0">
                <a:solidFill>
                  <a:srgbClr val="000000"/>
                </a:solidFill>
                <a:latin typeface="SB Sans Display Light" panose="020B0303040504020204" pitchFamily="34" charset="0"/>
                <a:cs typeface="SB Sans Display Light" panose="020B0303040504020204" pitchFamily="34" charset="0"/>
              </a:rPr>
              <a:t> новостроек к моменту ввода в эксплуатацию постепенно снижается.</a:t>
            </a:r>
          </a:p>
          <a:p>
            <a:pPr marL="228531" indent="-228531" defTabSz="914126">
              <a:buClr>
                <a:srgbClr val="000000"/>
              </a:buClr>
              <a:defRPr/>
            </a:pPr>
            <a:r>
              <a:rPr lang="ru-RU" altLang="ru-RU" sz="1200" dirty="0">
                <a:solidFill>
                  <a:srgbClr val="000000"/>
                </a:solidFill>
                <a:latin typeface="SB Sans Display Light" panose="020B0303040504020204" pitchFamily="34" charset="0"/>
                <a:cs typeface="SB Sans Display Light" panose="020B0303040504020204" pitchFamily="34" charset="0"/>
              </a:rPr>
              <a:t>Готовые квартиры в недавно сданных новостройках создают дополнительную конкуренцию для строящегося жилья, продающегося по ДДУ.</a:t>
            </a:r>
            <a:endParaRPr lang="ru-RU" altLang="ru-RU" sz="1200" b="0" dirty="0">
              <a:solidFill>
                <a:srgbClr val="000000"/>
              </a:solidFill>
              <a:latin typeface="SB Sans Display Light" panose="020B0303040504020204" pitchFamily="34" charset="0"/>
              <a:cs typeface="SB Sans Display Light" panose="020B0303040504020204" pitchFamily="34" charset="0"/>
            </a:endParaRPr>
          </a:p>
        </p:txBody>
      </p:sp>
      <p:sp>
        <p:nvSpPr>
          <p:cNvPr id="8" name="TextBox 4"/>
          <p:cNvSpPr txBox="1">
            <a:spLocks noChangeArrowheads="1"/>
          </p:cNvSpPr>
          <p:nvPr/>
        </p:nvSpPr>
        <p:spPr bwMode="auto">
          <a:xfrm>
            <a:off x="6629358" y="1054858"/>
            <a:ext cx="4864248" cy="430775"/>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pPr defTabSz="914126" fontAlgn="auto">
              <a:spcAft>
                <a:spcPts val="0"/>
              </a:spcAft>
              <a:defRPr/>
            </a:pPr>
            <a:r>
              <a:rPr lang="ru-RU" altLang="en-US" sz="1400" dirty="0">
                <a:solidFill>
                  <a:srgbClr val="000000"/>
                </a:solidFill>
                <a:latin typeface="SB Sans Display Light" panose="020B0303040504020204" pitchFamily="34" charset="0"/>
                <a:cs typeface="SB Sans Display Light" panose="020B0303040504020204" pitchFamily="34" charset="0"/>
              </a:rPr>
              <a:t>Средний уровень </a:t>
            </a:r>
            <a:r>
              <a:rPr lang="ru-RU" altLang="en-US" sz="1400" dirty="0" err="1">
                <a:solidFill>
                  <a:srgbClr val="000000"/>
                </a:solidFill>
                <a:latin typeface="SB Sans Display Light" panose="020B0303040504020204" pitchFamily="34" charset="0"/>
                <a:cs typeface="SB Sans Display Light" panose="020B0303040504020204" pitchFamily="34" charset="0"/>
              </a:rPr>
              <a:t>распроданности</a:t>
            </a:r>
            <a:r>
              <a:rPr lang="ru-RU" altLang="en-US" sz="1400" dirty="0">
                <a:solidFill>
                  <a:srgbClr val="000000"/>
                </a:solidFill>
                <a:latin typeface="SB Sans Display Light" panose="020B0303040504020204" pitchFamily="34" charset="0"/>
                <a:cs typeface="SB Sans Display Light" panose="020B0303040504020204" pitchFamily="34" charset="0"/>
              </a:rPr>
              <a:t> в новостройках, введенных в 2025, % (топ-30 субъектов по объёму ТС)</a:t>
            </a:r>
            <a:endParaRPr lang="en-US" altLang="ru-RU" sz="1400" dirty="0">
              <a:solidFill>
                <a:srgbClr val="000000"/>
              </a:solidFill>
              <a:latin typeface="SB Sans Display Light" panose="020B0303040504020204" pitchFamily="34" charset="0"/>
              <a:cs typeface="SB Sans Display Light" panose="020B0303040504020204" pitchFamily="34" charset="0"/>
            </a:endParaRPr>
          </a:p>
        </p:txBody>
      </p:sp>
      <p:sp>
        <p:nvSpPr>
          <p:cNvPr id="11" name="Rectangle 21"/>
          <p:cNvSpPr/>
          <p:nvPr/>
        </p:nvSpPr>
        <p:spPr>
          <a:xfrm>
            <a:off x="6854142" y="5125320"/>
            <a:ext cx="4878486" cy="31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4126" fontAlgn="auto">
              <a:spcAft>
                <a:spcPts val="0"/>
              </a:spcAft>
              <a:defRPr/>
            </a:pPr>
            <a:r>
              <a:rPr lang="ru-RU" sz="800" b="0" i="1" dirty="0">
                <a:solidFill>
                  <a:srgbClr val="000000"/>
                </a:solidFill>
                <a:latin typeface="SB Sans Display Light" panose="020B0303040504020204" pitchFamily="34" charset="0"/>
                <a:cs typeface="SB Sans Display Light" panose="020B0303040504020204" pitchFamily="34" charset="0"/>
              </a:rPr>
              <a:t>ТС – объём текущего строительства МКД</a:t>
            </a:r>
          </a:p>
          <a:p>
            <a:pPr defTabSz="914126" fontAlgn="auto">
              <a:spcAft>
                <a:spcPts val="0"/>
              </a:spcAft>
              <a:defRPr/>
            </a:pPr>
            <a:r>
              <a:rPr lang="ru-RU" sz="800" b="0" i="1" dirty="0">
                <a:solidFill>
                  <a:srgbClr val="000000"/>
                </a:solidFill>
                <a:latin typeface="SB Sans Display Light" panose="020B0303040504020204" pitchFamily="34" charset="0"/>
                <a:cs typeface="SB Sans Display Light" panose="020B0303040504020204" pitchFamily="34" charset="0"/>
              </a:rPr>
              <a:t>Источник:</a:t>
            </a:r>
            <a:r>
              <a:rPr lang="en-US" sz="800" b="0" i="1" dirty="0">
                <a:solidFill>
                  <a:srgbClr val="000000"/>
                </a:solidFill>
                <a:latin typeface="SB Sans Display Light" panose="020B0303040504020204" pitchFamily="34" charset="0"/>
                <a:cs typeface="SB Sans Display Light" panose="020B0303040504020204" pitchFamily="34" charset="0"/>
              </a:rPr>
              <a:t> </a:t>
            </a:r>
            <a:r>
              <a:rPr lang="ru-RU" sz="800" b="0" i="1" dirty="0">
                <a:solidFill>
                  <a:srgbClr val="000000"/>
                </a:solidFill>
                <a:latin typeface="SB Sans Display Light" panose="020B0303040504020204" pitchFamily="34" charset="0"/>
                <a:cs typeface="SB Sans Display Light" panose="020B0303040504020204" pitchFamily="34" charset="0"/>
              </a:rPr>
              <a:t> ЕИСЖС, </a:t>
            </a:r>
            <a:r>
              <a:rPr lang="en-US" sz="800" b="0" i="1" dirty="0" err="1">
                <a:solidFill>
                  <a:srgbClr val="000000"/>
                </a:solidFill>
                <a:latin typeface="SB Sans Display Light" panose="020B0303040504020204" pitchFamily="34" charset="0"/>
                <a:cs typeface="SB Sans Display Light" panose="020B0303040504020204" pitchFamily="34" charset="0"/>
              </a:rPr>
              <a:t>Dataflat</a:t>
            </a:r>
            <a:r>
              <a:rPr lang="en-US" sz="800" b="0" i="1" dirty="0">
                <a:solidFill>
                  <a:srgbClr val="000000"/>
                </a:solidFill>
                <a:latin typeface="SB Sans Display Light" panose="020B0303040504020204" pitchFamily="34" charset="0"/>
                <a:cs typeface="SB Sans Display Light" panose="020B0303040504020204" pitchFamily="34" charset="0"/>
              </a:rPr>
              <a:t>, </a:t>
            </a:r>
            <a:r>
              <a:rPr lang="ru-RU" sz="800" b="0" i="1" dirty="0" err="1">
                <a:solidFill>
                  <a:srgbClr val="000000"/>
                </a:solidFill>
                <a:latin typeface="SB Sans Display Light" panose="020B0303040504020204" pitchFamily="34" charset="0"/>
                <a:cs typeface="SB Sans Display Light" panose="020B0303040504020204" pitchFamily="34" charset="0"/>
              </a:rPr>
              <a:t>Дом.рф</a:t>
            </a:r>
            <a:r>
              <a:rPr lang="ru-RU" sz="800" b="0" i="1" dirty="0">
                <a:solidFill>
                  <a:srgbClr val="000000"/>
                </a:solidFill>
                <a:latin typeface="SB Sans Display Light" panose="020B0303040504020204" pitchFamily="34" charset="0"/>
                <a:cs typeface="SB Sans Display Light" panose="020B0303040504020204" pitchFamily="34" charset="0"/>
              </a:rPr>
              <a:t>, Аналитический </a:t>
            </a:r>
            <a:r>
              <a:rPr lang="ru-RU" sz="800" b="0" i="1" dirty="0" err="1">
                <a:solidFill>
                  <a:srgbClr val="000000"/>
                </a:solidFill>
                <a:latin typeface="SB Sans Display Light" panose="020B0303040504020204" pitchFamily="34" charset="0"/>
                <a:cs typeface="SB Sans Display Light" panose="020B0303040504020204" pitchFamily="34" charset="0"/>
              </a:rPr>
              <a:t>хаб</a:t>
            </a:r>
            <a:endParaRPr lang="en-US" sz="800" b="0" i="1" dirty="0">
              <a:solidFill>
                <a:srgbClr val="000000"/>
              </a:solidFill>
              <a:latin typeface="SB Sans Display Light" panose="020B0303040504020204" pitchFamily="34" charset="0"/>
              <a:cs typeface="SB Sans Display Light" panose="020B0303040504020204" pitchFamily="34" charset="0"/>
            </a:endParaRPr>
          </a:p>
        </p:txBody>
      </p:sp>
      <p:sp>
        <p:nvSpPr>
          <p:cNvPr id="10" name="TextBox 4"/>
          <p:cNvSpPr txBox="1">
            <a:spLocks noChangeArrowheads="1"/>
          </p:cNvSpPr>
          <p:nvPr/>
        </p:nvSpPr>
        <p:spPr bwMode="auto">
          <a:xfrm>
            <a:off x="572054" y="1054858"/>
            <a:ext cx="5167684" cy="430775"/>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pPr defTabSz="914126" fontAlgn="auto">
              <a:spcAft>
                <a:spcPts val="0"/>
              </a:spcAft>
              <a:defRPr/>
            </a:pPr>
            <a:r>
              <a:rPr lang="ru-RU" altLang="en-US" sz="1400" dirty="0">
                <a:solidFill>
                  <a:srgbClr val="000000"/>
                </a:solidFill>
                <a:latin typeface="SB Sans Display Light" panose="020B0303040504020204" pitchFamily="34" charset="0"/>
                <a:cs typeface="SB Sans Display Light" panose="020B0303040504020204" pitchFamily="34" charset="0"/>
              </a:rPr>
              <a:t>Динамика </a:t>
            </a:r>
            <a:r>
              <a:rPr lang="ru-RU" altLang="en-US" sz="1400" dirty="0" err="1">
                <a:solidFill>
                  <a:srgbClr val="000000"/>
                </a:solidFill>
                <a:latin typeface="SB Sans Display Light" panose="020B0303040504020204" pitchFamily="34" charset="0"/>
                <a:cs typeface="SB Sans Display Light" panose="020B0303040504020204" pitchFamily="34" charset="0"/>
              </a:rPr>
              <a:t>распроданности</a:t>
            </a:r>
            <a:r>
              <a:rPr lang="ru-RU" altLang="en-US" sz="1400" dirty="0">
                <a:solidFill>
                  <a:srgbClr val="000000"/>
                </a:solidFill>
                <a:latin typeface="SB Sans Display Light" panose="020B0303040504020204" pitchFamily="34" charset="0"/>
                <a:cs typeface="SB Sans Display Light" panose="020B0303040504020204" pitchFamily="34" charset="0"/>
              </a:rPr>
              <a:t> проектной жилой площади ЖК (</a:t>
            </a:r>
            <a:r>
              <a:rPr lang="ru-RU" altLang="en-US" sz="1400" dirty="0" err="1">
                <a:solidFill>
                  <a:srgbClr val="000000"/>
                </a:solidFill>
                <a:latin typeface="SB Sans Display Light" panose="020B0303040504020204" pitchFamily="34" charset="0"/>
                <a:cs typeface="SB Sans Display Light" panose="020B0303040504020204" pitchFamily="34" charset="0"/>
              </a:rPr>
              <a:t>кв.м</a:t>
            </a:r>
            <a:r>
              <a:rPr lang="ru-RU" altLang="en-US" sz="1400" dirty="0">
                <a:solidFill>
                  <a:srgbClr val="000000"/>
                </a:solidFill>
                <a:latin typeface="SB Sans Display Light" panose="020B0303040504020204" pitchFamily="34" charset="0"/>
                <a:cs typeface="SB Sans Display Light" panose="020B0303040504020204" pitchFamily="34" charset="0"/>
              </a:rPr>
              <a:t>.) на дату ввода в эксплуатацию, %</a:t>
            </a:r>
            <a:endParaRPr lang="en-US" altLang="ru-RU" sz="1400" dirty="0">
              <a:solidFill>
                <a:srgbClr val="000000"/>
              </a:solidFill>
              <a:latin typeface="SB Sans Display Light" panose="020B0303040504020204" pitchFamily="34" charset="0"/>
              <a:cs typeface="SB Sans Display Light" panose="020B0303040504020204" pitchFamily="34" charset="0"/>
            </a:endParaRPr>
          </a:p>
        </p:txBody>
      </p:sp>
      <p:sp>
        <p:nvSpPr>
          <p:cNvPr id="12" name="Rectangle 21"/>
          <p:cNvSpPr/>
          <p:nvPr/>
        </p:nvSpPr>
        <p:spPr>
          <a:xfrm>
            <a:off x="407262" y="5125320"/>
            <a:ext cx="5488040" cy="31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spcBef>
                <a:spcPct val="0"/>
              </a:spcBef>
              <a:defRPr/>
            </a:pPr>
            <a:r>
              <a:rPr lang="ru-RU" sz="800" b="0" i="1" dirty="0">
                <a:solidFill>
                  <a:srgbClr val="000000"/>
                </a:solidFill>
                <a:latin typeface="SB Sans Display Light" panose="020B0303040504020204" pitchFamily="34" charset="0"/>
                <a:cs typeface="SB Sans Display Light" panose="020B0303040504020204" pitchFamily="34" charset="0"/>
              </a:rPr>
              <a:t>Источник:</a:t>
            </a:r>
            <a:r>
              <a:rPr lang="en-US" sz="800" b="0" i="1" dirty="0">
                <a:solidFill>
                  <a:srgbClr val="000000"/>
                </a:solidFill>
                <a:latin typeface="SB Sans Display Light" panose="020B0303040504020204" pitchFamily="34" charset="0"/>
                <a:cs typeface="SB Sans Display Light" panose="020B0303040504020204" pitchFamily="34" charset="0"/>
              </a:rPr>
              <a:t> </a:t>
            </a:r>
            <a:r>
              <a:rPr lang="ru-RU" sz="800" i="1" dirty="0">
                <a:solidFill>
                  <a:srgbClr val="000000"/>
                </a:solidFill>
                <a:latin typeface="SB Sans Display Light" panose="020B0303040504020204" pitchFamily="34" charset="0"/>
                <a:cs typeface="SB Sans Display Light" panose="020B0303040504020204" pitchFamily="34" charset="0"/>
              </a:rPr>
              <a:t>ЕИСЖС, </a:t>
            </a:r>
            <a:r>
              <a:rPr lang="en-US" sz="800" i="1" dirty="0" err="1">
                <a:solidFill>
                  <a:srgbClr val="000000"/>
                </a:solidFill>
                <a:latin typeface="SB Sans Display Light" panose="020B0303040504020204" pitchFamily="34" charset="0"/>
                <a:cs typeface="SB Sans Display Light" panose="020B0303040504020204" pitchFamily="34" charset="0"/>
              </a:rPr>
              <a:t>Dataflat</a:t>
            </a:r>
            <a:r>
              <a:rPr lang="en-US" sz="800" i="1" dirty="0">
                <a:solidFill>
                  <a:srgbClr val="000000"/>
                </a:solidFill>
                <a:latin typeface="SB Sans Display Light" panose="020B0303040504020204" pitchFamily="34" charset="0"/>
                <a:cs typeface="SB Sans Display Light" panose="020B0303040504020204" pitchFamily="34" charset="0"/>
              </a:rPr>
              <a:t>, </a:t>
            </a:r>
            <a:r>
              <a:rPr lang="ru-RU" sz="800" i="1" dirty="0" err="1">
                <a:solidFill>
                  <a:srgbClr val="000000"/>
                </a:solidFill>
                <a:latin typeface="SB Sans Display Light" panose="020B0303040504020204" pitchFamily="34" charset="0"/>
                <a:cs typeface="SB Sans Display Light" panose="020B0303040504020204" pitchFamily="34" charset="0"/>
              </a:rPr>
              <a:t>Дом.рф</a:t>
            </a:r>
            <a:r>
              <a:rPr lang="ru-RU" sz="800" i="1" dirty="0">
                <a:solidFill>
                  <a:srgbClr val="000000"/>
                </a:solidFill>
                <a:latin typeface="SB Sans Display Light" panose="020B0303040504020204" pitchFamily="34" charset="0"/>
                <a:cs typeface="SB Sans Display Light" panose="020B0303040504020204" pitchFamily="34" charset="0"/>
              </a:rPr>
              <a:t>, Аналитический </a:t>
            </a:r>
            <a:r>
              <a:rPr lang="ru-RU" sz="800" i="1" dirty="0" err="1">
                <a:solidFill>
                  <a:srgbClr val="000000"/>
                </a:solidFill>
                <a:latin typeface="SB Sans Display Light" panose="020B0303040504020204" pitchFamily="34" charset="0"/>
                <a:cs typeface="SB Sans Display Light" panose="020B0303040504020204" pitchFamily="34" charset="0"/>
              </a:rPr>
              <a:t>хаб</a:t>
            </a:r>
            <a:endParaRPr lang="en-US" sz="800" i="1" dirty="0">
              <a:solidFill>
                <a:srgbClr val="000000"/>
              </a:solidFill>
              <a:latin typeface="SB Sans Display Light" panose="020B0303040504020204" pitchFamily="34" charset="0"/>
              <a:cs typeface="SB Sans Display Light" panose="020B0303040504020204" pitchFamily="34" charset="0"/>
            </a:endParaRPr>
          </a:p>
        </p:txBody>
      </p:sp>
      <p:sp>
        <p:nvSpPr>
          <p:cNvPr id="9" name="Стрелка вправо 8"/>
          <p:cNvSpPr/>
          <p:nvPr/>
        </p:nvSpPr>
        <p:spPr>
          <a:xfrm>
            <a:off x="9225359" y="1782404"/>
            <a:ext cx="1007849" cy="310959"/>
          </a:xfrm>
          <a:prstGeom prst="rightArrow">
            <a:avLst/>
          </a:prstGeom>
          <a:solidFill>
            <a:schemeClr val="accent1">
              <a:alpha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defRPr/>
            </a:pPr>
            <a:r>
              <a:rPr lang="ru-RU" sz="1200" b="0" dirty="0">
                <a:solidFill>
                  <a:srgbClr val="006F3C"/>
                </a:solidFill>
                <a:latin typeface="Calibri"/>
              </a:rPr>
              <a:t>Лучше</a:t>
            </a:r>
          </a:p>
        </p:txBody>
      </p:sp>
      <p:sp>
        <p:nvSpPr>
          <p:cNvPr id="13" name="Стрелка вправо 12"/>
          <p:cNvSpPr/>
          <p:nvPr/>
        </p:nvSpPr>
        <p:spPr>
          <a:xfrm flipH="1">
            <a:off x="7966132" y="1793192"/>
            <a:ext cx="1024707" cy="310959"/>
          </a:xfrm>
          <a:prstGeom prst="rightArrow">
            <a:avLst/>
          </a:prstGeom>
          <a:solidFill>
            <a:schemeClr val="bg1">
              <a:lumMod val="50000"/>
              <a:alpha val="2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defRPr/>
            </a:pPr>
            <a:r>
              <a:rPr lang="ru-RU" sz="1200" b="0" dirty="0">
                <a:solidFill>
                  <a:srgbClr val="FFFFFF">
                    <a:lumMod val="50000"/>
                  </a:srgbClr>
                </a:solidFill>
                <a:latin typeface="Calibri"/>
              </a:rPr>
              <a:t>Хуже</a:t>
            </a:r>
          </a:p>
        </p:txBody>
      </p:sp>
      <p:sp>
        <p:nvSpPr>
          <p:cNvPr id="14" name="Стрелка вниз 13"/>
          <p:cNvSpPr/>
          <p:nvPr/>
        </p:nvSpPr>
        <p:spPr>
          <a:xfrm rot="16650941">
            <a:off x="2742507" y="761752"/>
            <a:ext cx="367162" cy="2961358"/>
          </a:xfrm>
          <a:prstGeom prst="downArrow">
            <a:avLst/>
          </a:prstGeom>
          <a:solidFill>
            <a:schemeClr val="bg2">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966132" y="2104152"/>
            <a:ext cx="142807" cy="2842848"/>
          </a:xfrm>
          <a:prstGeom prst="rect">
            <a:avLst/>
          </a:prstGeom>
          <a:solidFill>
            <a:schemeClr val="accent1">
              <a:alpha val="15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defRPr/>
            </a:pPr>
            <a:endParaRPr lang="ru-RU" sz="1799" b="0">
              <a:solidFill>
                <a:srgbClr val="FFFFFF"/>
              </a:solidFill>
              <a:latin typeface="Calibri"/>
            </a:endParaRPr>
          </a:p>
        </p:txBody>
      </p:sp>
    </p:spTree>
    <p:extLst>
      <p:ext uri="{BB962C8B-B14F-4D97-AF65-F5344CB8AC3E}">
        <p14:creationId xmlns:p14="http://schemas.microsoft.com/office/powerpoint/2010/main" val="3412774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ru-RU" dirty="0" smtClean="0">
                <a:latin typeface="SB Sans Display Light" panose="020B0303040504020204" pitchFamily="34" charset="0"/>
                <a:cs typeface="SB Sans Display Light" panose="020B0303040504020204" pitchFamily="34" charset="0"/>
              </a:rPr>
              <a:t>График ввода и </a:t>
            </a:r>
            <a:r>
              <a:rPr lang="ru-RU" dirty="0" err="1" smtClean="0">
                <a:latin typeface="SB Sans Display Light" panose="020B0303040504020204" pitchFamily="34" charset="0"/>
                <a:cs typeface="SB Sans Display Light" panose="020B0303040504020204" pitchFamily="34" charset="0"/>
              </a:rPr>
              <a:t>распроданность</a:t>
            </a:r>
            <a:r>
              <a:rPr lang="ru-RU" dirty="0" smtClean="0">
                <a:latin typeface="SB Sans Display Light" panose="020B0303040504020204" pitchFamily="34" charset="0"/>
                <a:cs typeface="SB Sans Display Light" panose="020B0303040504020204" pitchFamily="34" charset="0"/>
              </a:rPr>
              <a:t> новостроек в Красноярском крае</a:t>
            </a:r>
            <a:endParaRPr lang="en-US" dirty="0">
              <a:latin typeface="SB Sans Display Light" panose="020B0303040504020204" pitchFamily="34" charset="0"/>
              <a:cs typeface="SB Sans Display Light" panose="020B0303040504020204" pitchFamily="34" charset="0"/>
            </a:endParaRPr>
          </a:p>
        </p:txBody>
      </p:sp>
      <p:sp>
        <p:nvSpPr>
          <p:cNvPr id="6" name="Rectangle 7"/>
          <p:cNvSpPr>
            <a:spLocks noChangeArrowheads="1"/>
          </p:cNvSpPr>
          <p:nvPr/>
        </p:nvSpPr>
        <p:spPr bwMode="auto">
          <a:xfrm>
            <a:off x="263283" y="6256936"/>
            <a:ext cx="11150767" cy="3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ru-RU" sz="800" i="1" dirty="0">
                <a:latin typeface="SB Sans Display Light" panose="020B0303040504020204" pitchFamily="34" charset="0"/>
                <a:cs typeface="SB Sans Display Light" panose="020B0303040504020204" pitchFamily="34" charset="0"/>
              </a:rPr>
              <a:t>Данные по вводу новостроек из проектных деклараций в ЕИСЖС.</a:t>
            </a:r>
          </a:p>
          <a:p>
            <a:pPr>
              <a:spcBef>
                <a:spcPct val="0"/>
              </a:spcBef>
            </a:pPr>
            <a:r>
              <a:rPr lang="ru-RU" altLang="ru-RU" sz="800" i="1" dirty="0">
                <a:latin typeface="SB Sans Display Light" panose="020B0303040504020204" pitchFamily="34" charset="0"/>
                <a:cs typeface="SB Sans Display Light" panose="020B0303040504020204" pitchFamily="34" charset="0"/>
              </a:rPr>
              <a:t>*данные по вводу Росстата включают площадь общежитий, дома маневрового фонда, приюты, дома-интернаты, другие дома системы </a:t>
            </a:r>
            <a:r>
              <a:rPr lang="ru-RU" altLang="ru-RU" sz="800" i="1" dirty="0" err="1">
                <a:latin typeface="SB Sans Display Light" panose="020B0303040504020204" pitchFamily="34" charset="0"/>
                <a:cs typeface="SB Sans Display Light" panose="020B0303040504020204" pitchFamily="34" charset="0"/>
              </a:rPr>
              <a:t>соцобслуживания</a:t>
            </a:r>
            <a:r>
              <a:rPr lang="ru-RU" altLang="ru-RU" sz="800" i="1" dirty="0">
                <a:latin typeface="SB Sans Display Light" panose="020B0303040504020204" pitchFamily="34" charset="0"/>
                <a:cs typeface="SB Sans Display Light" panose="020B0303040504020204" pitchFamily="34" charset="0"/>
              </a:rPr>
              <a:t> населения, жилую площадь во введенных нежилых зданиях</a:t>
            </a:r>
          </a:p>
          <a:p>
            <a:pPr>
              <a:spcBef>
                <a:spcPct val="0"/>
              </a:spcBef>
            </a:pPr>
            <a:r>
              <a:rPr lang="ru-RU" altLang="ru-RU" sz="800" i="1" dirty="0">
                <a:latin typeface="SB Sans Display Light" panose="020B0303040504020204" pitchFamily="34" charset="0"/>
                <a:cs typeface="SB Sans Display Light" panose="020B0303040504020204" pitchFamily="34" charset="0"/>
              </a:rPr>
              <a:t>Источник: </a:t>
            </a:r>
            <a:r>
              <a:rPr lang="en-US" altLang="ru-RU" sz="800" i="1" dirty="0" err="1">
                <a:latin typeface="SB Sans Display Light" panose="020B0303040504020204" pitchFamily="34" charset="0"/>
                <a:cs typeface="SB Sans Display Light" panose="020B0303040504020204" pitchFamily="34" charset="0"/>
              </a:rPr>
              <a:t>Dataflat</a:t>
            </a:r>
            <a:r>
              <a:rPr lang="ru-RU" altLang="ru-RU" sz="800" i="1" dirty="0">
                <a:latin typeface="SB Sans Display Light" panose="020B0303040504020204" pitchFamily="34" charset="0"/>
                <a:cs typeface="SB Sans Display Light" panose="020B0303040504020204" pitchFamily="34" charset="0"/>
              </a:rPr>
              <a:t>, ЕИСЖС, Аналитический </a:t>
            </a:r>
            <a:r>
              <a:rPr lang="ru-RU" altLang="ru-RU" sz="800" i="1" dirty="0" err="1">
                <a:latin typeface="SB Sans Display Light" panose="020B0303040504020204" pitchFamily="34" charset="0"/>
                <a:cs typeface="SB Sans Display Light" panose="020B0303040504020204" pitchFamily="34" charset="0"/>
              </a:rPr>
              <a:t>хаб</a:t>
            </a:r>
            <a:endParaRPr lang="en-US" altLang="ru-RU" sz="800" i="1" dirty="0">
              <a:latin typeface="SB Sans Display Light" panose="020B0303040504020204" pitchFamily="34" charset="0"/>
              <a:cs typeface="SB Sans Display Light" panose="020B0303040504020204" pitchFamily="34" charset="0"/>
            </a:endParaRPr>
          </a:p>
        </p:txBody>
      </p:sp>
      <p:sp>
        <p:nvSpPr>
          <p:cNvPr id="26" name="TextBox 6"/>
          <p:cNvSpPr txBox="1">
            <a:spLocks noChangeArrowheads="1"/>
          </p:cNvSpPr>
          <p:nvPr/>
        </p:nvSpPr>
        <p:spPr bwMode="auto">
          <a:xfrm>
            <a:off x="800457" y="882590"/>
            <a:ext cx="9037396" cy="215388"/>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Фактический и планируемый график ввода новостроек (по 214-ФЗ), млн. </a:t>
            </a:r>
            <a:r>
              <a:rPr lang="ru-RU" altLang="ru-RU" sz="1400" dirty="0" err="1">
                <a:latin typeface="SB Sans Display Light" panose="020B0303040504020204" pitchFamily="34" charset="0"/>
                <a:cs typeface="SB Sans Display Light" panose="020B0303040504020204" pitchFamily="34" charset="0"/>
              </a:rPr>
              <a:t>кв.м</a:t>
            </a:r>
            <a:r>
              <a:rPr lang="ru-RU" altLang="ru-RU" sz="1400" dirty="0">
                <a:latin typeface="SB Sans Display Light" panose="020B0303040504020204" pitchFamily="34" charset="0"/>
                <a:cs typeface="SB Sans Display Light" panose="020B0303040504020204" pitchFamily="34" charset="0"/>
              </a:rPr>
              <a:t>.</a:t>
            </a:r>
            <a:endParaRPr lang="ru-RU" altLang="ru-RU" sz="1000" dirty="0">
              <a:latin typeface="SB Sans Display Light" panose="020B0303040504020204" pitchFamily="34" charset="0"/>
              <a:cs typeface="SB Sans Display Light" panose="020B0303040504020204" pitchFamily="34" charset="0"/>
            </a:endParaRPr>
          </a:p>
        </p:txBody>
      </p:sp>
      <p:pic>
        <p:nvPicPr>
          <p:cNvPr id="4" name="Рисунок 3"/>
          <p:cNvPicPr>
            <a:picLocks noChangeAspect="1"/>
          </p:cNvPicPr>
          <p:nvPr/>
        </p:nvPicPr>
        <p:blipFill>
          <a:blip r:embed="rId2"/>
          <a:stretch>
            <a:fillRect/>
          </a:stretch>
        </p:blipFill>
        <p:spPr>
          <a:xfrm>
            <a:off x="407261" y="1097978"/>
            <a:ext cx="11693468" cy="5158957"/>
          </a:xfrm>
          <a:prstGeom prst="rect">
            <a:avLst/>
          </a:prstGeom>
        </p:spPr>
      </p:pic>
    </p:spTree>
    <p:extLst>
      <p:ext uri="{BB962C8B-B14F-4D97-AF65-F5344CB8AC3E}">
        <p14:creationId xmlns:p14="http://schemas.microsoft.com/office/powerpoint/2010/main" val="3991512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39465" y="4405012"/>
            <a:ext cx="4282865" cy="2228528"/>
          </a:xfrm>
          <a:prstGeom prst="rect">
            <a:avLst/>
          </a:prstGeom>
        </p:spPr>
      </p:pic>
      <p:pic>
        <p:nvPicPr>
          <p:cNvPr id="12" name="Рисунок 11"/>
          <p:cNvPicPr>
            <a:picLocks noChangeAspect="1"/>
          </p:cNvPicPr>
          <p:nvPr/>
        </p:nvPicPr>
        <p:blipFill>
          <a:blip r:embed="rId3"/>
          <a:stretch>
            <a:fillRect/>
          </a:stretch>
        </p:blipFill>
        <p:spPr>
          <a:xfrm>
            <a:off x="5480569" y="4312265"/>
            <a:ext cx="4721646" cy="2454525"/>
          </a:xfrm>
          <a:prstGeom prst="rect">
            <a:avLst/>
          </a:prstGeom>
        </p:spPr>
      </p:pic>
      <p:pic>
        <p:nvPicPr>
          <p:cNvPr id="8" name="Рисунок 7"/>
          <p:cNvPicPr>
            <a:picLocks noChangeAspect="1"/>
          </p:cNvPicPr>
          <p:nvPr/>
        </p:nvPicPr>
        <p:blipFill>
          <a:blip r:embed="rId4"/>
          <a:stretch>
            <a:fillRect/>
          </a:stretch>
        </p:blipFill>
        <p:spPr>
          <a:xfrm>
            <a:off x="5431733" y="1515728"/>
            <a:ext cx="4642419" cy="2456048"/>
          </a:xfrm>
          <a:prstGeom prst="rect">
            <a:avLst/>
          </a:prstGeom>
        </p:spPr>
      </p:pic>
      <p:pic>
        <p:nvPicPr>
          <p:cNvPr id="4" name="Рисунок 3"/>
          <p:cNvPicPr>
            <a:picLocks noChangeAspect="1"/>
          </p:cNvPicPr>
          <p:nvPr/>
        </p:nvPicPr>
        <p:blipFill>
          <a:blip r:embed="rId5"/>
          <a:stretch>
            <a:fillRect/>
          </a:stretch>
        </p:blipFill>
        <p:spPr>
          <a:xfrm>
            <a:off x="359688" y="1414057"/>
            <a:ext cx="4642419" cy="2456048"/>
          </a:xfrm>
          <a:prstGeom prst="rect">
            <a:avLst/>
          </a:prstGeom>
        </p:spPr>
      </p:pic>
      <p:sp>
        <p:nvSpPr>
          <p:cNvPr id="2" name="Title 1"/>
          <p:cNvSpPr>
            <a:spLocks noGrp="1"/>
          </p:cNvSpPr>
          <p:nvPr>
            <p:ph type="title"/>
          </p:nvPr>
        </p:nvSpPr>
        <p:spPr>
          <a:xfrm>
            <a:off x="670989" y="99325"/>
            <a:ext cx="10896832" cy="861565"/>
          </a:xfrm>
          <a:noFill/>
        </p:spPr>
        <p:txBody>
          <a:bodyPr/>
          <a:lstStyle/>
          <a:p>
            <a:r>
              <a:rPr lang="ru-RU" dirty="0" smtClean="0">
                <a:latin typeface="SB Sans Display Light" panose="020B0303040504020204" pitchFamily="34" charset="0"/>
                <a:cs typeface="SB Sans Display Light" panose="020B0303040504020204" pitchFamily="34" charset="0"/>
              </a:rPr>
              <a:t>За 2021-2024 средние цены в РФ выросли 2х, за 2025 +9%.</a:t>
            </a:r>
            <a:br>
              <a:rPr lang="ru-RU" dirty="0" smtClean="0">
                <a:latin typeface="SB Sans Display Light" panose="020B0303040504020204" pitchFamily="34" charset="0"/>
                <a:cs typeface="SB Sans Display Light" panose="020B0303040504020204" pitchFamily="34" charset="0"/>
              </a:rPr>
            </a:br>
            <a:r>
              <a:rPr lang="ru-RU" dirty="0" smtClean="0">
                <a:latin typeface="SB Sans Display Light" panose="020B0303040504020204" pitchFamily="34" charset="0"/>
                <a:cs typeface="SB Sans Display Light" panose="020B0303040504020204" pitchFamily="34" charset="0"/>
              </a:rPr>
              <a:t>Инфляция за аналогичные периоды составила 43% и 5,6% </a:t>
            </a:r>
            <a:r>
              <a:rPr lang="ru-RU" dirty="0" smtClean="0">
                <a:latin typeface="SB Sans Display Light" panose="020B0303040504020204" pitchFamily="34" charset="0"/>
                <a:cs typeface="SB Sans Display Light" panose="020B0303040504020204" pitchFamily="34" charset="0"/>
              </a:rPr>
              <a:t>соответственно</a:t>
            </a:r>
            <a:endParaRPr lang="en-US" dirty="0">
              <a:latin typeface="SB Sans Display Light" panose="020B0303040504020204" pitchFamily="34" charset="0"/>
              <a:cs typeface="SB Sans Display Light" panose="020B0303040504020204" pitchFamily="34" charset="0"/>
            </a:endParaRPr>
          </a:p>
        </p:txBody>
      </p:sp>
      <p:sp>
        <p:nvSpPr>
          <p:cNvPr id="5" name="TextBox 6"/>
          <p:cNvSpPr txBox="1">
            <a:spLocks noChangeArrowheads="1"/>
          </p:cNvSpPr>
          <p:nvPr/>
        </p:nvSpPr>
        <p:spPr bwMode="auto">
          <a:xfrm>
            <a:off x="789315" y="1146492"/>
            <a:ext cx="4882222" cy="369236"/>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t>Москва и МО</a:t>
            </a:r>
          </a:p>
          <a:p>
            <a:r>
              <a:rPr lang="ru-RU" altLang="ru-RU" sz="1000" b="0" dirty="0"/>
              <a:t>(23% объёма текущего строительства в стране)</a:t>
            </a:r>
            <a:r>
              <a:rPr lang="ru-RU" altLang="ru-RU" sz="1000" dirty="0"/>
              <a:t> </a:t>
            </a:r>
          </a:p>
        </p:txBody>
      </p:sp>
      <p:sp>
        <p:nvSpPr>
          <p:cNvPr id="6" name="Rectangle 7"/>
          <p:cNvSpPr>
            <a:spLocks noChangeArrowheads="1"/>
          </p:cNvSpPr>
          <p:nvPr/>
        </p:nvSpPr>
        <p:spPr bwMode="auto">
          <a:xfrm>
            <a:off x="763419" y="6669552"/>
            <a:ext cx="5189989" cy="18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ru-RU" sz="1000" i="1" dirty="0">
                <a:latin typeface="SB Sans Display Light" panose="020B0303040504020204" pitchFamily="34" charset="0"/>
                <a:cs typeface="SB Sans Display Light" panose="020B0303040504020204" pitchFamily="34" charset="0"/>
              </a:rPr>
              <a:t>Источник: </a:t>
            </a:r>
            <a:r>
              <a:rPr lang="en-US" altLang="ru-RU" sz="1000" i="1" dirty="0" err="1">
                <a:latin typeface="SB Sans Display Light" panose="020B0303040504020204" pitchFamily="34" charset="0"/>
                <a:cs typeface="SB Sans Display Light" panose="020B0303040504020204" pitchFamily="34" charset="0"/>
              </a:rPr>
              <a:t>Dataflat</a:t>
            </a:r>
            <a:r>
              <a:rPr lang="ru-RU" altLang="ru-RU" sz="1000" i="1" dirty="0">
                <a:latin typeface="SB Sans Display Light" panose="020B0303040504020204" pitchFamily="34" charset="0"/>
                <a:cs typeface="SB Sans Display Light" panose="020B0303040504020204" pitchFamily="34" charset="0"/>
              </a:rPr>
              <a:t>, ЕИСЖС, </a:t>
            </a:r>
            <a:r>
              <a:rPr lang="ru-RU" altLang="ru-RU" sz="1000" i="1" dirty="0" err="1">
                <a:latin typeface="SB Sans Display Light" panose="020B0303040504020204" pitchFamily="34" charset="0"/>
                <a:cs typeface="SB Sans Display Light" panose="020B0303040504020204" pitchFamily="34" charset="0"/>
              </a:rPr>
              <a:t>Дом.рф</a:t>
            </a:r>
            <a:r>
              <a:rPr lang="ru-RU" altLang="ru-RU" sz="1000" i="1" dirty="0">
                <a:latin typeface="SB Sans Display Light" panose="020B0303040504020204" pitchFamily="34" charset="0"/>
                <a:cs typeface="SB Sans Display Light" panose="020B0303040504020204" pitchFamily="34" charset="0"/>
              </a:rPr>
              <a:t>, Аналитический </a:t>
            </a:r>
            <a:r>
              <a:rPr lang="ru-RU" altLang="ru-RU" sz="1000" i="1" dirty="0" err="1">
                <a:latin typeface="SB Sans Display Light" panose="020B0303040504020204" pitchFamily="34" charset="0"/>
                <a:cs typeface="SB Sans Display Light" panose="020B0303040504020204" pitchFamily="34" charset="0"/>
              </a:rPr>
              <a:t>хаб</a:t>
            </a:r>
            <a:endParaRPr lang="en-US" altLang="ru-RU" sz="1000" i="1" dirty="0">
              <a:latin typeface="SB Sans Display Light" panose="020B0303040504020204" pitchFamily="34" charset="0"/>
              <a:cs typeface="SB Sans Display Light" panose="020B0303040504020204" pitchFamily="34" charset="0"/>
            </a:endParaRPr>
          </a:p>
        </p:txBody>
      </p:sp>
      <p:sp>
        <p:nvSpPr>
          <p:cNvPr id="13" name="TextBox 6"/>
          <p:cNvSpPr txBox="1">
            <a:spLocks noChangeArrowheads="1"/>
          </p:cNvSpPr>
          <p:nvPr/>
        </p:nvSpPr>
        <p:spPr bwMode="auto">
          <a:xfrm>
            <a:off x="5985929" y="1146492"/>
            <a:ext cx="4882222" cy="369236"/>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t>СПБ и ЛО</a:t>
            </a:r>
          </a:p>
          <a:p>
            <a:r>
              <a:rPr lang="ru-RU" altLang="ru-RU" sz="1000" b="0" dirty="0"/>
              <a:t>(9% объёма текущего строительства в стране)</a:t>
            </a:r>
            <a:r>
              <a:rPr lang="ru-RU" altLang="ru-RU" sz="1000" dirty="0"/>
              <a:t> </a:t>
            </a:r>
          </a:p>
        </p:txBody>
      </p:sp>
      <p:sp>
        <p:nvSpPr>
          <p:cNvPr id="16" name="TextBox 6"/>
          <p:cNvSpPr txBox="1">
            <a:spLocks noChangeArrowheads="1"/>
          </p:cNvSpPr>
          <p:nvPr/>
        </p:nvSpPr>
        <p:spPr bwMode="auto">
          <a:xfrm>
            <a:off x="796466" y="3907016"/>
            <a:ext cx="4882222" cy="369236"/>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t>Региональные «</a:t>
            </a:r>
            <a:r>
              <a:rPr lang="ru-RU" altLang="ru-RU" sz="1400" dirty="0" err="1"/>
              <a:t>миллионники</a:t>
            </a:r>
            <a:r>
              <a:rPr lang="ru-RU" altLang="ru-RU" sz="1400" dirty="0"/>
              <a:t>»</a:t>
            </a:r>
          </a:p>
          <a:p>
            <a:r>
              <a:rPr lang="ru-RU" altLang="ru-RU" sz="1000" b="0" dirty="0"/>
              <a:t>(34% объёма текущего строительства в стране)</a:t>
            </a:r>
            <a:r>
              <a:rPr lang="ru-RU" altLang="ru-RU" sz="1000" dirty="0"/>
              <a:t> </a:t>
            </a:r>
          </a:p>
        </p:txBody>
      </p:sp>
      <p:sp>
        <p:nvSpPr>
          <p:cNvPr id="18" name="TextBox 6"/>
          <p:cNvSpPr txBox="1">
            <a:spLocks noChangeArrowheads="1"/>
          </p:cNvSpPr>
          <p:nvPr/>
        </p:nvSpPr>
        <p:spPr bwMode="auto">
          <a:xfrm>
            <a:off x="5979647" y="3907016"/>
            <a:ext cx="4882222" cy="369236"/>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t>Остальные регионы</a:t>
            </a:r>
          </a:p>
          <a:p>
            <a:r>
              <a:rPr lang="ru-RU" altLang="ru-RU" sz="1000" b="0" dirty="0"/>
              <a:t>(34% объёма текущего строительства в стране)</a:t>
            </a:r>
            <a:r>
              <a:rPr lang="ru-RU" altLang="ru-RU" sz="1000" dirty="0"/>
              <a:t> </a:t>
            </a:r>
          </a:p>
        </p:txBody>
      </p:sp>
      <p:sp>
        <p:nvSpPr>
          <p:cNvPr id="26" name="TextBox 6"/>
          <p:cNvSpPr txBox="1">
            <a:spLocks noChangeArrowheads="1"/>
          </p:cNvSpPr>
          <p:nvPr/>
        </p:nvSpPr>
        <p:spPr bwMode="auto">
          <a:xfrm>
            <a:off x="800457" y="882590"/>
            <a:ext cx="9037396" cy="215388"/>
          </a:xfrm>
          <a:prstGeom prst="rect">
            <a:avLst/>
          </a:prstGeom>
          <a:noFill/>
          <a:ln>
            <a:noFill/>
          </a:ln>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b="0" dirty="0"/>
              <a:t>Динамика средних цен в основных региональных группах, 100% - январь 2021</a:t>
            </a:r>
            <a:endParaRPr lang="ru-RU" altLang="ru-RU" sz="1000" b="0" dirty="0"/>
          </a:p>
        </p:txBody>
      </p:sp>
      <p:sp>
        <p:nvSpPr>
          <p:cNvPr id="15" name="Title 1"/>
          <p:cNvSpPr txBox="1">
            <a:spLocks/>
          </p:cNvSpPr>
          <p:nvPr/>
        </p:nvSpPr>
        <p:spPr>
          <a:xfrm>
            <a:off x="8721420" y="1799987"/>
            <a:ext cx="1799731" cy="573591"/>
          </a:xfrm>
          <a:prstGeom prst="rect">
            <a:avLst/>
          </a:prstGeom>
          <a:noFill/>
        </p:spPr>
        <p:txBody>
          <a:bodyPr anchor="ctr"/>
          <a:lstStyle>
            <a:lvl1pPr algn="l" defTabSz="914400" rtl="0" eaLnBrk="1" latinLnBrk="0" hangingPunct="1">
              <a:lnSpc>
                <a:spcPct val="90000"/>
              </a:lnSpc>
              <a:spcBef>
                <a:spcPct val="0"/>
              </a:spcBef>
              <a:buNone/>
              <a:defRPr lang="en-US" sz="2200" b="0" i="0" kern="1200" cap="none" baseline="0">
                <a:solidFill>
                  <a:srgbClr val="21A038"/>
                </a:solidFill>
                <a:latin typeface="+mj-lt"/>
                <a:ea typeface="Calibri Light" charset="0"/>
                <a:cs typeface="Calibri Light" charset="0"/>
              </a:defRPr>
            </a:lvl1pPr>
          </a:lstStyle>
          <a:p>
            <a:r>
              <a:rPr lang="ru-RU" sz="900" dirty="0">
                <a:solidFill>
                  <a:schemeClr val="tx2"/>
                </a:solidFill>
                <a:latin typeface="SB Sans Display Light" panose="020B0303040504020204" pitchFamily="34" charset="0"/>
                <a:cs typeface="SB Sans Display Light" panose="020B0303040504020204" pitchFamily="34" charset="0"/>
              </a:rPr>
              <a:t>СПБ:</a:t>
            </a:r>
          </a:p>
          <a:p>
            <a:r>
              <a:rPr lang="ru-RU" sz="900" dirty="0">
                <a:solidFill>
                  <a:schemeClr val="tx2"/>
                </a:solidFill>
                <a:latin typeface="SB Sans Display Light" panose="020B0303040504020204" pitchFamily="34" charset="0"/>
                <a:cs typeface="SB Sans Display Light" panose="020B0303040504020204" pitchFamily="34" charset="0"/>
              </a:rPr>
              <a:t>2021-2024: +76%</a:t>
            </a:r>
          </a:p>
          <a:p>
            <a:r>
              <a:rPr lang="en-US" sz="900" dirty="0">
                <a:solidFill>
                  <a:schemeClr val="tx2"/>
                </a:solidFill>
                <a:latin typeface="SB Sans Display Light" panose="020B0303040504020204" pitchFamily="34" charset="0"/>
                <a:cs typeface="SB Sans Display Light" panose="020B0303040504020204" pitchFamily="34" charset="0"/>
              </a:rPr>
              <a:t>YTD: +</a:t>
            </a:r>
            <a:r>
              <a:rPr lang="ru-RU" sz="900" dirty="0">
                <a:solidFill>
                  <a:schemeClr val="tx2"/>
                </a:solidFill>
                <a:latin typeface="SB Sans Display Light" panose="020B0303040504020204" pitchFamily="34" charset="0"/>
                <a:cs typeface="SB Sans Display Light" panose="020B0303040504020204" pitchFamily="34" charset="0"/>
              </a:rPr>
              <a:t>9</a:t>
            </a:r>
            <a:r>
              <a:rPr lang="en-US" sz="900" dirty="0">
                <a:solidFill>
                  <a:schemeClr val="tx2"/>
                </a:solidFill>
                <a:latin typeface="SB Sans Display Light" panose="020B0303040504020204" pitchFamily="34" charset="0"/>
                <a:cs typeface="SB Sans Display Light" panose="020B0303040504020204" pitchFamily="34" charset="0"/>
              </a:rPr>
              <a:t>%</a:t>
            </a:r>
            <a:endParaRPr lang="ru-RU" sz="900" dirty="0">
              <a:solidFill>
                <a:schemeClr val="tx2"/>
              </a:solidFill>
              <a:latin typeface="SB Sans Display Light" panose="020B0303040504020204" pitchFamily="34" charset="0"/>
              <a:cs typeface="SB Sans Display Light" panose="020B0303040504020204" pitchFamily="34" charset="0"/>
            </a:endParaRPr>
          </a:p>
        </p:txBody>
      </p:sp>
      <p:sp>
        <p:nvSpPr>
          <p:cNvPr id="17" name="Title 1"/>
          <p:cNvSpPr txBox="1">
            <a:spLocks/>
          </p:cNvSpPr>
          <p:nvPr/>
        </p:nvSpPr>
        <p:spPr>
          <a:xfrm>
            <a:off x="3390279" y="4316114"/>
            <a:ext cx="1799731" cy="573591"/>
          </a:xfrm>
          <a:prstGeom prst="rect">
            <a:avLst/>
          </a:prstGeom>
          <a:noFill/>
        </p:spPr>
        <p:txBody>
          <a:bodyPr anchor="ctr"/>
          <a:lstStyle>
            <a:lvl1pPr algn="l" defTabSz="914400" rtl="0" eaLnBrk="1" latinLnBrk="0" hangingPunct="1">
              <a:lnSpc>
                <a:spcPct val="90000"/>
              </a:lnSpc>
              <a:spcBef>
                <a:spcPct val="0"/>
              </a:spcBef>
              <a:buNone/>
              <a:defRPr lang="en-US" sz="2200" b="0" i="0" kern="1200" cap="none" baseline="0">
                <a:solidFill>
                  <a:srgbClr val="21A038"/>
                </a:solidFill>
                <a:latin typeface="+mj-lt"/>
                <a:ea typeface="Calibri Light" charset="0"/>
                <a:cs typeface="Calibri Light" charset="0"/>
              </a:defRPr>
            </a:lvl1pPr>
          </a:lstStyle>
          <a:p>
            <a:r>
              <a:rPr lang="ru-RU" sz="900" dirty="0">
                <a:solidFill>
                  <a:schemeClr val="tx2"/>
                </a:solidFill>
                <a:latin typeface="SB Sans Display Light" panose="020B0303040504020204" pitchFamily="34" charset="0"/>
                <a:cs typeface="SB Sans Display Light" panose="020B0303040504020204" pitchFamily="34" charset="0"/>
              </a:rPr>
              <a:t>2021-2024: +106%</a:t>
            </a:r>
          </a:p>
          <a:p>
            <a:r>
              <a:rPr lang="en-US" sz="900" dirty="0">
                <a:solidFill>
                  <a:schemeClr val="tx2"/>
                </a:solidFill>
                <a:latin typeface="SB Sans Display Light" panose="020B0303040504020204" pitchFamily="34" charset="0"/>
                <a:cs typeface="SB Sans Display Light" panose="020B0303040504020204" pitchFamily="34" charset="0"/>
              </a:rPr>
              <a:t>YTD: +</a:t>
            </a:r>
            <a:r>
              <a:rPr lang="ru-RU" sz="900" dirty="0">
                <a:solidFill>
                  <a:schemeClr val="tx2"/>
                </a:solidFill>
                <a:latin typeface="SB Sans Display Light" panose="020B0303040504020204" pitchFamily="34" charset="0"/>
                <a:cs typeface="SB Sans Display Light" panose="020B0303040504020204" pitchFamily="34" charset="0"/>
              </a:rPr>
              <a:t>3</a:t>
            </a:r>
            <a:r>
              <a:rPr lang="en-US" sz="900" dirty="0">
                <a:solidFill>
                  <a:schemeClr val="tx2"/>
                </a:solidFill>
                <a:latin typeface="SB Sans Display Light" panose="020B0303040504020204" pitchFamily="34" charset="0"/>
                <a:cs typeface="SB Sans Display Light" panose="020B0303040504020204" pitchFamily="34" charset="0"/>
              </a:rPr>
              <a:t>%</a:t>
            </a:r>
            <a:endParaRPr lang="ru-RU" sz="900" dirty="0">
              <a:solidFill>
                <a:schemeClr val="tx2"/>
              </a:solidFill>
              <a:latin typeface="SB Sans Display Light" panose="020B0303040504020204" pitchFamily="34" charset="0"/>
              <a:cs typeface="SB Sans Display Light" panose="020B0303040504020204" pitchFamily="34" charset="0"/>
            </a:endParaRPr>
          </a:p>
        </p:txBody>
      </p:sp>
      <p:sp>
        <p:nvSpPr>
          <p:cNvPr id="14" name="Title 1"/>
          <p:cNvSpPr txBox="1">
            <a:spLocks/>
          </p:cNvSpPr>
          <p:nvPr/>
        </p:nvSpPr>
        <p:spPr>
          <a:xfrm>
            <a:off x="3397563" y="1701106"/>
            <a:ext cx="1799731" cy="573591"/>
          </a:xfrm>
          <a:prstGeom prst="rect">
            <a:avLst/>
          </a:prstGeom>
          <a:noFill/>
        </p:spPr>
        <p:txBody>
          <a:bodyPr anchor="ctr"/>
          <a:lstStyle>
            <a:lvl1pPr algn="l" defTabSz="914400" rtl="0" eaLnBrk="1" latinLnBrk="0" hangingPunct="1">
              <a:lnSpc>
                <a:spcPct val="90000"/>
              </a:lnSpc>
              <a:spcBef>
                <a:spcPct val="0"/>
              </a:spcBef>
              <a:buNone/>
              <a:defRPr lang="en-US" sz="2200" b="0" i="0" kern="1200" cap="none" baseline="0">
                <a:solidFill>
                  <a:srgbClr val="21A038"/>
                </a:solidFill>
                <a:latin typeface="+mj-lt"/>
                <a:ea typeface="Calibri Light" charset="0"/>
                <a:cs typeface="Calibri Light" charset="0"/>
              </a:defRPr>
            </a:lvl1pPr>
          </a:lstStyle>
          <a:p>
            <a:r>
              <a:rPr lang="ru-RU" sz="900" dirty="0">
                <a:solidFill>
                  <a:schemeClr val="tx2"/>
                </a:solidFill>
                <a:latin typeface="SB Sans Display Light" panose="020B0303040504020204" pitchFamily="34" charset="0"/>
                <a:cs typeface="SB Sans Display Light" panose="020B0303040504020204" pitchFamily="34" charset="0"/>
              </a:rPr>
              <a:t>МСК:</a:t>
            </a:r>
          </a:p>
          <a:p>
            <a:r>
              <a:rPr lang="ru-RU" sz="900" dirty="0">
                <a:solidFill>
                  <a:schemeClr val="tx2"/>
                </a:solidFill>
                <a:latin typeface="SB Sans Display Light" panose="020B0303040504020204" pitchFamily="34" charset="0"/>
                <a:cs typeface="SB Sans Display Light" panose="020B0303040504020204" pitchFamily="34" charset="0"/>
              </a:rPr>
              <a:t>2021-2024: +66%</a:t>
            </a:r>
          </a:p>
          <a:p>
            <a:r>
              <a:rPr lang="en-US" sz="900" dirty="0">
                <a:solidFill>
                  <a:schemeClr val="tx2"/>
                </a:solidFill>
                <a:latin typeface="SB Sans Display Light" panose="020B0303040504020204" pitchFamily="34" charset="0"/>
                <a:cs typeface="SB Sans Display Light" panose="020B0303040504020204" pitchFamily="34" charset="0"/>
              </a:rPr>
              <a:t>YTD: +4%</a:t>
            </a:r>
            <a:endParaRPr lang="ru-RU" sz="900" dirty="0">
              <a:solidFill>
                <a:schemeClr val="tx2"/>
              </a:solidFill>
              <a:latin typeface="SB Sans Display Light" panose="020B0303040504020204" pitchFamily="34" charset="0"/>
              <a:cs typeface="SB Sans Display Light" panose="020B0303040504020204" pitchFamily="34" charset="0"/>
            </a:endParaRPr>
          </a:p>
        </p:txBody>
      </p:sp>
      <p:sp>
        <p:nvSpPr>
          <p:cNvPr id="20" name="Title 1"/>
          <p:cNvSpPr txBox="1">
            <a:spLocks/>
          </p:cNvSpPr>
          <p:nvPr/>
        </p:nvSpPr>
        <p:spPr>
          <a:xfrm>
            <a:off x="3680838" y="2578464"/>
            <a:ext cx="1799731" cy="573591"/>
          </a:xfrm>
          <a:prstGeom prst="rect">
            <a:avLst/>
          </a:prstGeom>
          <a:noFill/>
        </p:spPr>
        <p:txBody>
          <a:bodyPr anchor="ctr"/>
          <a:lstStyle>
            <a:lvl1pPr algn="l" defTabSz="914400" rtl="0" eaLnBrk="1" latinLnBrk="0" hangingPunct="1">
              <a:lnSpc>
                <a:spcPct val="90000"/>
              </a:lnSpc>
              <a:spcBef>
                <a:spcPct val="0"/>
              </a:spcBef>
              <a:buNone/>
              <a:defRPr lang="en-US" sz="2200" b="0" i="0" kern="1200" cap="none" baseline="0">
                <a:solidFill>
                  <a:srgbClr val="21A038"/>
                </a:solidFill>
                <a:latin typeface="+mj-lt"/>
                <a:ea typeface="Calibri Light" charset="0"/>
                <a:cs typeface="Calibri Light" charset="0"/>
              </a:defRPr>
            </a:lvl1pPr>
          </a:lstStyle>
          <a:p>
            <a:r>
              <a:rPr lang="ru-RU" sz="900" dirty="0">
                <a:solidFill>
                  <a:srgbClr val="70B8B6"/>
                </a:solidFill>
                <a:latin typeface="SB Sans Display Light" panose="020B0303040504020204" pitchFamily="34" charset="0"/>
                <a:cs typeface="SB Sans Display Light" panose="020B0303040504020204" pitchFamily="34" charset="0"/>
              </a:rPr>
              <a:t>МО:</a:t>
            </a:r>
          </a:p>
          <a:p>
            <a:r>
              <a:rPr lang="ru-RU" sz="900" dirty="0">
                <a:solidFill>
                  <a:srgbClr val="70B8B6"/>
                </a:solidFill>
                <a:latin typeface="SB Sans Display Light" panose="020B0303040504020204" pitchFamily="34" charset="0"/>
                <a:cs typeface="SB Sans Display Light" panose="020B0303040504020204" pitchFamily="34" charset="0"/>
              </a:rPr>
              <a:t>2021-202</a:t>
            </a:r>
            <a:r>
              <a:rPr lang="en-US" sz="900" dirty="0">
                <a:solidFill>
                  <a:srgbClr val="70B8B6"/>
                </a:solidFill>
                <a:latin typeface="SB Sans Display Light" panose="020B0303040504020204" pitchFamily="34" charset="0"/>
                <a:cs typeface="SB Sans Display Light" panose="020B0303040504020204" pitchFamily="34" charset="0"/>
              </a:rPr>
              <a:t>4</a:t>
            </a:r>
            <a:r>
              <a:rPr lang="ru-RU" sz="900" dirty="0">
                <a:solidFill>
                  <a:srgbClr val="70B8B6"/>
                </a:solidFill>
                <a:latin typeface="SB Sans Display Light" panose="020B0303040504020204" pitchFamily="34" charset="0"/>
                <a:cs typeface="SB Sans Display Light" panose="020B0303040504020204" pitchFamily="34" charset="0"/>
              </a:rPr>
              <a:t>: +67%</a:t>
            </a:r>
          </a:p>
          <a:p>
            <a:r>
              <a:rPr lang="en-US" sz="900" dirty="0">
                <a:solidFill>
                  <a:srgbClr val="70B8B6"/>
                </a:solidFill>
                <a:latin typeface="SB Sans Display Light" panose="020B0303040504020204" pitchFamily="34" charset="0"/>
                <a:cs typeface="SB Sans Display Light" panose="020B0303040504020204" pitchFamily="34" charset="0"/>
              </a:rPr>
              <a:t>YTD: +</a:t>
            </a:r>
            <a:r>
              <a:rPr lang="ru-RU" sz="900" dirty="0">
                <a:solidFill>
                  <a:srgbClr val="70B8B6"/>
                </a:solidFill>
                <a:latin typeface="SB Sans Display Light" panose="020B0303040504020204" pitchFamily="34" charset="0"/>
                <a:cs typeface="SB Sans Display Light" panose="020B0303040504020204" pitchFamily="34" charset="0"/>
              </a:rPr>
              <a:t>5</a:t>
            </a:r>
            <a:r>
              <a:rPr lang="en-US" sz="900" dirty="0">
                <a:solidFill>
                  <a:srgbClr val="70B8B6"/>
                </a:solidFill>
                <a:latin typeface="SB Sans Display Light" panose="020B0303040504020204" pitchFamily="34" charset="0"/>
                <a:cs typeface="SB Sans Display Light" panose="020B0303040504020204" pitchFamily="34" charset="0"/>
              </a:rPr>
              <a:t>%</a:t>
            </a:r>
            <a:endParaRPr lang="ru-RU" sz="900" dirty="0">
              <a:solidFill>
                <a:srgbClr val="70B8B6"/>
              </a:solidFill>
              <a:latin typeface="SB Sans Display Light" panose="020B0303040504020204" pitchFamily="34" charset="0"/>
              <a:cs typeface="SB Sans Display Light" panose="020B0303040504020204" pitchFamily="34" charset="0"/>
            </a:endParaRPr>
          </a:p>
        </p:txBody>
      </p:sp>
      <p:sp>
        <p:nvSpPr>
          <p:cNvPr id="21" name="Title 1"/>
          <p:cNvSpPr txBox="1">
            <a:spLocks/>
          </p:cNvSpPr>
          <p:nvPr/>
        </p:nvSpPr>
        <p:spPr>
          <a:xfrm>
            <a:off x="9081456" y="2416095"/>
            <a:ext cx="1799731" cy="573591"/>
          </a:xfrm>
          <a:prstGeom prst="rect">
            <a:avLst/>
          </a:prstGeom>
          <a:noFill/>
        </p:spPr>
        <p:txBody>
          <a:bodyPr anchor="ctr"/>
          <a:lstStyle>
            <a:lvl1pPr algn="l" defTabSz="914400" rtl="0" eaLnBrk="1" latinLnBrk="0" hangingPunct="1">
              <a:lnSpc>
                <a:spcPct val="90000"/>
              </a:lnSpc>
              <a:spcBef>
                <a:spcPct val="0"/>
              </a:spcBef>
              <a:buNone/>
              <a:defRPr lang="en-US" sz="2200" b="0" i="0" kern="1200" cap="none" baseline="0">
                <a:solidFill>
                  <a:srgbClr val="21A038"/>
                </a:solidFill>
                <a:latin typeface="+mj-lt"/>
                <a:ea typeface="Calibri Light" charset="0"/>
                <a:cs typeface="Calibri Light" charset="0"/>
              </a:defRPr>
            </a:lvl1pPr>
          </a:lstStyle>
          <a:p>
            <a:r>
              <a:rPr lang="ru-RU" sz="900" dirty="0">
                <a:solidFill>
                  <a:srgbClr val="70B8B6"/>
                </a:solidFill>
                <a:latin typeface="SB Sans Display Light" panose="020B0303040504020204" pitchFamily="34" charset="0"/>
                <a:cs typeface="SB Sans Display Light" panose="020B0303040504020204" pitchFamily="34" charset="0"/>
              </a:rPr>
              <a:t>ЛО:</a:t>
            </a:r>
          </a:p>
          <a:p>
            <a:r>
              <a:rPr lang="ru-RU" sz="900" dirty="0">
                <a:solidFill>
                  <a:srgbClr val="70B8B6"/>
                </a:solidFill>
                <a:latin typeface="SB Sans Display Light" panose="020B0303040504020204" pitchFamily="34" charset="0"/>
                <a:cs typeface="SB Sans Display Light" panose="020B0303040504020204" pitchFamily="34" charset="0"/>
              </a:rPr>
              <a:t>2021-202</a:t>
            </a:r>
            <a:r>
              <a:rPr lang="en-US" sz="900" dirty="0">
                <a:solidFill>
                  <a:srgbClr val="70B8B6"/>
                </a:solidFill>
                <a:latin typeface="SB Sans Display Light" panose="020B0303040504020204" pitchFamily="34" charset="0"/>
                <a:cs typeface="SB Sans Display Light" panose="020B0303040504020204" pitchFamily="34" charset="0"/>
              </a:rPr>
              <a:t>4</a:t>
            </a:r>
            <a:r>
              <a:rPr lang="ru-RU" sz="900" dirty="0">
                <a:solidFill>
                  <a:srgbClr val="70B8B6"/>
                </a:solidFill>
                <a:latin typeface="SB Sans Display Light" panose="020B0303040504020204" pitchFamily="34" charset="0"/>
                <a:cs typeface="SB Sans Display Light" panose="020B0303040504020204" pitchFamily="34" charset="0"/>
              </a:rPr>
              <a:t>: +66%</a:t>
            </a:r>
          </a:p>
          <a:p>
            <a:r>
              <a:rPr lang="en-US" sz="900" dirty="0">
                <a:solidFill>
                  <a:srgbClr val="70B8B6"/>
                </a:solidFill>
                <a:latin typeface="SB Sans Display Light" panose="020B0303040504020204" pitchFamily="34" charset="0"/>
                <a:cs typeface="SB Sans Display Light" panose="020B0303040504020204" pitchFamily="34" charset="0"/>
              </a:rPr>
              <a:t>YTD: +</a:t>
            </a:r>
            <a:r>
              <a:rPr lang="ru-RU" sz="900" dirty="0">
                <a:solidFill>
                  <a:srgbClr val="70B8B6"/>
                </a:solidFill>
                <a:latin typeface="SB Sans Display Light" panose="020B0303040504020204" pitchFamily="34" charset="0"/>
                <a:cs typeface="SB Sans Display Light" panose="020B0303040504020204" pitchFamily="34" charset="0"/>
              </a:rPr>
              <a:t>3</a:t>
            </a:r>
            <a:r>
              <a:rPr lang="en-US" sz="900" dirty="0">
                <a:solidFill>
                  <a:srgbClr val="70B8B6"/>
                </a:solidFill>
                <a:latin typeface="SB Sans Display Light" panose="020B0303040504020204" pitchFamily="34" charset="0"/>
                <a:cs typeface="SB Sans Display Light" panose="020B0303040504020204" pitchFamily="34" charset="0"/>
              </a:rPr>
              <a:t>%</a:t>
            </a:r>
            <a:endParaRPr lang="ru-RU" sz="900" dirty="0">
              <a:solidFill>
                <a:srgbClr val="70B8B6"/>
              </a:solidFill>
              <a:latin typeface="SB Sans Display Light" panose="020B0303040504020204" pitchFamily="34" charset="0"/>
              <a:cs typeface="SB Sans Display Light" panose="020B0303040504020204" pitchFamily="34" charset="0"/>
            </a:endParaRPr>
          </a:p>
        </p:txBody>
      </p:sp>
      <p:sp>
        <p:nvSpPr>
          <p:cNvPr id="24" name="Title 1"/>
          <p:cNvSpPr txBox="1">
            <a:spLocks/>
          </p:cNvSpPr>
          <p:nvPr/>
        </p:nvSpPr>
        <p:spPr>
          <a:xfrm>
            <a:off x="8601320" y="4312265"/>
            <a:ext cx="1799731" cy="573591"/>
          </a:xfrm>
          <a:prstGeom prst="rect">
            <a:avLst/>
          </a:prstGeom>
          <a:noFill/>
        </p:spPr>
        <p:txBody>
          <a:bodyPr anchor="ctr"/>
          <a:lstStyle>
            <a:lvl1pPr algn="l" defTabSz="914400" rtl="0" eaLnBrk="1" latinLnBrk="0" hangingPunct="1">
              <a:lnSpc>
                <a:spcPct val="90000"/>
              </a:lnSpc>
              <a:spcBef>
                <a:spcPct val="0"/>
              </a:spcBef>
              <a:buNone/>
              <a:defRPr lang="en-US" sz="2200" b="0" i="0" kern="1200" cap="none" baseline="0">
                <a:solidFill>
                  <a:srgbClr val="21A038"/>
                </a:solidFill>
                <a:latin typeface="+mj-lt"/>
                <a:ea typeface="Calibri Light" charset="0"/>
                <a:cs typeface="Calibri Light" charset="0"/>
              </a:defRPr>
            </a:lvl1pPr>
          </a:lstStyle>
          <a:p>
            <a:r>
              <a:rPr lang="ru-RU" sz="900" dirty="0">
                <a:solidFill>
                  <a:schemeClr val="tx2"/>
                </a:solidFill>
                <a:latin typeface="SB Sans Display Light" panose="020B0303040504020204" pitchFamily="34" charset="0"/>
                <a:cs typeface="SB Sans Display Light" panose="020B0303040504020204" pitchFamily="34" charset="0"/>
              </a:rPr>
              <a:t>2021-202</a:t>
            </a:r>
            <a:r>
              <a:rPr lang="en-US" sz="900" dirty="0">
                <a:solidFill>
                  <a:schemeClr val="tx2"/>
                </a:solidFill>
                <a:latin typeface="SB Sans Display Light" panose="020B0303040504020204" pitchFamily="34" charset="0"/>
                <a:cs typeface="SB Sans Display Light" panose="020B0303040504020204" pitchFamily="34" charset="0"/>
              </a:rPr>
              <a:t>4</a:t>
            </a:r>
            <a:r>
              <a:rPr lang="ru-RU" sz="900" dirty="0">
                <a:solidFill>
                  <a:schemeClr val="tx2"/>
                </a:solidFill>
                <a:latin typeface="SB Sans Display Light" panose="020B0303040504020204" pitchFamily="34" charset="0"/>
                <a:cs typeface="SB Sans Display Light" panose="020B0303040504020204" pitchFamily="34" charset="0"/>
              </a:rPr>
              <a:t>: +103%</a:t>
            </a:r>
          </a:p>
          <a:p>
            <a:r>
              <a:rPr lang="en-US" sz="900" dirty="0">
                <a:solidFill>
                  <a:schemeClr val="tx2"/>
                </a:solidFill>
                <a:latin typeface="SB Sans Display Light" panose="020B0303040504020204" pitchFamily="34" charset="0"/>
                <a:cs typeface="SB Sans Display Light" panose="020B0303040504020204" pitchFamily="34" charset="0"/>
              </a:rPr>
              <a:t>YTD: +</a:t>
            </a:r>
            <a:r>
              <a:rPr lang="ru-RU" sz="900" dirty="0">
                <a:solidFill>
                  <a:schemeClr val="tx2"/>
                </a:solidFill>
                <a:latin typeface="SB Sans Display Light" panose="020B0303040504020204" pitchFamily="34" charset="0"/>
                <a:cs typeface="SB Sans Display Light" panose="020B0303040504020204" pitchFamily="34" charset="0"/>
              </a:rPr>
              <a:t>2</a:t>
            </a:r>
            <a:r>
              <a:rPr lang="en-US" sz="900" dirty="0">
                <a:solidFill>
                  <a:schemeClr val="tx2"/>
                </a:solidFill>
                <a:latin typeface="SB Sans Display Light" panose="020B0303040504020204" pitchFamily="34" charset="0"/>
                <a:cs typeface="SB Sans Display Light" panose="020B0303040504020204" pitchFamily="34" charset="0"/>
              </a:rPr>
              <a:t>%</a:t>
            </a:r>
          </a:p>
        </p:txBody>
      </p:sp>
      <p:sp>
        <p:nvSpPr>
          <p:cNvPr id="22" name="Title 1"/>
          <p:cNvSpPr txBox="1">
            <a:spLocks/>
          </p:cNvSpPr>
          <p:nvPr/>
        </p:nvSpPr>
        <p:spPr>
          <a:xfrm>
            <a:off x="3482002" y="5137816"/>
            <a:ext cx="1799731" cy="573591"/>
          </a:xfrm>
          <a:prstGeom prst="rect">
            <a:avLst/>
          </a:prstGeom>
          <a:noFill/>
        </p:spPr>
        <p:txBody>
          <a:bodyPr anchor="ctr"/>
          <a:lstStyle>
            <a:lvl1pPr algn="l" defTabSz="914400" rtl="0" eaLnBrk="1" latinLnBrk="0" hangingPunct="1">
              <a:lnSpc>
                <a:spcPct val="90000"/>
              </a:lnSpc>
              <a:spcBef>
                <a:spcPct val="0"/>
              </a:spcBef>
              <a:buNone/>
              <a:defRPr lang="en-US" sz="2200" b="0" i="0" kern="1200" cap="none" baseline="0">
                <a:solidFill>
                  <a:srgbClr val="21A038"/>
                </a:solidFill>
                <a:latin typeface="+mj-lt"/>
                <a:ea typeface="Calibri Light" charset="0"/>
                <a:cs typeface="Calibri Light" charset="0"/>
              </a:defRPr>
            </a:lvl1pPr>
          </a:lstStyle>
          <a:p>
            <a:r>
              <a:rPr lang="ru-RU" sz="900" dirty="0">
                <a:solidFill>
                  <a:srgbClr val="7030A0"/>
                </a:solidFill>
                <a:latin typeface="SB Sans Display Light" panose="020B0303040504020204" pitchFamily="34" charset="0"/>
                <a:cs typeface="SB Sans Display Light" panose="020B0303040504020204" pitchFamily="34" charset="0"/>
              </a:rPr>
              <a:t>2021-2024: +73%</a:t>
            </a:r>
          </a:p>
          <a:p>
            <a:r>
              <a:rPr lang="en-US" sz="900" dirty="0">
                <a:solidFill>
                  <a:srgbClr val="7030A0"/>
                </a:solidFill>
                <a:latin typeface="SB Sans Display Light" panose="020B0303040504020204" pitchFamily="34" charset="0"/>
                <a:cs typeface="SB Sans Display Light" panose="020B0303040504020204" pitchFamily="34" charset="0"/>
              </a:rPr>
              <a:t>YTD: +</a:t>
            </a:r>
            <a:r>
              <a:rPr lang="ru-RU" sz="900" dirty="0">
                <a:solidFill>
                  <a:srgbClr val="7030A0"/>
                </a:solidFill>
                <a:latin typeface="SB Sans Display Light" panose="020B0303040504020204" pitchFamily="34" charset="0"/>
                <a:cs typeface="SB Sans Display Light" panose="020B0303040504020204" pitchFamily="34" charset="0"/>
              </a:rPr>
              <a:t>2</a:t>
            </a:r>
            <a:r>
              <a:rPr lang="en-US" sz="900" dirty="0">
                <a:solidFill>
                  <a:srgbClr val="7030A0"/>
                </a:solidFill>
                <a:latin typeface="SB Sans Display Light" panose="020B0303040504020204" pitchFamily="34" charset="0"/>
                <a:cs typeface="SB Sans Display Light" panose="020B0303040504020204" pitchFamily="34" charset="0"/>
              </a:rPr>
              <a:t>%</a:t>
            </a:r>
            <a:endParaRPr lang="ru-RU" sz="900" dirty="0">
              <a:solidFill>
                <a:srgbClr val="7030A0"/>
              </a:solidFill>
              <a:latin typeface="SB Sans Display Light" panose="020B0303040504020204" pitchFamily="34" charset="0"/>
              <a:cs typeface="SB Sans Display Light" panose="020B0303040504020204" pitchFamily="34" charset="0"/>
            </a:endParaRPr>
          </a:p>
        </p:txBody>
      </p:sp>
    </p:spTree>
    <p:extLst>
      <p:ext uri="{BB962C8B-B14F-4D97-AF65-F5344CB8AC3E}">
        <p14:creationId xmlns:p14="http://schemas.microsoft.com/office/powerpoint/2010/main" val="1148826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64532" y="1303671"/>
            <a:ext cx="11672823" cy="5076888"/>
          </a:xfrm>
          <a:prstGeom prst="rect">
            <a:avLst/>
          </a:prstGeom>
        </p:spPr>
      </p:pic>
      <p:sp>
        <p:nvSpPr>
          <p:cNvPr id="2" name="Title 1"/>
          <p:cNvSpPr>
            <a:spLocks noGrp="1"/>
          </p:cNvSpPr>
          <p:nvPr>
            <p:ph type="title"/>
          </p:nvPr>
        </p:nvSpPr>
        <p:spPr/>
        <p:txBody>
          <a:bodyPr/>
          <a:lstStyle/>
          <a:p>
            <a:r>
              <a:rPr lang="ru-RU" dirty="0" smtClean="0">
                <a:latin typeface="SB Sans Display Light" panose="020B0303040504020204" pitchFamily="34" charset="0"/>
                <a:cs typeface="SB Sans Display Light" panose="020B0303040504020204" pitchFamily="34" charset="0"/>
              </a:rPr>
              <a:t>Рыночные процентные ставки по ипотеке пока остаются </a:t>
            </a:r>
            <a:br>
              <a:rPr lang="ru-RU" dirty="0" smtClean="0">
                <a:latin typeface="SB Sans Display Light" panose="020B0303040504020204" pitchFamily="34" charset="0"/>
                <a:cs typeface="SB Sans Display Light" panose="020B0303040504020204" pitchFamily="34" charset="0"/>
              </a:rPr>
            </a:br>
            <a:r>
              <a:rPr lang="ru-RU" dirty="0" smtClean="0">
                <a:latin typeface="SB Sans Display Light" panose="020B0303040504020204" pitchFamily="34" charset="0"/>
                <a:cs typeface="SB Sans Display Light" panose="020B0303040504020204" pitchFamily="34" charset="0"/>
              </a:rPr>
              <a:t>на высоком уровне, сдерживая спрос</a:t>
            </a:r>
            <a:endParaRPr lang="en-US" dirty="0">
              <a:latin typeface="SB Sans Display Light" panose="020B0303040504020204" pitchFamily="34" charset="0"/>
              <a:cs typeface="SB Sans Display Light" panose="020B0303040504020204" pitchFamily="34" charset="0"/>
            </a:endParaRPr>
          </a:p>
        </p:txBody>
      </p:sp>
      <p:sp>
        <p:nvSpPr>
          <p:cNvPr id="8" name="TextBox 4"/>
          <p:cNvSpPr txBox="1">
            <a:spLocks noChangeArrowheads="1"/>
          </p:cNvSpPr>
          <p:nvPr/>
        </p:nvSpPr>
        <p:spPr bwMode="auto">
          <a:xfrm>
            <a:off x="839197" y="1077986"/>
            <a:ext cx="9502581"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err="1">
                <a:latin typeface="SB Sans Display Light" panose="020B0303040504020204" pitchFamily="34" charset="0"/>
                <a:cs typeface="SB Sans Display Light" panose="020B0303040504020204" pitchFamily="34" charset="0"/>
              </a:rPr>
              <a:t>Аннуитетный</a:t>
            </a:r>
            <a:r>
              <a:rPr lang="ru-RU" altLang="ru-RU" sz="1400" dirty="0">
                <a:latin typeface="SB Sans Display Light" panose="020B0303040504020204" pitchFamily="34" charset="0"/>
                <a:cs typeface="SB Sans Display Light" panose="020B0303040504020204" pitchFamily="34" charset="0"/>
              </a:rPr>
              <a:t> платеж для кредита 5 млн. руб. на 30 лет в зависимости от процентной ставки</a:t>
            </a:r>
          </a:p>
        </p:txBody>
      </p:sp>
      <p:sp>
        <p:nvSpPr>
          <p:cNvPr id="9" name="Rectangle 3"/>
          <p:cNvSpPr>
            <a:spLocks noChangeArrowheads="1"/>
          </p:cNvSpPr>
          <p:nvPr/>
        </p:nvSpPr>
        <p:spPr bwMode="auto">
          <a:xfrm>
            <a:off x="1080136" y="6452548"/>
            <a:ext cx="6982957" cy="30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en-US" sz="800" i="1" dirty="0">
                <a:latin typeface="SB Sans Display Light" panose="020B0303040504020204" pitchFamily="34" charset="0"/>
                <a:cs typeface="SB Sans Display Light" panose="020B0303040504020204" pitchFamily="34" charset="0"/>
              </a:rPr>
              <a:t>Источник: </a:t>
            </a:r>
            <a:r>
              <a:rPr lang="ru-RU" altLang="ru-RU" sz="800" i="1" dirty="0">
                <a:latin typeface="SB Sans Display Light" panose="020B0303040504020204" pitchFamily="34" charset="0"/>
                <a:cs typeface="SB Sans Display Light" panose="020B0303040504020204" pitchFamily="34" charset="0"/>
              </a:rPr>
              <a:t>Аналитический </a:t>
            </a:r>
            <a:r>
              <a:rPr lang="ru-RU" altLang="ru-RU" sz="800" i="1" dirty="0" err="1">
                <a:latin typeface="SB Sans Display Light" panose="020B0303040504020204" pitchFamily="34" charset="0"/>
                <a:cs typeface="SB Sans Display Light" panose="020B0303040504020204" pitchFamily="34" charset="0"/>
              </a:rPr>
              <a:t>хаб</a:t>
            </a:r>
            <a:endParaRPr lang="en-US" altLang="ru-RU" sz="800" i="1" dirty="0">
              <a:latin typeface="SB Sans Display Light" panose="020B0303040504020204" pitchFamily="34" charset="0"/>
              <a:cs typeface="SB Sans Display Light" panose="020B0303040504020204" pitchFamily="34" charset="0"/>
            </a:endParaRPr>
          </a:p>
        </p:txBody>
      </p:sp>
      <p:sp>
        <p:nvSpPr>
          <p:cNvPr id="3" name="Прямоугольник 2"/>
          <p:cNvSpPr/>
          <p:nvPr/>
        </p:nvSpPr>
        <p:spPr>
          <a:xfrm>
            <a:off x="1762215" y="1557280"/>
            <a:ext cx="3684294" cy="359946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7397059" y="2220090"/>
            <a:ext cx="1332069" cy="430775"/>
          </a:xfrm>
          <a:prstGeom prst="rect">
            <a:avLst/>
          </a:prstGeom>
          <a:noFill/>
        </p:spPr>
        <p:txBody>
          <a:bodyPr wrap="none" rtlCol="0">
            <a:spAutoFit/>
          </a:bodyPr>
          <a:lstStyle/>
          <a:p>
            <a:r>
              <a:rPr lang="ru-RU" sz="1100" dirty="0">
                <a:solidFill>
                  <a:srgbClr val="7030A0"/>
                </a:solidFill>
                <a:latin typeface="SB Sans Display Light" panose="020B0303040504020204" pitchFamily="34" charset="0"/>
                <a:cs typeface="SB Sans Display Light" panose="020B0303040504020204" pitchFamily="34" charset="0"/>
              </a:rPr>
              <a:t>Рыночные ставки</a:t>
            </a:r>
          </a:p>
          <a:p>
            <a:pPr algn="ctr"/>
            <a:r>
              <a:rPr lang="ru-RU" sz="1100" dirty="0">
                <a:solidFill>
                  <a:srgbClr val="7030A0"/>
                </a:solidFill>
                <a:latin typeface="SB Sans Display Light" panose="020B0303040504020204" pitchFamily="34" charset="0"/>
                <a:cs typeface="SB Sans Display Light" panose="020B0303040504020204" pitchFamily="34" charset="0"/>
              </a:rPr>
              <a:t>(июнь26)</a:t>
            </a:r>
          </a:p>
        </p:txBody>
      </p:sp>
      <p:sp>
        <p:nvSpPr>
          <p:cNvPr id="6" name="Двойная стрелка вверх/вниз 5"/>
          <p:cNvSpPr/>
          <p:nvPr/>
        </p:nvSpPr>
        <p:spPr>
          <a:xfrm rot="4239770">
            <a:off x="5049678" y="968610"/>
            <a:ext cx="387638" cy="4566662"/>
          </a:xfrm>
          <a:prstGeom prst="upDownArrow">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омб 4"/>
          <p:cNvSpPr/>
          <p:nvPr/>
        </p:nvSpPr>
        <p:spPr>
          <a:xfrm>
            <a:off x="7754613" y="2696894"/>
            <a:ext cx="215968" cy="176624"/>
          </a:xfrm>
          <a:prstGeom prst="diamond">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44618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264614" y="1316200"/>
            <a:ext cx="11732916" cy="4628942"/>
          </a:xfrm>
          <a:prstGeom prst="rect">
            <a:avLst/>
          </a:prstGeom>
        </p:spPr>
      </p:pic>
      <p:sp>
        <p:nvSpPr>
          <p:cNvPr id="3" name="Title 2"/>
          <p:cNvSpPr>
            <a:spLocks noGrp="1"/>
          </p:cNvSpPr>
          <p:nvPr>
            <p:ph type="title"/>
          </p:nvPr>
        </p:nvSpPr>
        <p:spPr>
          <a:noFill/>
        </p:spPr>
        <p:txBody>
          <a:bodyPr/>
          <a:lstStyle/>
          <a:p>
            <a:r>
              <a:rPr lang="ru-RU" dirty="0" smtClean="0">
                <a:latin typeface="SB Sans Display Light" panose="020B0303040504020204" pitchFamily="34" charset="0"/>
                <a:cs typeface="SB Sans Display Light" panose="020B0303040504020204" pitchFamily="34" charset="0"/>
              </a:rPr>
              <a:t>Снижение процентных ставок позволит рынку перейти к росту, </a:t>
            </a:r>
            <a:br>
              <a:rPr lang="ru-RU" dirty="0" smtClean="0">
                <a:latin typeface="SB Sans Display Light" panose="020B0303040504020204" pitchFamily="34" charset="0"/>
                <a:cs typeface="SB Sans Display Light" panose="020B0303040504020204" pitchFamily="34" charset="0"/>
              </a:rPr>
            </a:br>
            <a:r>
              <a:rPr lang="ru-RU" dirty="0" smtClean="0">
                <a:latin typeface="SB Sans Display Light" panose="020B0303040504020204" pitchFamily="34" charset="0"/>
                <a:cs typeface="SB Sans Display Light" panose="020B0303040504020204" pitchFamily="34" charset="0"/>
              </a:rPr>
              <a:t>но данный процесс будет небыстрым</a:t>
            </a:r>
            <a:endParaRPr lang="en-US" dirty="0">
              <a:latin typeface="SB Sans Display Light" panose="020B0303040504020204" pitchFamily="34" charset="0"/>
              <a:cs typeface="SB Sans Display Light" panose="020B0303040504020204" pitchFamily="34" charset="0"/>
            </a:endParaRPr>
          </a:p>
        </p:txBody>
      </p:sp>
      <p:sp>
        <p:nvSpPr>
          <p:cNvPr id="10" name="Rectangle 3"/>
          <p:cNvSpPr>
            <a:spLocks noChangeArrowheads="1"/>
          </p:cNvSpPr>
          <p:nvPr/>
        </p:nvSpPr>
        <p:spPr bwMode="auto">
          <a:xfrm>
            <a:off x="948357" y="6020613"/>
            <a:ext cx="3396365" cy="2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0"/>
              </a:spcBef>
            </a:pPr>
            <a:r>
              <a:rPr lang="ru-RU" altLang="en-US" sz="800" i="1" dirty="0">
                <a:latin typeface="SB Sans Display Light" panose="020B0303040504020204" pitchFamily="34" charset="0"/>
                <a:cs typeface="SB Sans Display Light" panose="020B0303040504020204" pitchFamily="34" charset="0"/>
              </a:rPr>
              <a:t>Источник: </a:t>
            </a:r>
            <a:r>
              <a:rPr lang="ru-RU" altLang="en-US" sz="800" i="1" dirty="0" err="1">
                <a:latin typeface="SB Sans Display Light" panose="020B0303040504020204" pitchFamily="34" charset="0"/>
                <a:cs typeface="SB Sans Display Light" panose="020B0303040504020204" pitchFamily="34" charset="0"/>
              </a:rPr>
              <a:t>Росреестр</a:t>
            </a:r>
            <a:r>
              <a:rPr lang="ru-RU" altLang="en-US" sz="800" i="1" dirty="0">
                <a:latin typeface="SB Sans Display Light" panose="020B0303040504020204" pitchFamily="34" charset="0"/>
                <a:cs typeface="SB Sans Display Light" panose="020B0303040504020204" pitchFamily="34" charset="0"/>
              </a:rPr>
              <a:t>, Аналитический </a:t>
            </a:r>
            <a:r>
              <a:rPr lang="ru-RU" altLang="en-US" sz="800" i="1" dirty="0" err="1">
                <a:latin typeface="SB Sans Display Light" panose="020B0303040504020204" pitchFamily="34" charset="0"/>
                <a:cs typeface="SB Sans Display Light" panose="020B0303040504020204" pitchFamily="34" charset="0"/>
              </a:rPr>
              <a:t>хаб</a:t>
            </a:r>
            <a:endParaRPr lang="ru-RU" altLang="en-US" sz="800" i="1" dirty="0">
              <a:latin typeface="SB Sans Display Light" panose="020B0303040504020204" pitchFamily="34" charset="0"/>
              <a:cs typeface="SB Sans Display Light" panose="020B0303040504020204" pitchFamily="34" charset="0"/>
            </a:endParaRPr>
          </a:p>
        </p:txBody>
      </p:sp>
      <p:sp>
        <p:nvSpPr>
          <p:cNvPr id="11" name="Text Placeholder 1"/>
          <p:cNvSpPr txBox="1">
            <a:spLocks/>
          </p:cNvSpPr>
          <p:nvPr/>
        </p:nvSpPr>
        <p:spPr bwMode="auto">
          <a:xfrm>
            <a:off x="995494" y="1100812"/>
            <a:ext cx="5242897" cy="215388"/>
          </a:xfrm>
          <a:prstGeom prst="rect">
            <a:avLst/>
          </a:prstGeom>
          <a:noFill/>
          <a:ln>
            <a:noFill/>
          </a:ln>
          <a:extLst/>
        </p:spPr>
        <p:txBody>
          <a:bodyPr wrap="square" lIns="0" tIns="0" rIns="0" bIns="0">
            <a:spAutoFit/>
          </a:bodyPr>
          <a:lstStyle>
            <a:defPPr>
              <a:defRPr lang="en-US"/>
            </a:defPPr>
            <a:lvl1pPr>
              <a:spcBef>
                <a:spcPct val="0"/>
              </a:spcBef>
              <a:buClrTx/>
              <a:buFontTx/>
              <a:buNone/>
              <a:defRPr sz="1200" b="1">
                <a:latin typeface="Arial" pitchFamily="34" charset="0"/>
              </a:defRPr>
            </a:lvl1pPr>
            <a:lvl2pPr marL="742950" indent="-285750" eaLnBrk="0" hangingPunct="0">
              <a:spcBef>
                <a:spcPct val="20000"/>
              </a:spcBef>
              <a:buChar char="–"/>
              <a:defRPr sz="1400">
                <a:latin typeface="Arial" pitchFamily="34" charset="0"/>
              </a:defRPr>
            </a:lvl2pPr>
            <a:lvl3pPr marL="1143000" indent="-228600" eaLnBrk="0" hangingPunct="0">
              <a:spcBef>
                <a:spcPct val="20000"/>
              </a:spcBef>
              <a:buClr>
                <a:srgbClr val="5F5F5F"/>
              </a:buClr>
              <a:buChar char="•"/>
              <a:defRPr sz="1400">
                <a:latin typeface="Arial" pitchFamily="34" charset="0"/>
              </a:defRPr>
            </a:lvl3pPr>
            <a:lvl4pPr marL="1600200" indent="-228600" eaLnBrk="0" hangingPunct="0">
              <a:spcBef>
                <a:spcPct val="20000"/>
              </a:spcBef>
              <a:buChar char="–"/>
              <a:defRPr sz="1400">
                <a:latin typeface="Arial" pitchFamily="34" charset="0"/>
              </a:defRPr>
            </a:lvl4pPr>
            <a:lvl5pPr marL="2057400" indent="-228600" eaLnBrk="0" hangingPunct="0">
              <a:spcBef>
                <a:spcPct val="20000"/>
              </a:spcBef>
              <a:buChar char="»"/>
              <a:defRPr sz="1400">
                <a:latin typeface="Arial" pitchFamily="34" charset="0"/>
              </a:defRPr>
            </a:lvl5pPr>
            <a:lvl6pPr marL="2514600" indent="-228600" eaLnBrk="0" fontAlgn="base" hangingPunct="0">
              <a:spcBef>
                <a:spcPct val="20000"/>
              </a:spcBef>
              <a:spcAft>
                <a:spcPct val="0"/>
              </a:spcAft>
              <a:buChar char="»"/>
              <a:defRPr sz="1400">
                <a:latin typeface="Arial" pitchFamily="34" charset="0"/>
              </a:defRPr>
            </a:lvl6pPr>
            <a:lvl7pPr marL="2971800" indent="-228600" eaLnBrk="0" fontAlgn="base" hangingPunct="0">
              <a:spcBef>
                <a:spcPct val="20000"/>
              </a:spcBef>
              <a:spcAft>
                <a:spcPct val="0"/>
              </a:spcAft>
              <a:buChar char="»"/>
              <a:defRPr sz="1400">
                <a:latin typeface="Arial" pitchFamily="34" charset="0"/>
              </a:defRPr>
            </a:lvl7pPr>
            <a:lvl8pPr marL="3429000" indent="-228600" eaLnBrk="0" fontAlgn="base" hangingPunct="0">
              <a:spcBef>
                <a:spcPct val="20000"/>
              </a:spcBef>
              <a:spcAft>
                <a:spcPct val="0"/>
              </a:spcAft>
              <a:buChar char="»"/>
              <a:defRPr sz="1400">
                <a:latin typeface="Arial" pitchFamily="34" charset="0"/>
              </a:defRPr>
            </a:lvl8pPr>
            <a:lvl9pPr marL="3886200" indent="-228600" eaLnBrk="0" fontAlgn="base" hangingPunct="0">
              <a:spcBef>
                <a:spcPct val="20000"/>
              </a:spcBef>
              <a:spcAft>
                <a:spcPct val="0"/>
              </a:spcAft>
              <a:buChar char="»"/>
              <a:defRPr sz="1400">
                <a:latin typeface="Arial" pitchFamily="34" charset="0"/>
              </a:defRPr>
            </a:lvl9pPr>
          </a:lstStyle>
          <a:p>
            <a:r>
              <a:rPr lang="ru-RU" altLang="ru-RU" sz="1400" dirty="0">
                <a:latin typeface="SB Sans Display Light" panose="020B0303040504020204" pitchFamily="34" charset="0"/>
                <a:cs typeface="SB Sans Display Light" panose="020B0303040504020204" pitchFamily="34" charset="0"/>
              </a:rPr>
              <a:t>Количество ДДУ, зарегистрированных в России, тыс. </a:t>
            </a:r>
            <a:r>
              <a:rPr lang="ru-RU" altLang="ru-RU" sz="1400" dirty="0" err="1">
                <a:latin typeface="SB Sans Display Light" panose="020B0303040504020204" pitchFamily="34" charset="0"/>
                <a:cs typeface="SB Sans Display Light" panose="020B0303040504020204" pitchFamily="34" charset="0"/>
              </a:rPr>
              <a:t>шт</a:t>
            </a:r>
            <a:endParaRPr lang="ru-RU" altLang="ru-RU" sz="1400" dirty="0">
              <a:latin typeface="SB Sans Display Light" panose="020B0303040504020204" pitchFamily="34" charset="0"/>
              <a:cs typeface="SB Sans Display Light" panose="020B0303040504020204" pitchFamily="34" charset="0"/>
            </a:endParaRPr>
          </a:p>
        </p:txBody>
      </p:sp>
      <p:sp>
        <p:nvSpPr>
          <p:cNvPr id="5" name="Выгнутая вниз стрелка 4"/>
          <p:cNvSpPr/>
          <p:nvPr/>
        </p:nvSpPr>
        <p:spPr>
          <a:xfrm>
            <a:off x="9189950" y="2925076"/>
            <a:ext cx="2375645" cy="539528"/>
          </a:xfrm>
          <a:prstGeom prst="curvedUpArrow">
            <a:avLst>
              <a:gd name="adj1" fmla="val 25000"/>
              <a:gd name="adj2" fmla="val 77693"/>
              <a:gd name="adj3" fmla="val 25000"/>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511103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428412" y="61722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Line 6"/>
          <p:cNvSpPr>
            <a:spLocks noChangeShapeType="1"/>
          </p:cNvSpPr>
          <p:nvPr/>
        </p:nvSpPr>
        <p:spPr bwMode="auto">
          <a:xfrm>
            <a:off x="952499" y="1666151"/>
            <a:ext cx="103155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b="0"/>
          </a:p>
        </p:txBody>
      </p:sp>
      <p:sp>
        <p:nvSpPr>
          <p:cNvPr id="15" name="TextBox 14"/>
          <p:cNvSpPr txBox="1"/>
          <p:nvPr/>
        </p:nvSpPr>
        <p:spPr>
          <a:xfrm>
            <a:off x="952500" y="1390650"/>
            <a:ext cx="5029200" cy="184666"/>
          </a:xfrm>
          <a:prstGeom prst="rect">
            <a:avLst/>
          </a:prstGeom>
          <a:noFill/>
        </p:spPr>
        <p:txBody>
          <a:bodyPr wrap="square" lIns="0" tIns="0" rIns="0" bIns="0" rtlCol="0">
            <a:spAutoFit/>
          </a:bodyPr>
          <a:lstStyle/>
          <a:p>
            <a:r>
              <a:rPr lang="ru-RU" sz="1200" b="0" dirty="0">
                <a:latin typeface="SB Sans Text Semibold" pitchFamily="34" charset="-52"/>
                <a:cs typeface="SB Sans Text Semibold" pitchFamily="34" charset="-52"/>
              </a:rPr>
              <a:t>Аналитическое управление</a:t>
            </a:r>
          </a:p>
        </p:txBody>
      </p:sp>
      <p:sp>
        <p:nvSpPr>
          <p:cNvPr id="7" name="TextBox 6"/>
          <p:cNvSpPr txBox="1"/>
          <p:nvPr/>
        </p:nvSpPr>
        <p:spPr>
          <a:xfrm>
            <a:off x="952500" y="1838325"/>
            <a:ext cx="5029200" cy="4293483"/>
          </a:xfrm>
          <a:prstGeom prst="rect">
            <a:avLst/>
          </a:prstGeom>
          <a:noFill/>
        </p:spPr>
        <p:txBody>
          <a:bodyPr wrap="square" lIns="0" tIns="0" rIns="0" bIns="0" rtlCol="0">
            <a:spAutoFit/>
          </a:bodyPr>
          <a:lstStyle/>
          <a:p>
            <a:pPr>
              <a:tabLst>
                <a:tab pos="2970213" algn="l"/>
                <a:tab pos="5029200" algn="r"/>
              </a:tabLst>
            </a:pPr>
            <a:r>
              <a:rPr lang="ru-RU" sz="900" b="0" dirty="0" smtClean="0">
                <a:latin typeface="SB Sans Text Semibold" pitchFamily="34" charset="-52"/>
                <a:cs typeface="SB Sans Text Semibold" pitchFamily="34" charset="-52"/>
              </a:rPr>
              <a:t>Управляющий </a:t>
            </a:r>
            <a:r>
              <a:rPr lang="ru-RU" sz="900" b="0" dirty="0">
                <a:latin typeface="SB Sans Text Semibold" pitchFamily="34" charset="-52"/>
                <a:cs typeface="SB Sans Text Semibold" pitchFamily="34" charset="-52"/>
              </a:rPr>
              <a:t>директор – </a:t>
            </a:r>
            <a:r>
              <a:rPr lang="ru-RU" sz="900" b="0" dirty="0" smtClean="0">
                <a:latin typeface="SB Sans Text Semibold" pitchFamily="34" charset="-52"/>
                <a:cs typeface="SB Sans Text Semibold" pitchFamily="34" charset="-52"/>
              </a:rPr>
              <a:t/>
            </a:r>
            <a:br>
              <a:rPr lang="ru-RU" sz="900" b="0" dirty="0" smtClean="0">
                <a:latin typeface="SB Sans Text Semibold" pitchFamily="34" charset="-52"/>
                <a:cs typeface="SB Sans Text Semibold" pitchFamily="34" charset="-52"/>
              </a:rPr>
            </a:br>
            <a:r>
              <a:rPr lang="ru-RU" sz="900" b="0" dirty="0" smtClean="0">
                <a:latin typeface="SB Sans Text Semibold" pitchFamily="34" charset="-52"/>
                <a:cs typeface="SB Sans Text Semibold" pitchFamily="34" charset="-52"/>
              </a:rPr>
              <a:t>директор управления</a:t>
            </a:r>
            <a:r>
              <a:rPr lang="ru-RU" sz="900" b="0" dirty="0">
                <a:latin typeface="SB Sans Text Semibold" pitchFamily="34" charset="-52"/>
                <a:cs typeface="SB Sans Text Semibold" pitchFamily="34" charset="-52"/>
              </a:rPr>
              <a:t>	</a:t>
            </a:r>
            <a:r>
              <a:rPr lang="ru-RU" sz="900" b="0" dirty="0" smtClean="0">
                <a:latin typeface="SB Sans Text Light" panose="020B0303040504020204" pitchFamily="34" charset="-52"/>
                <a:cs typeface="SB Sans Text Light" panose="020B0303040504020204" pitchFamily="34" charset="-52"/>
              </a:rPr>
              <a:t>Максим Мошков</a:t>
            </a:r>
          </a:p>
          <a:p>
            <a:pPr>
              <a:tabLst>
                <a:tab pos="2970213" algn="l"/>
                <a:tab pos="5029200" algn="r"/>
              </a:tabLst>
            </a:pPr>
            <a:endParaRPr lang="en-US" sz="900" b="0" dirty="0">
              <a:latin typeface="SB Sans Text Light" panose="020B0303040504020204" pitchFamily="34" charset="-52"/>
              <a:cs typeface="SB Sans Text Light" panose="020B0303040504020204" pitchFamily="34" charset="-52"/>
            </a:endParaRPr>
          </a:p>
          <a:p>
            <a:pPr>
              <a:tabLst>
                <a:tab pos="2970213" algn="l"/>
                <a:tab pos="5029200" algn="r"/>
              </a:tabLst>
            </a:pPr>
            <a:r>
              <a:rPr lang="ru-RU" sz="900" b="0" dirty="0">
                <a:latin typeface="SB Sans Text Semibold" pitchFamily="34" charset="-52"/>
                <a:cs typeface="SB Sans Text Semibold" pitchFamily="34" charset="-52"/>
              </a:rPr>
              <a:t>Экономика</a:t>
            </a:r>
          </a:p>
          <a:p>
            <a:pPr>
              <a:tabLst>
                <a:tab pos="2970213" algn="l"/>
                <a:tab pos="5029200" algn="r"/>
              </a:tabLst>
            </a:pPr>
            <a:r>
              <a:rPr lang="ru-RU" sz="900" b="0" dirty="0">
                <a:latin typeface="SB Sans Text Light" panose="020B0303040504020204" pitchFamily="34" charset="-52"/>
                <a:cs typeface="SB Sans Text Light" panose="020B0303040504020204" pitchFamily="34" charset="-52"/>
              </a:rPr>
              <a:t>Исполнительный директор – главный экономист	Антон Струченевский</a:t>
            </a:r>
          </a:p>
          <a:p>
            <a:pPr>
              <a:tabLst>
                <a:tab pos="2970213" algn="l"/>
                <a:tab pos="5029200" algn="r"/>
              </a:tabLst>
            </a:pPr>
            <a:r>
              <a:rPr lang="ru-RU" sz="900" b="0" dirty="0">
                <a:latin typeface="SB Sans Text Light" panose="020B0303040504020204" pitchFamily="34" charset="-52"/>
                <a:cs typeface="SB Sans Text Light" panose="020B0303040504020204" pitchFamily="34" charset="-52"/>
              </a:rPr>
              <a:t>Исполнительный директор – старший экономист	Родион Ломиворотов, CFA</a:t>
            </a:r>
          </a:p>
          <a:p>
            <a:pPr>
              <a:tabLst>
                <a:tab pos="2970213" algn="l"/>
                <a:tab pos="5029200" algn="r"/>
              </a:tabLst>
            </a:pPr>
            <a:r>
              <a:rPr lang="ru-RU" sz="900" b="0" dirty="0">
                <a:latin typeface="SB Sans Text Light" panose="020B0303040504020204" pitchFamily="34" charset="-52"/>
                <a:cs typeface="SB Sans Text Light" panose="020B0303040504020204" pitchFamily="34" charset="-52"/>
              </a:rPr>
              <a:t>Старший э</a:t>
            </a:r>
            <a:r>
              <a:rPr lang="ru-RU" sz="900" b="0" dirty="0" smtClean="0">
                <a:latin typeface="SB Sans Text Light" panose="020B0303040504020204" pitchFamily="34" charset="-52"/>
                <a:cs typeface="SB Sans Text Light" panose="020B0303040504020204" pitchFamily="34" charset="-52"/>
              </a:rPr>
              <a:t>кономист</a:t>
            </a:r>
            <a:r>
              <a:rPr lang="ru-RU" sz="900" b="0" dirty="0">
                <a:latin typeface="SB Sans Text Light" panose="020B0303040504020204" pitchFamily="34" charset="-52"/>
                <a:cs typeface="SB Sans Text Light" panose="020B0303040504020204" pitchFamily="34" charset="-52"/>
              </a:rPr>
              <a:t>	Артем Виноградов</a:t>
            </a:r>
          </a:p>
          <a:p>
            <a:pPr>
              <a:tabLst>
                <a:tab pos="2970213" algn="l"/>
                <a:tab pos="5029200" algn="r"/>
              </a:tabLst>
            </a:pPr>
            <a:r>
              <a:rPr lang="ru-RU" sz="900" b="0" dirty="0">
                <a:latin typeface="SB Sans Text Light" panose="020B0303040504020204" pitchFamily="34" charset="-52"/>
                <a:cs typeface="SB Sans Text Light" panose="020B0303040504020204" pitchFamily="34" charset="-52"/>
              </a:rPr>
              <a:t>Младший экономист	Дмитрий </a:t>
            </a:r>
            <a:r>
              <a:rPr lang="ru-RU" sz="900" b="0" dirty="0" err="1">
                <a:latin typeface="SB Sans Text Light" panose="020B0303040504020204" pitchFamily="34" charset="-52"/>
                <a:cs typeface="SB Sans Text Light" panose="020B0303040504020204" pitchFamily="34" charset="-52"/>
              </a:rPr>
              <a:t>Фешин</a:t>
            </a:r>
            <a:endParaRPr lang="ru-RU" sz="900" b="0" dirty="0">
              <a:latin typeface="SB Sans Text Light" panose="020B0303040504020204" pitchFamily="34" charset="-52"/>
              <a:cs typeface="SB Sans Text Light" panose="020B0303040504020204" pitchFamily="34" charset="-52"/>
            </a:endParaRPr>
          </a:p>
          <a:p>
            <a:pPr>
              <a:tabLst>
                <a:tab pos="2970213" algn="l"/>
                <a:tab pos="5029200" algn="r"/>
              </a:tabLst>
            </a:pPr>
            <a:endParaRPr lang="ru-RU" sz="900" b="0" dirty="0" smtClean="0">
              <a:latin typeface="SB Sans Text Semibold" pitchFamily="34" charset="-52"/>
              <a:cs typeface="SB Sans Text Semibold" pitchFamily="34" charset="-52"/>
            </a:endParaRPr>
          </a:p>
          <a:p>
            <a:pPr>
              <a:tabLst>
                <a:tab pos="2970213" algn="l"/>
                <a:tab pos="5029200" algn="r"/>
              </a:tabLst>
            </a:pPr>
            <a:r>
              <a:rPr lang="ru-RU" sz="900" b="0" dirty="0" smtClean="0">
                <a:latin typeface="SB Sans Text Semibold" pitchFamily="34" charset="-52"/>
                <a:cs typeface="SB Sans Text Semibold" pitchFamily="34" charset="-52"/>
              </a:rPr>
              <a:t>Анализ рынка акций</a:t>
            </a:r>
            <a:endParaRPr lang="ru-RU" sz="900" b="0" dirty="0">
              <a:latin typeface="SB Sans Text Semibold" pitchFamily="34" charset="-52"/>
              <a:cs typeface="SB Sans Text Semibold" pitchFamily="34" charset="-52"/>
            </a:endParaRPr>
          </a:p>
          <a:p>
            <a:pPr>
              <a:tabLst>
                <a:tab pos="2970213" algn="l"/>
                <a:tab pos="5029200" algn="r"/>
              </a:tabLst>
            </a:pPr>
            <a:r>
              <a:rPr lang="ru-RU" sz="900" b="0" dirty="0" smtClean="0">
                <a:latin typeface="SB Sans Text Light" panose="020B0303040504020204" pitchFamily="34" charset="-52"/>
                <a:cs typeface="SB Sans Text Light" panose="020B0303040504020204" pitchFamily="34" charset="-52"/>
              </a:rPr>
              <a:t>Управляющий </a:t>
            </a:r>
            <a:r>
              <a:rPr lang="ru-RU" sz="900" b="0" dirty="0">
                <a:latin typeface="SB Sans Text Light" panose="020B0303040504020204" pitchFamily="34" charset="-52"/>
                <a:cs typeface="SB Sans Text Light" panose="020B0303040504020204" pitchFamily="34" charset="-52"/>
              </a:rPr>
              <a:t>директор – начальник отдела	</a:t>
            </a:r>
            <a:r>
              <a:rPr lang="ru-RU" sz="900" b="0" dirty="0" smtClean="0">
                <a:latin typeface="SB Sans Text Light" panose="020B0303040504020204" pitchFamily="34" charset="-52"/>
                <a:cs typeface="SB Sans Text Light" panose="020B0303040504020204" pitchFamily="34" charset="-52"/>
              </a:rPr>
              <a:t>Геннадий </a:t>
            </a:r>
            <a:r>
              <a:rPr lang="ru-RU" sz="900" b="0" dirty="0">
                <a:latin typeface="SB Sans Text Light" panose="020B0303040504020204" pitchFamily="34" charset="-52"/>
                <a:cs typeface="SB Sans Text Light" panose="020B0303040504020204" pitchFamily="34" charset="-52"/>
              </a:rPr>
              <a:t>Суханов</a:t>
            </a:r>
          </a:p>
          <a:p>
            <a:pPr>
              <a:tabLst>
                <a:tab pos="2970213" algn="l"/>
                <a:tab pos="5029200" algn="r"/>
              </a:tabLst>
            </a:pPr>
            <a:endParaRPr lang="ru-RU" sz="900" b="0" dirty="0" smtClean="0">
              <a:latin typeface="SB Sans Text Semibold" pitchFamily="34" charset="-52"/>
              <a:cs typeface="SB Sans Text Semibold" pitchFamily="34" charset="-52"/>
            </a:endParaRPr>
          </a:p>
          <a:p>
            <a:pPr>
              <a:tabLst>
                <a:tab pos="2970213" algn="l"/>
                <a:tab pos="5029200" algn="r"/>
              </a:tabLst>
            </a:pPr>
            <a:r>
              <a:rPr lang="ru-RU" sz="900" b="0" dirty="0" smtClean="0">
                <a:latin typeface="SB Sans Text Semibold" pitchFamily="34" charset="-52"/>
                <a:cs typeface="SB Sans Text Semibold" pitchFamily="34" charset="-52"/>
              </a:rPr>
              <a:t>Стратегия </a:t>
            </a:r>
            <a:r>
              <a:rPr lang="ru-RU" sz="900" b="0" dirty="0">
                <a:latin typeface="SB Sans Text Semibold" pitchFamily="34" charset="-52"/>
                <a:cs typeface="SB Sans Text Semibold" pitchFamily="34" charset="-52"/>
              </a:rPr>
              <a:t>по рынку акций</a:t>
            </a:r>
          </a:p>
          <a:p>
            <a:pPr>
              <a:tabLst>
                <a:tab pos="2970213" algn="l"/>
                <a:tab pos="5029200" algn="r"/>
              </a:tabLst>
            </a:pPr>
            <a:r>
              <a:rPr lang="ru-RU" sz="900" b="0" dirty="0">
                <a:latin typeface="SB Sans Text Light" panose="020B0303040504020204" pitchFamily="34" charset="-52"/>
                <a:cs typeface="SB Sans Text Light" panose="020B0303040504020204" pitchFamily="34" charset="-52"/>
              </a:rPr>
              <a:t>Исполнительный директор – старший аналитик	Андрей Крылов</a:t>
            </a:r>
          </a:p>
          <a:p>
            <a:pPr>
              <a:tabLst>
                <a:tab pos="2970213" algn="l"/>
                <a:tab pos="5029200" algn="r"/>
              </a:tabLst>
            </a:pPr>
            <a:r>
              <a:rPr lang="ru-RU" sz="900" b="0" dirty="0">
                <a:latin typeface="SB Sans Text Light" panose="020B0303040504020204" pitchFamily="34" charset="-52"/>
                <a:cs typeface="SB Sans Text Light" panose="020B0303040504020204" pitchFamily="34" charset="-52"/>
              </a:rPr>
              <a:t>Аналитик	</a:t>
            </a:r>
            <a:r>
              <a:rPr lang="ru-RU" sz="900" b="0" dirty="0" smtClean="0">
                <a:latin typeface="SB Sans Text Light" panose="020B0303040504020204" pitchFamily="34" charset="-52"/>
                <a:cs typeface="SB Sans Text Light" panose="020B0303040504020204" pitchFamily="34" charset="-52"/>
              </a:rPr>
              <a:t>Ренат Хайрулин</a:t>
            </a:r>
            <a:endParaRPr lang="ru-RU" sz="900" b="0" dirty="0">
              <a:latin typeface="SB Sans Text Light" panose="020B0303040504020204" pitchFamily="34" charset="-52"/>
              <a:cs typeface="SB Sans Text Light" panose="020B0303040504020204" pitchFamily="34" charset="-52"/>
            </a:endParaRPr>
          </a:p>
          <a:p>
            <a:pPr>
              <a:tabLst>
                <a:tab pos="2970213" algn="l"/>
                <a:tab pos="5029200" algn="r"/>
              </a:tabLst>
            </a:pPr>
            <a:endParaRPr lang="en-US" sz="900" b="0" dirty="0">
              <a:latin typeface="SB Sans Text Semibold" pitchFamily="34" charset="-52"/>
              <a:cs typeface="SB Sans Text Semibold" pitchFamily="34" charset="-52"/>
            </a:endParaRPr>
          </a:p>
          <a:p>
            <a:pPr>
              <a:tabLst>
                <a:tab pos="2970213" algn="l"/>
                <a:tab pos="5029200" algn="r"/>
              </a:tabLst>
            </a:pPr>
            <a:r>
              <a:rPr lang="ru-RU" sz="900" b="0" dirty="0" smtClean="0">
                <a:latin typeface="SB Sans Text Semibold" pitchFamily="34" charset="-52"/>
                <a:cs typeface="SB Sans Text Semibold" pitchFamily="34" charset="-52"/>
              </a:rPr>
              <a:t>Нефть </a:t>
            </a:r>
            <a:r>
              <a:rPr lang="ru-RU" sz="900" b="0" dirty="0">
                <a:latin typeface="SB Sans Text Semibold" pitchFamily="34" charset="-52"/>
                <a:cs typeface="SB Sans Text Semibold" pitchFamily="34" charset="-52"/>
              </a:rPr>
              <a:t>и газ</a:t>
            </a:r>
          </a:p>
          <a:p>
            <a:pPr>
              <a:tabLst>
                <a:tab pos="2970213" algn="l"/>
                <a:tab pos="5029200" algn="r"/>
              </a:tabLst>
            </a:pPr>
            <a:r>
              <a:rPr lang="ru-RU" sz="900" b="0" dirty="0">
                <a:latin typeface="SB Sans Text Light" panose="020B0303040504020204" pitchFamily="34" charset="-52"/>
                <a:cs typeface="SB Sans Text Light" panose="020B0303040504020204" pitchFamily="34" charset="-52"/>
              </a:rPr>
              <a:t>Управляющий директор – начальник отдела	</a:t>
            </a:r>
            <a:r>
              <a:rPr lang="ru-RU" sz="900" b="0" dirty="0" smtClean="0">
                <a:latin typeface="SB Sans Text Light" panose="020B0303040504020204" pitchFamily="34" charset="-52"/>
                <a:cs typeface="SB Sans Text Light" panose="020B0303040504020204" pitchFamily="34" charset="-52"/>
              </a:rPr>
              <a:t>Геннадий Суханов</a:t>
            </a:r>
            <a:endParaRPr lang="en-US" sz="900" b="0" dirty="0" smtClean="0">
              <a:latin typeface="SB Sans Text Light" panose="020B0303040504020204" pitchFamily="34" charset="-52"/>
              <a:cs typeface="SB Sans Text Light" panose="020B0303040504020204" pitchFamily="34" charset="-52"/>
            </a:endParaRPr>
          </a:p>
          <a:p>
            <a:pPr>
              <a:tabLst>
                <a:tab pos="2970213" algn="l"/>
                <a:tab pos="5029200" algn="r"/>
              </a:tabLst>
            </a:pPr>
            <a:r>
              <a:rPr lang="ru-RU" sz="900" b="0" dirty="0">
                <a:latin typeface="SB Sans Text Light" panose="020B0303040504020204" pitchFamily="34" charset="-52"/>
                <a:cs typeface="SB Sans Text Light" panose="020B0303040504020204" pitchFamily="34" charset="-52"/>
              </a:rPr>
              <a:t>Аналитик	</a:t>
            </a:r>
            <a:r>
              <a:rPr lang="ru-RU" sz="900" b="0" dirty="0" smtClean="0">
                <a:latin typeface="SB Sans Text Light" panose="020B0303040504020204" pitchFamily="34" charset="-52"/>
                <a:cs typeface="SB Sans Text Light" panose="020B0303040504020204" pitchFamily="34" charset="-52"/>
              </a:rPr>
              <a:t>Артур Григорян</a:t>
            </a:r>
            <a:endParaRPr lang="ru-RU" sz="900" b="0" dirty="0">
              <a:latin typeface="SB Sans Text Light" panose="020B0303040504020204" pitchFamily="34" charset="-52"/>
              <a:cs typeface="SB Sans Text Light" panose="020B0303040504020204" pitchFamily="34" charset="-52"/>
            </a:endParaRPr>
          </a:p>
          <a:p>
            <a:pPr>
              <a:tabLst>
                <a:tab pos="2970213" algn="l"/>
                <a:tab pos="5029200" algn="r"/>
              </a:tabLst>
            </a:pPr>
            <a:endParaRPr lang="en-US" sz="900" b="0" dirty="0" smtClean="0">
              <a:latin typeface="SB Sans Text Semibold" pitchFamily="34" charset="-52"/>
              <a:cs typeface="SB Sans Text Semibold" pitchFamily="34" charset="-52"/>
            </a:endParaRPr>
          </a:p>
          <a:p>
            <a:pPr>
              <a:tabLst>
                <a:tab pos="2970213" algn="l"/>
                <a:tab pos="5029200" algn="r"/>
              </a:tabLst>
            </a:pPr>
            <a:r>
              <a:rPr lang="ru-RU" sz="900" b="0" dirty="0" smtClean="0">
                <a:latin typeface="SB Sans Text Semibold" pitchFamily="34" charset="-52"/>
                <a:cs typeface="SB Sans Text Semibold" pitchFamily="34" charset="-52"/>
              </a:rPr>
              <a:t>Финансовый сектор</a:t>
            </a:r>
            <a:r>
              <a:rPr lang="ru-RU" sz="900" b="0" dirty="0" smtClean="0">
                <a:latin typeface="SB Sans Text Light" panose="020B0303040504020204" pitchFamily="34" charset="-52"/>
                <a:cs typeface="SB Sans Text Light" panose="020B0303040504020204" pitchFamily="34" charset="-52"/>
              </a:rPr>
              <a:t/>
            </a:r>
            <a:br>
              <a:rPr lang="ru-RU" sz="900" b="0" dirty="0" smtClean="0">
                <a:latin typeface="SB Sans Text Light" panose="020B0303040504020204" pitchFamily="34" charset="-52"/>
                <a:cs typeface="SB Sans Text Light" panose="020B0303040504020204" pitchFamily="34" charset="-52"/>
              </a:rPr>
            </a:br>
            <a:r>
              <a:rPr lang="ru-RU" sz="900" b="0" dirty="0" smtClean="0">
                <a:latin typeface="SB Sans Text Light" panose="020B0303040504020204" pitchFamily="34" charset="-52"/>
                <a:cs typeface="SB Sans Text Light" panose="020B0303040504020204" pitchFamily="34" charset="-52"/>
              </a:rPr>
              <a:t>Старший аналитик</a:t>
            </a:r>
            <a:r>
              <a:rPr lang="ru-RU" sz="900" b="0" dirty="0">
                <a:latin typeface="SB Sans Text Light" panose="020B0303040504020204" pitchFamily="34" charset="-52"/>
                <a:cs typeface="SB Sans Text Light" panose="020B0303040504020204" pitchFamily="34" charset="-52"/>
              </a:rPr>
              <a:t>	Андрей </a:t>
            </a:r>
            <a:r>
              <a:rPr lang="ru-RU" sz="900" b="0" dirty="0" smtClean="0">
                <a:latin typeface="SB Sans Text Light" panose="020B0303040504020204" pitchFamily="34" charset="-52"/>
                <a:cs typeface="SB Sans Text Light" panose="020B0303040504020204" pitchFamily="34" charset="-52"/>
              </a:rPr>
              <a:t>Ахатов</a:t>
            </a:r>
          </a:p>
          <a:p>
            <a:pPr>
              <a:tabLst>
                <a:tab pos="2970213" algn="l"/>
                <a:tab pos="5029200" algn="r"/>
              </a:tabLst>
            </a:pPr>
            <a:endParaRPr lang="en-US" sz="900" b="0" dirty="0" smtClean="0">
              <a:latin typeface="SB Sans Text Semibold" pitchFamily="34" charset="-52"/>
              <a:cs typeface="SB Sans Text Semibold" pitchFamily="34" charset="-52"/>
            </a:endParaRPr>
          </a:p>
          <a:p>
            <a:pPr>
              <a:tabLst>
                <a:tab pos="2970213" algn="l"/>
                <a:tab pos="5029200" algn="r"/>
              </a:tabLst>
            </a:pPr>
            <a:r>
              <a:rPr lang="ru-RU" sz="900" b="0" dirty="0" smtClean="0">
                <a:latin typeface="SB Sans Text Semibold" pitchFamily="34" charset="-52"/>
                <a:cs typeface="SB Sans Text Semibold" pitchFamily="34" charset="-52"/>
              </a:rPr>
              <a:t>Высокотехнологичные компании, телекоммуникации, разработка ПО</a:t>
            </a:r>
            <a:endParaRPr lang="ru-RU" sz="900" b="0" dirty="0">
              <a:latin typeface="SB Sans Text Semibold" pitchFamily="34" charset="-52"/>
              <a:cs typeface="SB Sans Text Semibold" pitchFamily="34" charset="-52"/>
            </a:endParaRPr>
          </a:p>
          <a:p>
            <a:pPr>
              <a:tabLst>
                <a:tab pos="2970213" algn="l"/>
                <a:tab pos="5029200" algn="r"/>
              </a:tabLst>
            </a:pPr>
            <a:r>
              <a:rPr lang="ru-RU" sz="900" b="0" dirty="0" smtClean="0">
                <a:latin typeface="SB Sans Text Light" pitchFamily="34" charset="-52"/>
                <a:cs typeface="SB Sans Text Light" pitchFamily="34" charset="-52"/>
              </a:rPr>
              <a:t>Исполнительный </a:t>
            </a:r>
            <a:r>
              <a:rPr lang="ru-RU" sz="900" b="0" dirty="0">
                <a:latin typeface="SB Sans Text Light" pitchFamily="34" charset="-52"/>
                <a:cs typeface="SB Sans Text Light" pitchFamily="34" charset="-52"/>
              </a:rPr>
              <a:t>директор – старший аналитик	</a:t>
            </a:r>
            <a:r>
              <a:rPr lang="ru-RU" sz="900" b="0" dirty="0" smtClean="0">
                <a:latin typeface="SB Sans Text Light" pitchFamily="34" charset="-52"/>
                <a:cs typeface="SB Sans Text Light" pitchFamily="34" charset="-52"/>
              </a:rPr>
              <a:t>Максим Кондратьев</a:t>
            </a:r>
            <a:r>
              <a:rPr lang="ru-RU" sz="900" b="0" dirty="0">
                <a:latin typeface="SB Sans Text Light" pitchFamily="34" charset="-52"/>
                <a:cs typeface="SB Sans Text Light" pitchFamily="34" charset="-52"/>
              </a:rPr>
              <a:t/>
            </a:r>
            <a:br>
              <a:rPr lang="ru-RU" sz="900" b="0" dirty="0">
                <a:latin typeface="SB Sans Text Light" pitchFamily="34" charset="-52"/>
                <a:cs typeface="SB Sans Text Light" pitchFamily="34" charset="-52"/>
              </a:rPr>
            </a:br>
            <a:r>
              <a:rPr lang="ru-RU" sz="900" b="0" dirty="0">
                <a:latin typeface="SB Sans Text Light" pitchFamily="34" charset="-52"/>
                <a:cs typeface="SB Sans Text Light" pitchFamily="34" charset="-52"/>
              </a:rPr>
              <a:t>Аналитик	</a:t>
            </a:r>
            <a:r>
              <a:rPr lang="ru-RU" sz="900" b="0" dirty="0" smtClean="0">
                <a:latin typeface="SB Sans Text Light" pitchFamily="34" charset="-52"/>
                <a:cs typeface="SB Sans Text Light" pitchFamily="34" charset="-52"/>
              </a:rPr>
              <a:t>Яна </a:t>
            </a:r>
            <a:r>
              <a:rPr lang="ru-RU" sz="900" b="0" dirty="0" err="1" smtClean="0">
                <a:latin typeface="SB Sans Text Light" pitchFamily="34" charset="-52"/>
                <a:cs typeface="SB Sans Text Light" pitchFamily="34" charset="-52"/>
              </a:rPr>
              <a:t>Осколкова</a:t>
            </a:r>
            <a:endParaRPr lang="en-US" sz="900" b="0" dirty="0" smtClean="0">
              <a:latin typeface="SB Sans Text Light" pitchFamily="34" charset="-52"/>
              <a:cs typeface="SB Sans Text Light" pitchFamily="34" charset="-52"/>
            </a:endParaRPr>
          </a:p>
          <a:p>
            <a:pPr>
              <a:tabLst>
                <a:tab pos="2970213" algn="l"/>
                <a:tab pos="5029200" algn="r"/>
              </a:tabLst>
            </a:pPr>
            <a:r>
              <a:rPr lang="ru-RU" sz="900" b="0" dirty="0">
                <a:latin typeface="SB Sans Text Light" pitchFamily="34" charset="-52"/>
                <a:cs typeface="SB Sans Text Light" pitchFamily="34" charset="-52"/>
              </a:rPr>
              <a:t>Аналитик	</a:t>
            </a:r>
            <a:r>
              <a:rPr lang="ru-RU" sz="900" b="0" dirty="0" smtClean="0">
                <a:latin typeface="SB Sans Text Light" pitchFamily="34" charset="-52"/>
                <a:cs typeface="SB Sans Text Light" pitchFamily="34" charset="-52"/>
              </a:rPr>
              <a:t>Сергей Новиков</a:t>
            </a:r>
            <a:endParaRPr lang="en-US" sz="900" b="0" dirty="0" smtClean="0">
              <a:latin typeface="SB Sans Text Light" pitchFamily="34" charset="-52"/>
              <a:cs typeface="SB Sans Text Light" pitchFamily="34" charset="-52"/>
            </a:endParaRPr>
          </a:p>
          <a:p>
            <a:pPr>
              <a:tabLst>
                <a:tab pos="2970213" algn="l"/>
                <a:tab pos="5029200" algn="r"/>
              </a:tabLst>
            </a:pPr>
            <a:endParaRPr lang="ru-RU" sz="900" b="0" dirty="0" smtClean="0">
              <a:latin typeface="SB Sans Text Semibold" pitchFamily="34" charset="-52"/>
              <a:cs typeface="SB Sans Text Semibold" pitchFamily="34" charset="-52"/>
            </a:endParaRPr>
          </a:p>
          <a:p>
            <a:pPr>
              <a:tabLst>
                <a:tab pos="2970213" algn="l"/>
                <a:tab pos="5029200" algn="r"/>
              </a:tabLst>
            </a:pPr>
            <a:r>
              <a:rPr lang="ru-RU" sz="900" b="0" dirty="0" smtClean="0">
                <a:latin typeface="SB Sans Text Semibold" pitchFamily="34" charset="-52"/>
                <a:cs typeface="SB Sans Text Semibold" pitchFamily="34" charset="-52"/>
              </a:rPr>
              <a:t>Металлургия</a:t>
            </a:r>
            <a:endParaRPr lang="ru-RU" sz="900" b="0" dirty="0">
              <a:latin typeface="SB Sans Text Semibold" pitchFamily="34" charset="-52"/>
              <a:cs typeface="SB Sans Text Semibold" pitchFamily="34" charset="-52"/>
            </a:endParaRPr>
          </a:p>
          <a:p>
            <a:pPr>
              <a:tabLst>
                <a:tab pos="2970213" algn="l"/>
                <a:tab pos="5029200" algn="r"/>
              </a:tabLst>
            </a:pPr>
            <a:r>
              <a:rPr lang="ru-RU" sz="900" b="0" dirty="0">
                <a:latin typeface="SB Sans Text Light" pitchFamily="34" charset="-52"/>
                <a:cs typeface="SB Sans Text Light" pitchFamily="34" charset="-52"/>
              </a:rPr>
              <a:t>Исполнительный директор – старший аналитик 	Мария </a:t>
            </a:r>
            <a:r>
              <a:rPr lang="ru-RU" sz="900" b="0" dirty="0" smtClean="0">
                <a:latin typeface="SB Sans Text Light" pitchFamily="34" charset="-52"/>
                <a:cs typeface="SB Sans Text Light" pitchFamily="34" charset="-52"/>
              </a:rPr>
              <a:t>Мартынова</a:t>
            </a:r>
            <a:endParaRPr lang="en-US" sz="900" b="0" dirty="0" smtClean="0">
              <a:latin typeface="SB Sans Text Light" pitchFamily="34" charset="-52"/>
              <a:cs typeface="SB Sans Text Light" pitchFamily="34" charset="-52"/>
            </a:endParaRPr>
          </a:p>
          <a:p>
            <a:pPr>
              <a:tabLst>
                <a:tab pos="2970213" algn="l"/>
                <a:tab pos="5029200" algn="r"/>
              </a:tabLst>
            </a:pPr>
            <a:r>
              <a:rPr lang="ru-RU" sz="900" b="0" dirty="0" smtClean="0">
                <a:latin typeface="SB Sans Text Light" pitchFamily="34" charset="-52"/>
                <a:cs typeface="SB Sans Text Light" pitchFamily="34" charset="-52"/>
              </a:rPr>
              <a:t>Аналитик</a:t>
            </a:r>
            <a:r>
              <a:rPr lang="ru-RU" sz="900" b="0" dirty="0">
                <a:latin typeface="SB Sans Text Light" pitchFamily="34" charset="-52"/>
                <a:cs typeface="SB Sans Text Light" pitchFamily="34" charset="-52"/>
              </a:rPr>
              <a:t>	</a:t>
            </a:r>
            <a:r>
              <a:rPr lang="ru-RU" sz="900" b="0" dirty="0" smtClean="0">
                <a:latin typeface="SB Sans Text Light" pitchFamily="34" charset="-52"/>
                <a:cs typeface="SB Sans Text Light" pitchFamily="34" charset="-52"/>
              </a:rPr>
              <a:t>Павел Казарновский</a:t>
            </a:r>
            <a:endParaRPr lang="ru-RU" sz="900" b="0" dirty="0">
              <a:latin typeface="SB Sans Text Light" pitchFamily="34" charset="-52"/>
              <a:cs typeface="SB Sans Text Light" pitchFamily="34" charset="-52"/>
            </a:endParaRPr>
          </a:p>
        </p:txBody>
      </p:sp>
      <p:sp>
        <p:nvSpPr>
          <p:cNvPr id="8" name="TextBox 7"/>
          <p:cNvSpPr txBox="1"/>
          <p:nvPr/>
        </p:nvSpPr>
        <p:spPr>
          <a:xfrm>
            <a:off x="6238875" y="1838325"/>
            <a:ext cx="5029200" cy="4154984"/>
          </a:xfrm>
          <a:prstGeom prst="rect">
            <a:avLst/>
          </a:prstGeom>
          <a:noFill/>
        </p:spPr>
        <p:txBody>
          <a:bodyPr wrap="square" lIns="0" tIns="0" rIns="0" bIns="0" rtlCol="0">
            <a:spAutoFit/>
          </a:bodyPr>
          <a:lstStyle/>
          <a:p>
            <a:pPr>
              <a:tabLst>
                <a:tab pos="1828800" algn="l"/>
                <a:tab pos="5029200" algn="r"/>
              </a:tabLst>
            </a:pPr>
            <a:endParaRPr lang="ru-RU" sz="900" b="0" dirty="0" smtClean="0">
              <a:latin typeface="SB Sans Text Light" pitchFamily="34" charset="-52"/>
              <a:cs typeface="SB Sans Text Light" pitchFamily="34" charset="-52"/>
            </a:endParaRPr>
          </a:p>
          <a:p>
            <a:pPr>
              <a:tabLst>
                <a:tab pos="1828800" algn="l"/>
                <a:tab pos="5029200" algn="r"/>
              </a:tabLst>
            </a:pPr>
            <a:endParaRPr lang="ru-RU" sz="900" b="0" dirty="0" smtClean="0">
              <a:latin typeface="SB Sans Text Light" pitchFamily="34" charset="-52"/>
              <a:cs typeface="SB Sans Text Light" pitchFamily="34" charset="-52"/>
            </a:endParaRPr>
          </a:p>
          <a:p>
            <a:pPr>
              <a:tabLst>
                <a:tab pos="1828800" algn="l"/>
                <a:tab pos="5029200" algn="r"/>
              </a:tabLst>
            </a:pPr>
            <a:endParaRPr lang="en-US" sz="900" b="0" dirty="0" smtClean="0">
              <a:latin typeface="SB Sans Text Light" pitchFamily="34" charset="-52"/>
              <a:cs typeface="SB Sans Text Light" pitchFamily="34" charset="-52"/>
            </a:endParaRPr>
          </a:p>
          <a:p>
            <a:pPr>
              <a:tabLst>
                <a:tab pos="2970213" algn="l"/>
                <a:tab pos="5029200" algn="r"/>
              </a:tabLst>
            </a:pPr>
            <a:r>
              <a:rPr lang="ru-RU" sz="900" b="0" dirty="0">
                <a:latin typeface="SB Sans Text Semibold" pitchFamily="34" charset="-52"/>
                <a:cs typeface="SB Sans Text Semibold" pitchFamily="34" charset="-52"/>
              </a:rPr>
              <a:t>Потребительский сектор</a:t>
            </a:r>
          </a:p>
          <a:p>
            <a:pPr>
              <a:tabLst>
                <a:tab pos="2970213" algn="l"/>
                <a:tab pos="5029200" algn="r"/>
              </a:tabLst>
            </a:pPr>
            <a:r>
              <a:rPr lang="ru-RU" sz="900" b="0" dirty="0" smtClean="0">
                <a:latin typeface="SB Sans Text Light" panose="020B0303040504020204" pitchFamily="34" charset="-52"/>
                <a:cs typeface="SB Sans Text Light" panose="020B0303040504020204" pitchFamily="34" charset="-52"/>
              </a:rPr>
              <a:t>Аналитик</a:t>
            </a:r>
            <a:r>
              <a:rPr lang="ru-RU" sz="900" b="0" dirty="0">
                <a:latin typeface="SB Sans Text Light" panose="020B0303040504020204" pitchFamily="34" charset="-52"/>
                <a:cs typeface="SB Sans Text Light" panose="020B0303040504020204" pitchFamily="34" charset="-52"/>
              </a:rPr>
              <a:t>	Екатерина Усанова</a:t>
            </a:r>
          </a:p>
          <a:p>
            <a:pPr>
              <a:tabLst>
                <a:tab pos="1828800" algn="l"/>
                <a:tab pos="5029200" algn="r"/>
              </a:tabLst>
            </a:pPr>
            <a:endParaRPr lang="en-US" sz="900" b="0" dirty="0">
              <a:latin typeface="SB Sans Text Light" pitchFamily="34" charset="-52"/>
              <a:cs typeface="SB Sans Text Light" pitchFamily="34" charset="-52"/>
            </a:endParaRPr>
          </a:p>
          <a:p>
            <a:pPr>
              <a:tabLst>
                <a:tab pos="2970213" algn="l"/>
                <a:tab pos="5029200" algn="r"/>
              </a:tabLst>
            </a:pPr>
            <a:r>
              <a:rPr lang="ru-RU" sz="900" b="0" dirty="0">
                <a:latin typeface="SB Sans Text Semibold" panose="020B0703040504020204" pitchFamily="34" charset="-52"/>
                <a:cs typeface="SB Sans Text Semibold" panose="020B0703040504020204" pitchFamily="34" charset="-52"/>
              </a:rPr>
              <a:t>Электроэнергетика, транспорт, машиностроение, недвижимость</a:t>
            </a:r>
          </a:p>
          <a:p>
            <a:pPr>
              <a:tabLst>
                <a:tab pos="2970213" algn="l"/>
                <a:tab pos="5029200" algn="r"/>
              </a:tabLst>
            </a:pPr>
            <a:r>
              <a:rPr lang="ru-RU" sz="900" b="0" dirty="0">
                <a:latin typeface="SB Sans Text Light" pitchFamily="34" charset="-52"/>
                <a:cs typeface="SB Sans Text Light" pitchFamily="34" charset="-52"/>
              </a:rPr>
              <a:t>Исполнительный директор – старший аналитик	Георгий Иванин</a:t>
            </a:r>
            <a:br>
              <a:rPr lang="ru-RU" sz="900" b="0" dirty="0">
                <a:latin typeface="SB Sans Text Light" pitchFamily="34" charset="-52"/>
                <a:cs typeface="SB Sans Text Light" pitchFamily="34" charset="-52"/>
              </a:rPr>
            </a:br>
            <a:r>
              <a:rPr lang="ru-RU" sz="900" b="0" dirty="0" smtClean="0">
                <a:latin typeface="SB Sans Text Light" pitchFamily="34" charset="-52"/>
                <a:cs typeface="SB Sans Text Light" pitchFamily="34" charset="-52"/>
              </a:rPr>
              <a:t>Аналитик</a:t>
            </a:r>
            <a:r>
              <a:rPr lang="ru-RU" sz="900" b="0" dirty="0">
                <a:latin typeface="SB Sans Text Light" pitchFamily="34" charset="-52"/>
                <a:cs typeface="SB Sans Text Light" pitchFamily="34" charset="-52"/>
              </a:rPr>
              <a:t>	</a:t>
            </a:r>
            <a:r>
              <a:rPr lang="ru-RU" sz="900" b="0" dirty="0" smtClean="0">
                <a:latin typeface="SB Sans Text Light" pitchFamily="34" charset="-52"/>
                <a:cs typeface="SB Sans Text Light" pitchFamily="34" charset="-52"/>
              </a:rPr>
              <a:t>Федор Катков</a:t>
            </a:r>
            <a:r>
              <a:rPr lang="en-US" sz="900" b="0" dirty="0" smtClean="0">
                <a:latin typeface="SB Sans Text Light" pitchFamily="34" charset="-52"/>
                <a:cs typeface="SB Sans Text Light" pitchFamily="34" charset="-52"/>
              </a:rPr>
              <a:t/>
            </a:r>
            <a:br>
              <a:rPr lang="en-US" sz="900" b="0" dirty="0" smtClean="0">
                <a:latin typeface="SB Sans Text Light" pitchFamily="34" charset="-52"/>
                <a:cs typeface="SB Sans Text Light" pitchFamily="34" charset="-52"/>
              </a:rPr>
            </a:br>
            <a:endParaRPr lang="ru-RU" sz="900" b="0" dirty="0" smtClean="0">
              <a:latin typeface="SB Sans Text Semibold" panose="020B0703040504020204" pitchFamily="34" charset="-52"/>
              <a:cs typeface="SB Sans Text Semibold" panose="020B0703040504020204" pitchFamily="34" charset="-52"/>
            </a:endParaRPr>
          </a:p>
          <a:p>
            <a:pPr>
              <a:tabLst>
                <a:tab pos="2970213" algn="l"/>
                <a:tab pos="5029200" algn="r"/>
              </a:tabLst>
            </a:pPr>
            <a:r>
              <a:rPr lang="ru-RU" sz="900" b="0" dirty="0">
                <a:latin typeface="SB Sans Text Semibold" panose="020B0703040504020204" pitchFamily="34" charset="-52"/>
                <a:cs typeface="SB Sans Text Semibold" panose="020B0703040504020204" pitchFamily="34" charset="-52"/>
              </a:rPr>
              <a:t>Компании средней и малой капитализации</a:t>
            </a:r>
          </a:p>
          <a:p>
            <a:pPr>
              <a:tabLst>
                <a:tab pos="2970213" algn="l"/>
                <a:tab pos="5029200" algn="r"/>
              </a:tabLst>
            </a:pPr>
            <a:r>
              <a:rPr lang="ru-RU" sz="900" b="0" dirty="0">
                <a:latin typeface="SB Sans Text Light" pitchFamily="34" charset="-52"/>
                <a:cs typeface="SB Sans Text Light" pitchFamily="34" charset="-52"/>
              </a:rPr>
              <a:t>Исполнительный директор – старший аналитик	София </a:t>
            </a:r>
            <a:r>
              <a:rPr lang="ru-RU" sz="900" b="0" dirty="0" smtClean="0">
                <a:latin typeface="SB Sans Text Light" pitchFamily="34" charset="-52"/>
                <a:cs typeface="SB Sans Text Light" pitchFamily="34" charset="-52"/>
              </a:rPr>
              <a:t>Кирсанова</a:t>
            </a:r>
            <a:r>
              <a:rPr lang="en-US" sz="900" b="0" dirty="0" smtClean="0">
                <a:latin typeface="SB Sans Text Light" panose="020B0303040504020204" pitchFamily="34" charset="-52"/>
                <a:cs typeface="SB Sans Text Light" panose="020B0303040504020204" pitchFamily="34" charset="-52"/>
              </a:rPr>
              <a:t>, </a:t>
            </a:r>
            <a:r>
              <a:rPr lang="en-US" sz="900" b="0" dirty="0">
                <a:latin typeface="SB Sans Text Light" panose="020B0303040504020204" pitchFamily="34" charset="-52"/>
                <a:cs typeface="SB Sans Text Light" panose="020B0303040504020204" pitchFamily="34" charset="-52"/>
              </a:rPr>
              <a:t>CFA</a:t>
            </a:r>
            <a:endParaRPr lang="ru-RU" sz="900" b="0" dirty="0">
              <a:latin typeface="SB Sans Text Light" pitchFamily="34" charset="-52"/>
              <a:cs typeface="SB Sans Text Light" pitchFamily="34" charset="-52"/>
            </a:endParaRPr>
          </a:p>
          <a:p>
            <a:pPr>
              <a:tabLst>
                <a:tab pos="2970213" algn="l"/>
                <a:tab pos="5029200" algn="r"/>
              </a:tabLst>
            </a:pPr>
            <a:endParaRPr lang="en-US" sz="900" b="0" dirty="0" smtClean="0">
              <a:latin typeface="SB Sans Text Light" pitchFamily="34" charset="-52"/>
              <a:cs typeface="SB Sans Text Light" pitchFamily="34" charset="-52"/>
            </a:endParaRPr>
          </a:p>
          <a:p>
            <a:pPr>
              <a:tabLst>
                <a:tab pos="2970213" algn="l"/>
                <a:tab pos="5029200" algn="r"/>
              </a:tabLst>
            </a:pPr>
            <a:r>
              <a:rPr lang="ru-RU" sz="900" b="0" dirty="0">
                <a:latin typeface="SB Sans Text Semibold" panose="020B0703040504020204" pitchFamily="34" charset="-52"/>
                <a:cs typeface="SB Sans Text Semibold" panose="020B0703040504020204" pitchFamily="34" charset="-52"/>
              </a:rPr>
              <a:t>Анализ рынка долговых инструментов с фиксированной доходностью</a:t>
            </a:r>
          </a:p>
          <a:p>
            <a:pPr>
              <a:tabLst>
                <a:tab pos="2970213" algn="l"/>
                <a:tab pos="5029200" algn="r"/>
              </a:tabLst>
            </a:pPr>
            <a:r>
              <a:rPr lang="ru-RU" sz="900" b="0" dirty="0">
                <a:latin typeface="SB Sans Text Light" pitchFamily="34" charset="-52"/>
                <a:cs typeface="SB Sans Text Light" pitchFamily="34" charset="-52"/>
              </a:rPr>
              <a:t>Управляющий директор – начальник отдела	Екатерина Сидорова, CFA</a:t>
            </a:r>
          </a:p>
          <a:p>
            <a:pPr>
              <a:tabLst>
                <a:tab pos="2970213" algn="l"/>
                <a:tab pos="5029200" algn="r"/>
              </a:tabLst>
            </a:pPr>
            <a:r>
              <a:rPr lang="ru-RU" sz="900" b="0" dirty="0">
                <a:latin typeface="SB Sans Text Light" pitchFamily="34" charset="-52"/>
                <a:cs typeface="SB Sans Text Light" pitchFamily="34" charset="-52"/>
              </a:rPr>
              <a:t>Исполнительный директор – </a:t>
            </a:r>
            <a:r>
              <a:rPr lang="ru-RU" sz="900" b="0" dirty="0" smtClean="0">
                <a:latin typeface="SB Sans Text Light" pitchFamily="34" charset="-52"/>
                <a:cs typeface="SB Sans Text Light" pitchFamily="34" charset="-52"/>
              </a:rPr>
              <a:t>старший </a:t>
            </a:r>
            <a:r>
              <a:rPr lang="ru-RU" sz="900" b="0" dirty="0">
                <a:latin typeface="SB Sans Text Light" pitchFamily="34" charset="-52"/>
                <a:cs typeface="SB Sans Text Light" pitchFamily="34" charset="-52"/>
              </a:rPr>
              <a:t>стратег FI	Игорь Рапохин, CFA</a:t>
            </a:r>
          </a:p>
          <a:p>
            <a:pPr>
              <a:tabLst>
                <a:tab pos="2970213" algn="l"/>
                <a:tab pos="5029200" algn="r"/>
              </a:tabLst>
            </a:pPr>
            <a:r>
              <a:rPr lang="ru-RU" sz="900" b="0" dirty="0" smtClean="0">
                <a:latin typeface="SB Sans Text Light" pitchFamily="34" charset="-52"/>
                <a:cs typeface="SB Sans Text Light" pitchFamily="34" charset="-52"/>
              </a:rPr>
              <a:t>Старший </a:t>
            </a:r>
            <a:r>
              <a:rPr lang="ru-RU" sz="900" b="0" dirty="0">
                <a:latin typeface="SB Sans Text Light" pitchFamily="34" charset="-52"/>
                <a:cs typeface="SB Sans Text Light" pitchFamily="34" charset="-52"/>
              </a:rPr>
              <a:t>аналитик FI	Сергей Колесников, CFA, FRM</a:t>
            </a:r>
          </a:p>
          <a:p>
            <a:pPr>
              <a:tabLst>
                <a:tab pos="2970213" algn="l"/>
                <a:tab pos="5029200" algn="r"/>
              </a:tabLst>
            </a:pPr>
            <a:r>
              <a:rPr lang="ru-RU" sz="900" b="0" dirty="0">
                <a:latin typeface="SB Sans Text Light" pitchFamily="34" charset="-52"/>
                <a:cs typeface="SB Sans Text Light" pitchFamily="34" charset="-52"/>
              </a:rPr>
              <a:t>Старший аналитик FI	Радик Валиев, </a:t>
            </a:r>
            <a:r>
              <a:rPr lang="en-US" sz="900" b="0" dirty="0" smtClean="0">
                <a:latin typeface="SB Sans Text Light" pitchFamily="34" charset="-52"/>
                <a:cs typeface="SB Sans Text Light" pitchFamily="34" charset="-52"/>
              </a:rPr>
              <a:t>CFA</a:t>
            </a:r>
            <a:endParaRPr lang="ru-RU" sz="900" b="0" dirty="0" smtClean="0">
              <a:latin typeface="SB Sans Text Light" pitchFamily="34" charset="-52"/>
              <a:cs typeface="SB Sans Text Light" pitchFamily="34" charset="-52"/>
            </a:endParaRPr>
          </a:p>
          <a:p>
            <a:pPr>
              <a:tabLst>
                <a:tab pos="2970213" algn="l"/>
                <a:tab pos="5029200" algn="r"/>
              </a:tabLst>
            </a:pPr>
            <a:r>
              <a:rPr lang="ru-RU" sz="900" b="0" dirty="0">
                <a:latin typeface="SB Sans Text Light" pitchFamily="34" charset="-52"/>
                <a:cs typeface="SB Sans Text Light" pitchFamily="34" charset="-52"/>
              </a:rPr>
              <a:t>Старший аналитик FI	Светлана Павлова, </a:t>
            </a:r>
            <a:r>
              <a:rPr lang="en-US" sz="900" b="0" dirty="0">
                <a:latin typeface="SB Sans Text Light" pitchFamily="34" charset="-52"/>
                <a:cs typeface="SB Sans Text Light" pitchFamily="34" charset="-52"/>
              </a:rPr>
              <a:t>CFA</a:t>
            </a:r>
          </a:p>
          <a:p>
            <a:pPr>
              <a:tabLst>
                <a:tab pos="2970213" algn="l"/>
                <a:tab pos="5029200" algn="r"/>
              </a:tabLst>
            </a:pPr>
            <a:r>
              <a:rPr lang="ru-RU" sz="900" b="0" dirty="0">
                <a:latin typeface="SB Sans Text Light" pitchFamily="34" charset="-52"/>
                <a:cs typeface="SB Sans Text Light" pitchFamily="34" charset="-52"/>
              </a:rPr>
              <a:t>Старший стратег FI	Алиса </a:t>
            </a:r>
            <a:r>
              <a:rPr lang="ru-RU" sz="900" b="0" dirty="0" smtClean="0">
                <a:latin typeface="SB Sans Text Light" pitchFamily="34" charset="-52"/>
                <a:cs typeface="SB Sans Text Light" pitchFamily="34" charset="-52"/>
              </a:rPr>
              <a:t>Закирова</a:t>
            </a:r>
          </a:p>
          <a:p>
            <a:pPr>
              <a:tabLst>
                <a:tab pos="2970213" algn="l"/>
                <a:tab pos="5029200" algn="r"/>
              </a:tabLst>
            </a:pPr>
            <a:r>
              <a:rPr lang="ru-RU" sz="900" b="0" dirty="0">
                <a:latin typeface="SB Sans Text Light" pitchFamily="34" charset="-52"/>
                <a:cs typeface="SB Sans Text Light" pitchFamily="34" charset="-52"/>
              </a:rPr>
              <a:t>Младший</a:t>
            </a:r>
            <a:r>
              <a:rPr lang="ru-RU" sz="900" b="0" dirty="0" smtClean="0">
                <a:latin typeface="SB Sans Text Light" pitchFamily="34" charset="-52"/>
                <a:cs typeface="SB Sans Text Light" pitchFamily="34" charset="-52"/>
              </a:rPr>
              <a:t> </a:t>
            </a:r>
            <a:r>
              <a:rPr lang="ru-RU" sz="900" b="0" dirty="0">
                <a:latin typeface="SB Sans Text Light" pitchFamily="34" charset="-52"/>
                <a:cs typeface="SB Sans Text Light" pitchFamily="34" charset="-52"/>
              </a:rPr>
              <a:t>стратег FI	Андрей </a:t>
            </a:r>
            <a:r>
              <a:rPr lang="ru-RU" sz="900" b="0" dirty="0" smtClean="0">
                <a:latin typeface="SB Sans Text Light" pitchFamily="34" charset="-52"/>
                <a:cs typeface="SB Sans Text Light" pitchFamily="34" charset="-52"/>
              </a:rPr>
              <a:t>Щербаков</a:t>
            </a:r>
            <a:endParaRPr lang="ru-RU" sz="900" b="0" dirty="0">
              <a:latin typeface="SB Sans Text Light" pitchFamily="34" charset="-52"/>
              <a:cs typeface="SB Sans Text Light" pitchFamily="34" charset="-52"/>
            </a:endParaRPr>
          </a:p>
          <a:p>
            <a:pPr>
              <a:tabLst>
                <a:tab pos="2970213" algn="l"/>
                <a:tab pos="5029200" algn="r"/>
              </a:tabLst>
            </a:pPr>
            <a:endParaRPr lang="en-US" sz="900" b="0" dirty="0">
              <a:latin typeface="SB Sans Text Light" pitchFamily="34" charset="-52"/>
              <a:cs typeface="SB Sans Text Light" pitchFamily="34" charset="-52"/>
            </a:endParaRPr>
          </a:p>
          <a:p>
            <a:pPr>
              <a:tabLst>
                <a:tab pos="2970213" algn="l"/>
                <a:tab pos="5029200" algn="r"/>
              </a:tabLst>
            </a:pPr>
            <a:r>
              <a:rPr lang="ru-RU" sz="900" b="0" dirty="0">
                <a:latin typeface="SB Sans Text Semibold" panose="020B0703040504020204" pitchFamily="34" charset="-52"/>
                <a:cs typeface="SB Sans Text Semibold" panose="020B0703040504020204" pitchFamily="34" charset="-52"/>
              </a:rPr>
              <a:t>Стратегия валютных рынков и процентных ставок</a:t>
            </a:r>
          </a:p>
          <a:p>
            <a:pPr>
              <a:tabLst>
                <a:tab pos="2970213" algn="l"/>
                <a:tab pos="5029200" algn="r"/>
              </a:tabLst>
            </a:pPr>
            <a:r>
              <a:rPr lang="ru-RU" sz="900" b="0" dirty="0">
                <a:latin typeface="SB Sans Text Light" pitchFamily="34" charset="-52"/>
                <a:cs typeface="SB Sans Text Light" pitchFamily="34" charset="-52"/>
              </a:rPr>
              <a:t>Старший стратег FX/IR	Юрий Попов</a:t>
            </a:r>
          </a:p>
          <a:p>
            <a:pPr>
              <a:tabLst>
                <a:tab pos="2970213" algn="l"/>
                <a:tab pos="5029200" algn="r"/>
              </a:tabLst>
            </a:pPr>
            <a:r>
              <a:rPr lang="ru-RU" sz="900" b="0" dirty="0">
                <a:latin typeface="SB Sans Text Light" pitchFamily="34" charset="-52"/>
                <a:cs typeface="SB Sans Text Light" pitchFamily="34" charset="-52"/>
              </a:rPr>
              <a:t>А</a:t>
            </a:r>
            <a:r>
              <a:rPr lang="ru-RU" sz="900" b="0" dirty="0" smtClean="0">
                <a:latin typeface="SB Sans Text Light" pitchFamily="34" charset="-52"/>
                <a:cs typeface="SB Sans Text Light" pitchFamily="34" charset="-52"/>
              </a:rPr>
              <a:t>налитик</a:t>
            </a:r>
            <a:r>
              <a:rPr lang="ru-RU" sz="900" b="0" dirty="0">
                <a:latin typeface="SB Sans Text Light" pitchFamily="34" charset="-52"/>
                <a:cs typeface="SB Sans Text Light" pitchFamily="34" charset="-52"/>
              </a:rPr>
              <a:t>	Николай Стешкин</a:t>
            </a:r>
          </a:p>
          <a:p>
            <a:pPr>
              <a:tabLst>
                <a:tab pos="2970213" algn="l"/>
                <a:tab pos="5029200" algn="r"/>
              </a:tabLst>
            </a:pPr>
            <a:endParaRPr lang="en-US" sz="900" b="0" dirty="0">
              <a:latin typeface="SB Sans Text Light" pitchFamily="34" charset="-52"/>
              <a:cs typeface="SB Sans Text Light" pitchFamily="34" charset="-52"/>
            </a:endParaRPr>
          </a:p>
          <a:p>
            <a:pPr>
              <a:tabLst>
                <a:tab pos="2970213" algn="l"/>
                <a:tab pos="5029200" algn="r"/>
              </a:tabLst>
            </a:pPr>
            <a:r>
              <a:rPr lang="ru-RU" sz="900" b="0" dirty="0">
                <a:latin typeface="SB Sans Text Semibold" panose="020B0703040504020204" pitchFamily="34" charset="-52"/>
                <a:cs typeface="SB Sans Text Semibold" panose="020B0703040504020204" pitchFamily="34" charset="-52"/>
              </a:rPr>
              <a:t>Стратегия сырьевых рынков</a:t>
            </a:r>
          </a:p>
          <a:p>
            <a:pPr>
              <a:tabLst>
                <a:tab pos="2970213" algn="l"/>
                <a:tab pos="5029200" algn="r"/>
              </a:tabLst>
            </a:pPr>
            <a:r>
              <a:rPr lang="ru-RU" sz="900" b="0" dirty="0">
                <a:latin typeface="SB Sans Text Light" pitchFamily="34" charset="-52"/>
                <a:cs typeface="SB Sans Text Light" pitchFamily="34" charset="-52"/>
              </a:rPr>
              <a:t>Исполнительный директор – старший аналитик	Константин </a:t>
            </a:r>
            <a:r>
              <a:rPr lang="ru-RU" sz="900" b="0" dirty="0" smtClean="0">
                <a:latin typeface="SB Sans Text Light" pitchFamily="34" charset="-52"/>
                <a:cs typeface="SB Sans Text Light" pitchFamily="34" charset="-52"/>
              </a:rPr>
              <a:t>Самарин</a:t>
            </a:r>
            <a:r>
              <a:rPr lang="en-US" sz="900" b="0" dirty="0" smtClean="0">
                <a:latin typeface="SB Sans Text Light" pitchFamily="34" charset="-52"/>
                <a:cs typeface="SB Sans Text Light" pitchFamily="34" charset="-52"/>
              </a:rPr>
              <a:t/>
            </a:r>
            <a:br>
              <a:rPr lang="en-US" sz="900" b="0" dirty="0" smtClean="0">
                <a:latin typeface="SB Sans Text Light" pitchFamily="34" charset="-52"/>
                <a:cs typeface="SB Sans Text Light" pitchFamily="34" charset="-52"/>
              </a:rPr>
            </a:br>
            <a:r>
              <a:rPr lang="ru-RU" sz="900" b="0" dirty="0">
                <a:latin typeface="SB Sans Text Light" pitchFamily="34" charset="-52"/>
                <a:cs typeface="SB Sans Text Light" pitchFamily="34" charset="-52"/>
              </a:rPr>
              <a:t>Младший аналитик	</a:t>
            </a:r>
            <a:r>
              <a:rPr lang="ru-RU" sz="900" b="0" dirty="0" smtClean="0">
                <a:latin typeface="SB Sans Text Light" pitchFamily="34" charset="-52"/>
                <a:cs typeface="SB Sans Text Light" pitchFamily="34" charset="-52"/>
              </a:rPr>
              <a:t>Ольга Зеленова</a:t>
            </a:r>
            <a:endParaRPr lang="ru-RU" sz="900" b="0" dirty="0">
              <a:latin typeface="SB Sans Text Light" pitchFamily="34" charset="-52"/>
              <a:cs typeface="SB Sans Text Light" pitchFamily="34" charset="-52"/>
            </a:endParaRPr>
          </a:p>
        </p:txBody>
      </p:sp>
    </p:spTree>
    <p:extLst>
      <p:ext uri="{BB962C8B-B14F-4D97-AF65-F5344CB8AC3E}">
        <p14:creationId xmlns:p14="http://schemas.microsoft.com/office/powerpoint/2010/main" val="393362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28412" y="61722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26742" y="836712"/>
            <a:ext cx="11138516" cy="5868273"/>
          </a:xfrm>
          <a:prstGeom prst="rect">
            <a:avLst/>
          </a:prstGeom>
          <a:noFill/>
        </p:spPr>
        <p:txBody>
          <a:bodyPr wrap="square" rtlCol="0">
            <a:spAutoFit/>
          </a:bodyPr>
          <a:lstStyle/>
          <a:p>
            <a:pPr algn="just">
              <a:spcAft>
                <a:spcPts val="200"/>
              </a:spcAft>
            </a:pPr>
            <a:r>
              <a:rPr lang="ru-RU" sz="600" b="0" dirty="0">
                <a:latin typeface="SB Sans Text Light" panose="020B0303040504020204" pitchFamily="34" charset="-52"/>
                <a:cs typeface="SB Sans Text Light" panose="020B0303040504020204" pitchFamily="34" charset="-52"/>
              </a:rPr>
              <a:t>Аналитический обзор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(далее - "аналитический обзор" /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подготовлен ПАО Сбербанк и/или его аффилированными лицами (далее совместно и по отдельности - "СБЕР").</a:t>
            </a:r>
          </a:p>
          <a:p>
            <a:pPr algn="just">
              <a:spcAft>
                <a:spcPts val="200"/>
              </a:spcAft>
            </a:pPr>
            <a:r>
              <a:rPr lang="ru-RU" sz="600" b="0" dirty="0">
                <a:latin typeface="SB Sans Text Light" panose="020B0303040504020204" pitchFamily="34" charset="-52"/>
                <a:cs typeface="SB Sans Text Light" panose="020B0303040504020204" pitchFamily="34" charset="-52"/>
              </a:rPr>
              <a:t>Настоящий аналитический обзор в полной мере отражает личное мнение аналитиков об анализируемой компании (компаниях) и ее (их) ценных бумагах, отраслях экономики, рынках, направлениях и трендах. Вознаграждение, выплачиваемое аналитикам, ни в коей мере, ни прямо, ни косвенно, не зависит от рекомендаций и мнений, опубликованных в настоящем аналитическом обзоре. Мнения аналитиков могут не совпадать. Как ранее опубликованные, так и будущие аналитические обзоры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могут содержать определенную информацию и/или выводы, не соответствующие изложенному в настоящем аналитическом обзоре.</a:t>
            </a:r>
          </a:p>
          <a:p>
            <a:pPr algn="just">
              <a:spcAft>
                <a:spcPts val="200"/>
              </a:spcAft>
            </a:pPr>
            <a:r>
              <a:rPr lang="ru-RU" sz="600" b="0" dirty="0">
                <a:latin typeface="SB Sans Text Light" panose="020B0303040504020204" pitchFamily="34" charset="-52"/>
                <a:cs typeface="SB Sans Text Light" panose="020B0303040504020204" pitchFamily="34" charset="-52"/>
              </a:rPr>
              <a:t>Настоящий аналитический обзор предназначен для использования только в качестве информации общего характера и основан на доступной в настоящее время публичной информации, которую СБЕР считает надежной. Однако СБЕР не предоставляет никаких гарантий и заверений в том, что такая информация является полной и достоверной, и соответственно, на нее нельзя полагаться как на абсолютно полную и всесторонне достоверную информацию. Аналитический обзор не является индивидуальной инвестиционной рекомендацией (ИИР), вне зависимости от того, что при этом может содержать выводы (оценки / советы) аналитиков, основанные на результатах аналитических исследований, которые при этом не учитывают финансовое положение, индивидуальные цели инвестирования и/или уровень допустимого риска и/или ожидаемой доходности конкретного инвестора, который ознакомился с таким аналитическим обзором.  Услуги, ценные бумаги и инвестиции, о которых идет речь в данном аналитическом обзоре, могут быть недоступными для всех (или не соответствующих определенным требованиям) инвесторов. Инвесторам необходимо самостоятельно получить финансовую консультацию в отношении целесообразности инвестиций в любые ценные бумаги, а также в отношении любых других инвестиций и инвестиционных стратегий, упомянутых в данном аналитическом обзоре, а равно учитывать, что прогнозы, касающиеся будущих событий, могут не реализоваться.</a:t>
            </a:r>
          </a:p>
          <a:p>
            <a:pPr algn="just">
              <a:spcAft>
                <a:spcPts val="200"/>
              </a:spcAft>
            </a:pPr>
            <a:r>
              <a:rPr lang="ru-RU" sz="600" b="0" dirty="0">
                <a:latin typeface="SB Sans Text Light" panose="020B0303040504020204" pitchFamily="34" charset="-52"/>
                <a:cs typeface="SB Sans Text Light" panose="020B0303040504020204" pitchFamily="34" charset="-52"/>
              </a:rPr>
              <a:t>Содержащаяся в настоящем аналитическом обзоре информация не является предложением финансовых инструментов, как это определено в статье 1 Внутреннего стандарта НАУФОР "Требования к взаимодействию с физическими лицами при предложении финансовых инструментов". Настоящий аналитический обзор предоставляется исключительно в информационных целях и не направлен на побуждение к приобретению определенных ценных бумаг и (или) заключению определенных договоров, являющихся производными финансовыми инструментами.</a:t>
            </a:r>
          </a:p>
          <a:p>
            <a:pPr algn="just">
              <a:spcAft>
                <a:spcPts val="200"/>
              </a:spcAft>
            </a:pPr>
            <a:r>
              <a:rPr lang="ru-RU" sz="600" b="0" dirty="0">
                <a:latin typeface="SB Sans Text Light" panose="020B0303040504020204" pitchFamily="34" charset="-52"/>
                <a:cs typeface="SB Sans Text Light" panose="020B0303040504020204" pitchFamily="34" charset="-52"/>
              </a:rPr>
              <a:t>Инвесторам необходимо принять во внимание, что доход (если таковой будет) от таких ценных бумаг или других инвестиций может меняться и цена или стоимость таких ценных бумаг и инвестиций может как расти, так и падать. Соответственно, финансовый результат инвестирования может оказаться меньше суммы первоначально инвестированных средств. Результаты инвестирования в прошлом не дают оснований для прогноза будущей динамики, не гарантируют будущих доходов и не исключают возможной потери первоначального капитала. СБЕР не несет ответственности за любые прямые и косвенные убытки, ущерб, потери, или иные последствия, которые могут наступить вследствие частичного или полного использования материалов, содержащихся в аналитических обзорах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Инвесторы должны проводить собственную оценку рисков, не полагаясь исключительно на информацию, представленную в аналитических обзорах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Инвесторам следует получить отдельные юридические, налоговые, финансовые, бухгалтерские и другие необходимые профессиональные консультации, основываясь на индивидуальных обстоятельствах. Любая информация, содержащаяся в настоящем аналитическом обзоре и относящаяся к налоговому режиму инвестиций в финансовые инструменты, не является налоговой консультацией, а также не предназначена и не может быть использована кем-либо для предоставления налоговых консультаций.</a:t>
            </a:r>
          </a:p>
          <a:p>
            <a:pPr algn="just">
              <a:spcAft>
                <a:spcPts val="200"/>
              </a:spcAft>
            </a:pPr>
            <a:r>
              <a:rPr lang="ru-RU" sz="600" b="0" dirty="0">
                <a:latin typeface="SB Sans Text Light" panose="020B0303040504020204" pitchFamily="34" charset="-52"/>
                <a:cs typeface="SB Sans Text Light" panose="020B0303040504020204" pitchFamily="34" charset="-52"/>
              </a:rPr>
              <a:t>СБЕР не берет на себя обязательств регулярно обновлять информацию, содержащуюся в аналитических обзорах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или исправлять неточности.</a:t>
            </a:r>
          </a:p>
          <a:p>
            <a:pPr algn="just">
              <a:spcAft>
                <a:spcPts val="200"/>
              </a:spcAft>
            </a:pPr>
            <a:r>
              <a:rPr lang="ru-RU" sz="600" b="0" dirty="0">
                <a:latin typeface="SB Sans Text Light" panose="020B0303040504020204" pitchFamily="34" charset="-52"/>
                <a:cs typeface="SB Sans Text Light" panose="020B0303040504020204" pitchFamily="34" charset="-52"/>
              </a:rPr>
              <a:t>Любые оценки в отношении эмитентов, не освещаемых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(в том числе в отношении ПАО Сбербанк), содержащиеся в настоящем аналитическом обзоре, взяты из источников, указанных в явном виде.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не предоставляет индивидуальные инвестиционные рекомендации (ИИР) и/или аналитику по вышеуказанным эмитентам и не несет ответственности за точность и правильность подобных данных.</a:t>
            </a:r>
          </a:p>
          <a:p>
            <a:pPr algn="just">
              <a:spcAft>
                <a:spcPts val="200"/>
              </a:spcAft>
            </a:pPr>
            <a:r>
              <a:rPr lang="ru-RU" sz="600" b="0" dirty="0">
                <a:latin typeface="SB Sans Text Light" panose="020B0303040504020204" pitchFamily="34" charset="-52"/>
                <a:cs typeface="SB Sans Text Light" panose="020B0303040504020204" pitchFamily="34" charset="-52"/>
              </a:rPr>
              <a:t>Дополнительно уведомляем Инвестора, что СБЕР и/или аффилированные лица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могут состоять и будут продолжать находиться в договорных отношениях по оказанию брокерских, депозитарных услуг, услуг по инвестиционному консультированию, услуг по подготовке информационных материалов, инвестиционно-банковских услуг и/или услуг по выпуску Цифровых финансовых активов, услуг по поддержанию цен, спроса, предложения и/или объема торгов с ценными бумагами, в том числе действуя в качестве </a:t>
            </a:r>
            <a:r>
              <a:rPr lang="ru-RU" sz="600" b="0" dirty="0" err="1">
                <a:latin typeface="SB Sans Text Light" panose="020B0303040504020204" pitchFamily="34" charset="-52"/>
                <a:cs typeface="SB Sans Text Light" panose="020B0303040504020204" pitchFamily="34" charset="-52"/>
              </a:rPr>
              <a:t>маркет-мейкера</a:t>
            </a:r>
            <a:r>
              <a:rPr lang="ru-RU" sz="600" b="0" dirty="0">
                <a:latin typeface="SB Sans Text Light" panose="020B0303040504020204" pitchFamily="34" charset="-52"/>
                <a:cs typeface="SB Sans Text Light" panose="020B0303040504020204" pitchFamily="34" charset="-52"/>
              </a:rPr>
              <a:t>, агентских услуг по выдаче, обмену и погашению инвестиционных паев и/или иных услуг на финансовом рынке, при этом:  (а) СБЕР и/или аффилированные лица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могут получать в свое распоряжение информацию, представляющую интерес для Инвестора, и они не несут перед Инвестором никаких обязательств по раскрытию такой информации или ее использованию; (б) СБЕР и/или аффилированные лица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могут совершать сделки и иные операции с финансовыми инструментами в интересах третьих лиц и/или в собственных интересах. СБЕР и/или аффилированные лица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их принципалы и сотрудники и/или связанные с ними лица, могли или могут инвестировать или совершать в качестве принципала иные сделки с ценными бумагами или другими финансовыми инструментами, упомянутыми в настоящем аналитическом обзоре или действовать в качестве директора или члена наблюдательного совета любой компании, упомянутой в настоящем аналитическом обзоре. Компании, входящие в СБЕР, могут владеть акциями (долями) компаний-эмитентов, упомянутых в настоящем аналитическом обзоре, в том числе в объеме, превышающем 5% от уставного капитала таких компаний-эмитентов. </a:t>
            </a:r>
            <a:r>
              <a:rPr lang="ru-RU" sz="600" b="0" dirty="0" err="1">
                <a:latin typeface="SB Sans Text Light" panose="020B0303040504020204" pitchFamily="34" charset="-52"/>
                <a:cs typeface="SB Sans Text Light" panose="020B0303040504020204" pitchFamily="34" charset="-52"/>
              </a:rPr>
              <a:t>Сейлз</a:t>
            </a:r>
            <a:r>
              <a:rPr lang="ru-RU" sz="600" b="0" dirty="0">
                <a:latin typeface="SB Sans Text Light" panose="020B0303040504020204" pitchFamily="34" charset="-52"/>
                <a:cs typeface="SB Sans Text Light" panose="020B0303040504020204" pitchFamily="34" charset="-52"/>
              </a:rPr>
              <a:t>-менеджеры, трейдеры и прочие специалисты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могут, руководствуясь применяемой инвестиционной политикой (стратегией), предоставлять клиентам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и трейдерам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совершающим сделки за счет и в интересах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комментарии по рынку или торговые стратегии в устной или письменной форме, отражающие мнение, не в полной мере соответствующее и/или противоречащее выраженному в данном аналитическом обзоре. Подразделение по управлению активами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трейдеры, совершающие сделки за счет и в интересах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и инвестиционно-банковское подразделение могут, руководствуясь применяемой инвестиционной политикой (стратегией), принимать инвестиционные решения, не в полной мере соответствующее и/или противоречащее оценкам или мнениям, опубликованным в данном аналитическом обзоре. СБЕР принимает все разумные и доступные в каждом из вышеуказанных случаев меры по выявлению и контролю конфликта интересов, меры по предотвращению его последствий и разрешению соответствующего конфликта интересов в пользу Инвестора.</a:t>
            </a:r>
          </a:p>
          <a:p>
            <a:pPr algn="just">
              <a:spcAft>
                <a:spcPts val="200"/>
              </a:spcAft>
            </a:pPr>
            <a:r>
              <a:rPr lang="ru-RU" sz="600" b="0" dirty="0">
                <a:latin typeface="SB Sans Text Light" panose="020B0303040504020204" pitchFamily="34" charset="-52"/>
                <a:cs typeface="SB Sans Text Light" panose="020B0303040504020204" pitchFamily="34" charset="-52"/>
              </a:rPr>
              <a:t>Аналитические материалы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могут выпускаться с нерегулярными временными интервалами по усмотрению аналитиков.</a:t>
            </a:r>
          </a:p>
          <a:p>
            <a:pPr algn="just">
              <a:spcAft>
                <a:spcPts val="200"/>
              </a:spcAft>
            </a:pPr>
            <a:r>
              <a:rPr lang="ru-RU" sz="600" b="0" dirty="0">
                <a:latin typeface="SB Sans Text Light" panose="020B0303040504020204" pitchFamily="34" charset="-52"/>
                <a:cs typeface="SB Sans Text Light" panose="020B0303040504020204" pitchFamily="34" charset="-52"/>
              </a:rPr>
              <a:t>Рейтинги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зависят от потенциала движения фактических котировок вверх или вниз от фундаментально обоснованной целевой цены. Рейтинги "ПОКУПАТЬ", "ДЕРЖАТЬ" или "ПРОДАВАТЬ" используются исключительно в справочных целях и отражают соответственно позитивную, нейтральную или негативную оценку </a:t>
            </a:r>
            <a:r>
              <a:rPr lang="ru-RU" sz="600" b="0" dirty="0" err="1">
                <a:latin typeface="SB Sans Text Light" panose="020B0303040504020204" pitchFamily="34" charset="-52"/>
                <a:cs typeface="SB Sans Text Light" panose="020B0303040504020204" pitchFamily="34" charset="-52"/>
              </a:rPr>
              <a:t>СБЕРом</a:t>
            </a:r>
            <a:r>
              <a:rPr lang="ru-RU" sz="600" b="0" dirty="0">
                <a:latin typeface="SB Sans Text Light" panose="020B0303040504020204" pitchFamily="34" charset="-52"/>
                <a:cs typeface="SB Sans Text Light" panose="020B0303040504020204" pitchFamily="34" charset="-52"/>
              </a:rPr>
              <a:t> потенциальной совокупной доходности финансового инструмента за 12 месяцев с момента присвоения данного рейтинга (в том числе с учетом ожидаемых дивидендов). Рейтинги действительны до момента их пересмотра или отзыва. Если в аналитическую модель вносятся изменения, рейтинг меняется на "ПЕРЕСМОТР".</a:t>
            </a:r>
          </a:p>
          <a:p>
            <a:pPr algn="just">
              <a:spcAft>
                <a:spcPts val="200"/>
              </a:spcAft>
            </a:pPr>
            <a:r>
              <a:rPr lang="ru-RU" sz="600" b="0" dirty="0">
                <a:latin typeface="SB Sans Text Light" panose="020B0303040504020204" pitchFamily="34" charset="-52"/>
                <a:cs typeface="SB Sans Text Light" panose="020B0303040504020204" pitchFamily="34" charset="-52"/>
              </a:rPr>
              <a:t>Данный аналитический обзор не может быть воспроизведен, изменен (переработан) или скопирован полностью или в какой-либо части без письменного согласия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настоящий аналитический обзор предоставляется исключительно для личного использования.</a:t>
            </a:r>
          </a:p>
          <a:p>
            <a:pPr algn="just">
              <a:spcAft>
                <a:spcPts val="200"/>
              </a:spcAft>
            </a:pPr>
            <a:r>
              <a:rPr lang="ru-RU" sz="600" b="0" dirty="0">
                <a:latin typeface="SB Sans Text Light" panose="020B0303040504020204" pitchFamily="34" charset="-52"/>
                <a:cs typeface="SB Sans Text Light" panose="020B0303040504020204" pitchFamily="34" charset="-52"/>
              </a:rPr>
              <a:t>Дополнительная информация о ценных бумагах и других финансовых инструментах, упомянутых в настоящем аналитическом обзоре, может быть получена от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по запросу.</a:t>
            </a:r>
          </a:p>
          <a:p>
            <a:pPr algn="just">
              <a:spcAft>
                <a:spcPts val="200"/>
              </a:spcAft>
            </a:pPr>
            <a:r>
              <a:rPr lang="ru-RU" sz="600" b="0" dirty="0">
                <a:latin typeface="SB Sans Text Light" panose="020B0303040504020204" pitchFamily="34" charset="-52"/>
                <a:cs typeface="SB Sans Text Light" panose="020B0303040504020204" pitchFamily="34" charset="-52"/>
              </a:rPr>
              <a:t>СБЕР ни при каких условиях не может рассматриваться в качестве лица, стимулирующего, способствующего, посредничающего или побуждающего к осуществлению какими-либо лицами в любой стране инвестиций или совершению сделок, которые могут быть запрещены таким лицам соответствующим законодательством. Аналитические обзоры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предоставляются в отношении компаний и/или инвестиций как на внутреннем российском, так и на международных финансовых рынках (в зависимости от того, что применимо в каждом случае), и предназначены для правомочных инвесторов в соответствии с законодательством и правилами торговли, подлежащих применению в отношении соответствующих рынков. Аналитические обзоры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полученные такими правомочными инвесторами в отношении компаний и/или инвестиций, которые могут подпадать под санкции в каких-либо юрисдикциях, не направлены на заключение, и не должны рассматриваться как инвестиционные рекомендации по заключению любых сделок, подпадающих под такие санкции, или сделок с участием лиц, находящихся в юрисдикциях с такими санкциями, в том числе инвесторов из США, Канады, Австралии, Японии, Швейцарии, Европы или Европейского союза (но не ограничиваясь ими). Аналитические обзоры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никогда не должны использоваться для незаконной деятельности, включая деятельность, которая противоречит требованиям экономических санкций или имеет целью обойти эти требования. После прочтения данного аналитического обзора инвесторы должны оценить законность любых планируемых ими сделок, для чего им необходимо проконсультироваться со своими юридическими консультантами по вопросам соблюдения законодательства и правил торговли, применимых в данном случае. При этом в любом случае инвестор, являющийся получателем представленной в Аналитическом обзоре SberCIB </a:t>
            </a:r>
            <a:r>
              <a:rPr lang="ru-RU" sz="600" b="0" dirty="0" err="1">
                <a:latin typeface="SB Sans Text Light" panose="020B0303040504020204" pitchFamily="34" charset="-52"/>
                <a:cs typeface="SB Sans Text Light" panose="020B0303040504020204" pitchFamily="34" charset="-52"/>
              </a:rPr>
              <a:t>Investment</a:t>
            </a:r>
            <a:r>
              <a:rPr lang="ru-RU" sz="600" b="0" dirty="0">
                <a:latin typeface="SB Sans Text Light" panose="020B0303040504020204" pitchFamily="34" charset="-52"/>
                <a:cs typeface="SB Sans Text Light" panose="020B0303040504020204" pitchFamily="34" charset="-52"/>
              </a:rPr>
              <a:t> </a:t>
            </a:r>
            <a:r>
              <a:rPr lang="ru-RU" sz="600" b="0" dirty="0" err="1">
                <a:latin typeface="SB Sans Text Light" panose="020B0303040504020204" pitchFamily="34" charset="-52"/>
                <a:cs typeface="SB Sans Text Light" panose="020B0303040504020204" pitchFamily="34" charset="-52"/>
              </a:rPr>
              <a:t>Research</a:t>
            </a:r>
            <a:r>
              <a:rPr lang="ru-RU" sz="600" b="0" dirty="0">
                <a:latin typeface="SB Sans Text Light" panose="020B0303040504020204" pitchFamily="34" charset="-52"/>
                <a:cs typeface="SB Sans Text Light" panose="020B0303040504020204" pitchFamily="34" charset="-52"/>
              </a:rPr>
              <a:t> информации в отношении компаний и/или финансовых инструментов, которые могут находиться под санкциями и иными ограничениями в каких-либо юрисдикциях, самостоятельно принимает решение об использовании такой информации для целей совершения сделок и иных операций с указанными компаниями и/или финансовыми инструментами, а также несет в полном объеме все сопутствующие такому решению риски.</a:t>
            </a:r>
          </a:p>
          <a:p>
            <a:pPr algn="just">
              <a:spcAft>
                <a:spcPts val="200"/>
              </a:spcAft>
            </a:pPr>
            <a:r>
              <a:rPr lang="ru-RU" sz="600" b="0" dirty="0">
                <a:latin typeface="SB Sans Text Light" panose="020B0303040504020204" pitchFamily="34" charset="-52"/>
                <a:cs typeface="SB Sans Text Light" panose="020B0303040504020204" pitchFamily="34" charset="-52"/>
              </a:rPr>
              <a:t>В аналитическом отчете может содержаться информация о ценных бумагах и производных финансовых инструментах, в отношении которых поручения физических лиц, не являющихся квалифицированными инвесторами, будут исполнены брокером только в случае положительного результата тестирования, либо в случае, предусмотренном в пункте 7 статьи 3.1 Федерального закона "О рынке ценных бумаг".</a:t>
            </a:r>
          </a:p>
          <a:p>
            <a:pPr algn="just">
              <a:spcAft>
                <a:spcPts val="200"/>
              </a:spcAft>
            </a:pPr>
            <a:r>
              <a:rPr lang="ru-RU" sz="600" b="0" dirty="0">
                <a:latin typeface="SB Sans Text Light" panose="020B0303040504020204" pitchFamily="34" charset="-52"/>
                <a:cs typeface="SB Sans Text Light" panose="020B0303040504020204" pitchFamily="34" charset="-52"/>
              </a:rPr>
              <a:t>Настоящий документ (включая информацию, содержащуюся в нем) не подлежит распространению среди следующих лиц (и не предназначен для ознакомления с ним):</a:t>
            </a:r>
          </a:p>
          <a:p>
            <a:pPr algn="just">
              <a:spcAft>
                <a:spcPts val="200"/>
              </a:spcAft>
            </a:pPr>
            <a:r>
              <a:rPr lang="ru-RU" sz="600" b="0" dirty="0">
                <a:latin typeface="SB Sans Text Light" panose="020B0303040504020204" pitchFamily="34" charset="-52"/>
                <a:cs typeface="SB Sans Text Light" panose="020B0303040504020204" pitchFamily="34" charset="-52"/>
              </a:rPr>
              <a:t>– любых американских физических и/или юридических лиц, в том числе граждан США, лиц, имеющих вид на жительство в США, и иных резидентов США,</a:t>
            </a:r>
          </a:p>
          <a:p>
            <a:pPr algn="just">
              <a:spcAft>
                <a:spcPts val="200"/>
              </a:spcAft>
            </a:pPr>
            <a:r>
              <a:rPr lang="ru-RU" sz="600" b="0" dirty="0">
                <a:latin typeface="SB Sans Text Light" panose="020B0303040504020204" pitchFamily="34" charset="-52"/>
                <a:cs typeface="SB Sans Text Light" panose="020B0303040504020204" pitchFamily="34" charset="-52"/>
              </a:rPr>
              <a:t>– резидентов Европейского союза, которые относятся к категории розничных клиентов (лиц, не являющихся правомочными контрагентами и профессиональными инвесторами) в соответствии с Директивой "O рынках финансовых инструментов" II 2014/65/EU (MIFID II),</a:t>
            </a:r>
          </a:p>
          <a:p>
            <a:pPr algn="just">
              <a:spcAft>
                <a:spcPts val="200"/>
              </a:spcAft>
            </a:pPr>
            <a:r>
              <a:rPr lang="ru-RU" sz="600" b="0" dirty="0">
                <a:latin typeface="SB Sans Text Light" panose="020B0303040504020204" pitchFamily="34" charset="-52"/>
                <a:cs typeface="SB Sans Text Light" panose="020B0303040504020204" pitchFamily="34" charset="-52"/>
              </a:rPr>
              <a:t>– резидентов Соединенного Королевства Великобритании и Северной Ирландии, а также резидентов иных юрисдикций за пределами Российской Федерации, которые относятся к категории розничных клиентов (лиц, не являющихся правомочными контрагентами и профессиональными инвесторами) в соответствии с применимым регулированием таких иных юрисдикций.</a:t>
            </a:r>
          </a:p>
          <a:p>
            <a:pPr algn="just">
              <a:spcAft>
                <a:spcPts val="200"/>
              </a:spcAft>
            </a:pPr>
            <a:r>
              <a:rPr lang="ru-RU" sz="600" b="0" dirty="0">
                <a:latin typeface="SB Sans Text Light" panose="020B0303040504020204" pitchFamily="34" charset="-52"/>
                <a:cs typeface="SB Sans Text Light" panose="020B0303040504020204" pitchFamily="34" charset="-52"/>
              </a:rPr>
              <a:t>Если настоящий аналитический обзор (а равно любая информация в нем содержащаяся) окажется в распоряжении лица, на которое распространяются вышеуказанные ограничения, такое лицо не вправе осуществлять ознакомление с данным аналитическим обзором, передавать его оригинал или копии любым из вышеперечисленных лиц, должно оставить его без внимания и/или незамедлительно уничтожить (удалить) его / прекратить к нему доступ, а также приложить все усилия для уведомления </a:t>
            </a:r>
            <a:r>
              <a:rPr lang="ru-RU" sz="600" b="0" dirty="0" err="1">
                <a:latin typeface="SB Sans Text Light" panose="020B0303040504020204" pitchFamily="34" charset="-52"/>
                <a:cs typeface="SB Sans Text Light" panose="020B0303040504020204" pitchFamily="34" charset="-52"/>
              </a:rPr>
              <a:t>СБЕРа</a:t>
            </a:r>
            <a:r>
              <a:rPr lang="ru-RU" sz="600" b="0" dirty="0">
                <a:latin typeface="SB Sans Text Light" panose="020B0303040504020204" pitchFamily="34" charset="-52"/>
                <a:cs typeface="SB Sans Text Light" panose="020B0303040504020204" pitchFamily="34" charset="-52"/>
              </a:rPr>
              <a:t> о получении этого аналитического обзора по ошибке.</a:t>
            </a:r>
          </a:p>
          <a:p>
            <a:pPr algn="just">
              <a:spcAft>
                <a:spcPts val="200"/>
              </a:spcAft>
            </a:pPr>
            <a:r>
              <a:rPr lang="ru-RU" sz="600" b="0" dirty="0">
                <a:latin typeface="SB Sans Text Light" panose="020B0303040504020204" pitchFamily="34" charset="-52"/>
                <a:cs typeface="SB Sans Text Light" panose="020B0303040504020204" pitchFamily="34" charset="-52"/>
              </a:rPr>
              <a:t>Данный аналитический обзор содержит информацию, полученную </a:t>
            </a:r>
            <a:r>
              <a:rPr lang="ru-RU" sz="600" b="0" dirty="0" err="1">
                <a:latin typeface="SB Sans Text Light" panose="020B0303040504020204" pitchFamily="34" charset="-52"/>
                <a:cs typeface="SB Sans Text Light" panose="020B0303040504020204" pitchFamily="34" charset="-52"/>
              </a:rPr>
              <a:t>СБЕРом</a:t>
            </a:r>
            <a:r>
              <a:rPr lang="ru-RU" sz="600" b="0" dirty="0">
                <a:latin typeface="SB Sans Text Light" panose="020B0303040504020204" pitchFamily="34" charset="-52"/>
                <a:cs typeface="SB Sans Text Light" panose="020B0303040504020204" pitchFamily="34" charset="-52"/>
              </a:rPr>
              <a:t> от третьих лиц. СБЕР не несет ответственности за возможные убытки, финансовые или иные последствия, которые могут возникнуть в результате использования такой информации</a:t>
            </a:r>
            <a:r>
              <a:rPr lang="ru-RU" sz="600" b="0" dirty="0" smtClean="0">
                <a:latin typeface="SB Sans Text Light" panose="020B0303040504020204" pitchFamily="34" charset="-52"/>
                <a:cs typeface="SB Sans Text Light" panose="020B0303040504020204" pitchFamily="34" charset="-52"/>
              </a:rPr>
              <a:t>. </a:t>
            </a:r>
            <a:endParaRPr lang="ru-RU" sz="600" b="0" dirty="0">
              <a:latin typeface="SB Sans Text Light" panose="020B0303040504020204" pitchFamily="34" charset="-52"/>
              <a:cs typeface="SB Sans Text Light" panose="020B0303040504020204" pitchFamily="34" charset="-52"/>
            </a:endParaRPr>
          </a:p>
          <a:p>
            <a:pPr algn="just">
              <a:spcAft>
                <a:spcPts val="200"/>
              </a:spcAft>
            </a:pPr>
            <a:r>
              <a:rPr lang="en-US" sz="600" b="0" dirty="0" smtClean="0">
                <a:latin typeface="SB Sans Text" panose="020B0503040504020204" pitchFamily="34" charset="-52"/>
                <a:cs typeface="SB Sans Text" panose="020B0503040504020204" pitchFamily="34" charset="-52"/>
              </a:rPr>
              <a:t>© </a:t>
            </a:r>
            <a:r>
              <a:rPr lang="ru-RU" sz="600" b="0" dirty="0" smtClean="0">
                <a:latin typeface="SB Sans Text" panose="020B0503040504020204" pitchFamily="34" charset="-52"/>
                <a:cs typeface="SB Sans Text" panose="020B0503040504020204" pitchFamily="34" charset="-52"/>
              </a:rPr>
              <a:t>СБЕР</a:t>
            </a:r>
            <a:r>
              <a:rPr lang="en-US" sz="600" b="0" dirty="0" smtClean="0">
                <a:latin typeface="SB Sans Text" panose="020B0503040504020204" pitchFamily="34" charset="-52"/>
                <a:cs typeface="SB Sans Text" panose="020B0503040504020204" pitchFamily="34" charset="-52"/>
              </a:rPr>
              <a:t> 202</a:t>
            </a:r>
            <a:r>
              <a:rPr lang="ru-RU" sz="600" b="0" dirty="0" smtClean="0">
                <a:latin typeface="SB Sans Text" panose="020B0503040504020204" pitchFamily="34" charset="-52"/>
                <a:cs typeface="SB Sans Text" panose="020B0503040504020204" pitchFamily="34" charset="-52"/>
              </a:rPr>
              <a:t>6</a:t>
            </a:r>
            <a:endParaRPr lang="en-US" sz="600" b="0" dirty="0">
              <a:latin typeface="SB Sans Text" panose="020B0503040504020204" pitchFamily="34" charset="-52"/>
              <a:cs typeface="SB Sans Text" panose="020B0503040504020204" pitchFamily="34" charset="-52"/>
            </a:endParaRPr>
          </a:p>
        </p:txBody>
      </p:sp>
    </p:spTree>
    <p:extLst>
      <p:ext uri="{BB962C8B-B14F-4D97-AF65-F5344CB8AC3E}">
        <p14:creationId xmlns:p14="http://schemas.microsoft.com/office/powerpoint/2010/main" val="1833507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238428" y="1954902"/>
            <a:ext cx="5307052" cy="3504544"/>
          </a:xfrm>
          <a:prstGeom prst="rect">
            <a:avLst/>
          </a:prstGeom>
        </p:spPr>
      </p:pic>
      <p:sp>
        <p:nvSpPr>
          <p:cNvPr id="5" name="Заголовок 6"/>
          <p:cNvSpPr>
            <a:spLocks noGrp="1"/>
          </p:cNvSpPr>
          <p:nvPr>
            <p:ph type="title"/>
          </p:nvPr>
        </p:nvSpPr>
        <p:spPr>
          <a:xfrm>
            <a:off x="2093976" y="438912"/>
            <a:ext cx="9418320" cy="320040"/>
          </a:xfrm>
          <a:prstGeom prst="rect">
            <a:avLst/>
          </a:prstGeom>
        </p:spPr>
        <p:txBody>
          <a:bodyPr vert="horz" anchor="ctr"/>
          <a:lstStyle/>
          <a:p>
            <a:r>
              <a:rPr lang="ru-RU" dirty="0" smtClean="0"/>
              <a:t>Рост экономики замедлился в 2025 г. из-за нехватки рабочей силы</a:t>
            </a:r>
            <a:endParaRPr lang="ru-RU" dirty="0"/>
          </a:p>
        </p:txBody>
      </p:sp>
      <p:sp>
        <p:nvSpPr>
          <p:cNvPr id="7" name="Rectangle 6"/>
          <p:cNvSpPr>
            <a:spLocks noChangeArrowheads="1"/>
          </p:cNvSpPr>
          <p:nvPr/>
        </p:nvSpPr>
        <p:spPr bwMode="auto">
          <a:xfrm>
            <a:off x="572281" y="5508104"/>
            <a:ext cx="540000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a:t>
            </a:r>
            <a:r>
              <a:rPr lang="ru-RU" sz="800" b="0" i="1" dirty="0" smtClean="0">
                <a:latin typeface="SB Sans Display" panose="020B0604020202020204" charset="0"/>
                <a:ea typeface="ＭＳ Ｐゴシック" pitchFamily="34" charset="-128"/>
                <a:cs typeface="SB Sans Display" panose="020B0604020202020204" charset="0"/>
              </a:rPr>
              <a:t>Росстат, </a:t>
            </a:r>
            <a:r>
              <a:rPr lang="en-US" sz="800" b="0" i="1" dirty="0" err="1" smtClean="0">
                <a:latin typeface="SB Sans Display" panose="020B0604020202020204" charset="0"/>
                <a:ea typeface="ＭＳ Ｐゴシック" pitchFamily="34" charset="-128"/>
                <a:cs typeface="SB Sans Display" panose="020B0604020202020204" charset="0"/>
              </a:rPr>
              <a:t>SberCIB</a:t>
            </a:r>
            <a:r>
              <a:rPr lang="en-US" sz="800" b="0" i="1" dirty="0" smtClean="0">
                <a:latin typeface="SB Sans Display" panose="020B0604020202020204" charset="0"/>
                <a:ea typeface="ＭＳ Ｐゴシック" pitchFamily="34" charset="-128"/>
                <a:cs typeface="SB Sans Display" panose="020B0604020202020204" charset="0"/>
              </a:rPr>
              <a:t> Investment Research</a:t>
            </a:r>
            <a:endParaRPr lang="ru-RU" sz="800" b="0" i="1" dirty="0">
              <a:latin typeface="SB Sans Display" panose="020B0604020202020204" charset="0"/>
              <a:ea typeface="ＭＳ Ｐゴシック" pitchFamily="34" charset="-128"/>
              <a:cs typeface="SB Sans Display" panose="020B0604020202020204" charset="0"/>
            </a:endParaRPr>
          </a:p>
        </p:txBody>
      </p:sp>
      <p:sp>
        <p:nvSpPr>
          <p:cNvPr id="11" name="Прямоугольник 24"/>
          <p:cNvSpPr/>
          <p:nvPr/>
        </p:nvSpPr>
        <p:spPr>
          <a:xfrm>
            <a:off x="572281" y="1418314"/>
            <a:ext cx="4968552" cy="215444"/>
          </a:xfrm>
          <a:prstGeom prst="rect">
            <a:avLst/>
          </a:prstGeom>
        </p:spPr>
        <p:txBody>
          <a:bodyPr wrap="square" lIns="0" tIns="0" rIns="0" bIns="0">
            <a:spAutoFit/>
          </a:bodyPr>
          <a:lstStyle/>
          <a:p>
            <a:r>
              <a:rPr lang="ru-RU" sz="1400" b="0" dirty="0">
                <a:latin typeface="SB Sans Text Semibold" panose="020B0703040504020204" pitchFamily="34" charset="-52"/>
                <a:ea typeface="Times New Roman" panose="02020603050405020304" pitchFamily="18" charset="0"/>
                <a:cs typeface="SB Sans Text Semibold" panose="020B0703040504020204" pitchFamily="34" charset="-52"/>
              </a:rPr>
              <a:t>ВВП и его компоненты, 2021 = 100%</a:t>
            </a:r>
          </a:p>
        </p:txBody>
      </p:sp>
      <p:sp>
        <p:nvSpPr>
          <p:cNvPr id="12" name="Прямоугольник 24"/>
          <p:cNvSpPr/>
          <p:nvPr/>
        </p:nvSpPr>
        <p:spPr>
          <a:xfrm>
            <a:off x="6238428" y="1418314"/>
            <a:ext cx="4926013" cy="430887"/>
          </a:xfrm>
          <a:prstGeom prst="rect">
            <a:avLst/>
          </a:prstGeom>
        </p:spPr>
        <p:txBody>
          <a:bodyPr wrap="square" lIns="0" tIns="0" rIns="0" bIns="0">
            <a:spAutoFit/>
          </a:bodyPr>
          <a:lstStyle/>
          <a:p>
            <a:r>
              <a:rPr lang="ru-RU" sz="1400" b="0" dirty="0">
                <a:latin typeface="SB Sans Text Semibold" panose="020B0703040504020204" pitchFamily="34" charset="-52"/>
                <a:ea typeface="Times New Roman" panose="02020603050405020304" pitchFamily="18" charset="0"/>
                <a:cs typeface="SB Sans Text Semibold" panose="020B0703040504020204" pitchFamily="34" charset="-52"/>
              </a:rPr>
              <a:t>ВВП по ППС </a:t>
            </a:r>
            <a:r>
              <a:rPr lang="ru-RU" sz="1400" b="0" dirty="0" smtClean="0">
                <a:latin typeface="SB Sans Text Semibold" panose="020B0703040504020204" pitchFamily="34" charset="-52"/>
                <a:ea typeface="Times New Roman" panose="02020603050405020304" pitchFamily="18" charset="0"/>
                <a:cs typeface="SB Sans Text Semibold" panose="020B0703040504020204" pitchFamily="34" charset="-52"/>
              </a:rPr>
              <a:t>(</a:t>
            </a:r>
            <a:r>
              <a:rPr lang="en-US" sz="1400" b="0" dirty="0" smtClean="0">
                <a:latin typeface="SB Sans Text Semibold" panose="020B0703040504020204" pitchFamily="34" charset="-52"/>
                <a:ea typeface="Times New Roman" panose="02020603050405020304" pitchFamily="18" charset="0"/>
                <a:cs typeface="SB Sans Text Semibold" panose="020B0703040504020204" pitchFamily="34" charset="-52"/>
              </a:rPr>
              <a:t>$ </a:t>
            </a:r>
            <a:r>
              <a:rPr lang="ru-RU" sz="1400" b="0" dirty="0" smtClean="0">
                <a:latin typeface="SB Sans Text Semibold" panose="020B0703040504020204" pitchFamily="34" charset="-52"/>
                <a:ea typeface="Times New Roman" panose="02020603050405020304" pitchFamily="18" charset="0"/>
                <a:cs typeface="SB Sans Text Semibold" panose="020B0703040504020204" pitchFamily="34" charset="-52"/>
              </a:rPr>
              <a:t>трлн) </a:t>
            </a:r>
            <a:r>
              <a:rPr lang="ru-RU" sz="1400" b="0" dirty="0">
                <a:latin typeface="SB Sans Text Semibold" panose="020B0703040504020204" pitchFamily="34" charset="-52"/>
                <a:ea typeface="Times New Roman" panose="02020603050405020304" pitchFamily="18" charset="0"/>
                <a:cs typeface="SB Sans Text Semibold" panose="020B0703040504020204" pitchFamily="34" charset="-52"/>
              </a:rPr>
              <a:t>и доля в мировой экономике, </a:t>
            </a:r>
            <a:r>
              <a:rPr lang="ru-RU" sz="1400" b="0" dirty="0" smtClean="0">
                <a:latin typeface="SB Sans Text Semibold" panose="020B0703040504020204" pitchFamily="34" charset="-52"/>
                <a:ea typeface="Times New Roman" panose="02020603050405020304" pitchFamily="18" charset="0"/>
                <a:cs typeface="SB Sans Text Semibold" panose="020B0703040504020204" pitchFamily="34" charset="-52"/>
              </a:rPr>
              <a:t>202</a:t>
            </a:r>
            <a:r>
              <a:rPr lang="en-US" sz="1400" b="0" dirty="0">
                <a:latin typeface="SB Sans Text Semibold" panose="020B0703040504020204" pitchFamily="34" charset="-52"/>
                <a:ea typeface="Times New Roman" panose="02020603050405020304" pitchFamily="18" charset="0"/>
                <a:cs typeface="SB Sans Text Semibold" panose="020B0703040504020204" pitchFamily="34" charset="-52"/>
              </a:rPr>
              <a:t>5</a:t>
            </a:r>
            <a:r>
              <a:rPr lang="ru-RU" sz="1400" b="0" dirty="0" smtClean="0">
                <a:latin typeface="SB Sans Text Semibold" panose="020B0703040504020204" pitchFamily="34" charset="-52"/>
                <a:ea typeface="Times New Roman" panose="02020603050405020304" pitchFamily="18" charset="0"/>
                <a:cs typeface="SB Sans Text Semibold" panose="020B0703040504020204" pitchFamily="34" charset="-52"/>
              </a:rPr>
              <a:t> год</a:t>
            </a:r>
            <a:endParaRPr lang="en-US" sz="1400" b="0" dirty="0">
              <a:latin typeface="SB Sans Text Semibold" panose="020B0703040504020204" pitchFamily="34" charset="-52"/>
              <a:ea typeface="Times New Roman" panose="02020603050405020304" pitchFamily="18" charset="0"/>
              <a:cs typeface="SB Sans Text Semibold" panose="020B0703040504020204" pitchFamily="34" charset="-52"/>
            </a:endParaRPr>
          </a:p>
        </p:txBody>
      </p:sp>
      <p:sp>
        <p:nvSpPr>
          <p:cNvPr id="13" name="Rectangle 12"/>
          <p:cNvSpPr>
            <a:spLocks noChangeArrowheads="1"/>
          </p:cNvSpPr>
          <p:nvPr/>
        </p:nvSpPr>
        <p:spPr bwMode="auto">
          <a:xfrm>
            <a:off x="6238428" y="5508104"/>
            <a:ext cx="540000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a:t>
            </a:r>
            <a:r>
              <a:rPr lang="ru-RU" sz="800" b="0" i="1" dirty="0" smtClean="0">
                <a:latin typeface="SB Sans Display" panose="020B0604020202020204" charset="0"/>
                <a:ea typeface="ＭＳ Ｐゴシック" pitchFamily="34" charset="-128"/>
                <a:cs typeface="SB Sans Display" panose="020B0604020202020204" charset="0"/>
              </a:rPr>
              <a:t>МВФ</a:t>
            </a:r>
            <a:endParaRPr lang="ru-RU" sz="800" b="0" i="1" dirty="0">
              <a:latin typeface="SB Sans Display" panose="020B0604020202020204" charset="0"/>
              <a:ea typeface="ＭＳ Ｐゴシック" pitchFamily="34" charset="-128"/>
              <a:cs typeface="SB Sans Display" panose="020B0604020202020204" charset="0"/>
            </a:endParaRPr>
          </a:p>
        </p:txBody>
      </p:sp>
      <p:pic>
        <p:nvPicPr>
          <p:cNvPr id="8" name="Picture 7"/>
          <p:cNvPicPr>
            <a:picLocks noChangeAspect="1"/>
          </p:cNvPicPr>
          <p:nvPr/>
        </p:nvPicPr>
        <p:blipFill>
          <a:blip r:embed="rId3"/>
          <a:stretch>
            <a:fillRect/>
          </a:stretch>
        </p:blipFill>
        <p:spPr>
          <a:xfrm>
            <a:off x="572279" y="1954902"/>
            <a:ext cx="5507508" cy="3479014"/>
          </a:xfrm>
          <a:prstGeom prst="rect">
            <a:avLst/>
          </a:prstGeom>
        </p:spPr>
      </p:pic>
    </p:spTree>
    <p:extLst>
      <p:ext uri="{BB962C8B-B14F-4D97-AF65-F5344CB8AC3E}">
        <p14:creationId xmlns:p14="http://schemas.microsoft.com/office/powerpoint/2010/main" val="96600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Безработица в </a:t>
            </a:r>
            <a:r>
              <a:rPr lang="en-US" dirty="0" smtClean="0"/>
              <a:t>202</a:t>
            </a:r>
            <a:r>
              <a:rPr lang="ru-RU" dirty="0" smtClean="0"/>
              <a:t>5</a:t>
            </a:r>
            <a:r>
              <a:rPr lang="en-US" dirty="0" smtClean="0"/>
              <a:t> </a:t>
            </a:r>
            <a:r>
              <a:rPr lang="ru-RU" dirty="0" smtClean="0"/>
              <a:t>году приблизилась к 2%. Фактически это полная занятость</a:t>
            </a:r>
            <a:endParaRPr lang="ru-RU" dirty="0"/>
          </a:p>
        </p:txBody>
      </p:sp>
      <p:sp>
        <p:nvSpPr>
          <p:cNvPr id="3" name="Прямоугольник 24"/>
          <p:cNvSpPr/>
          <p:nvPr/>
        </p:nvSpPr>
        <p:spPr>
          <a:xfrm>
            <a:off x="6310436" y="1471376"/>
            <a:ext cx="5400000" cy="436017"/>
          </a:xfrm>
          <a:prstGeom prst="rect">
            <a:avLst/>
          </a:prstGeom>
        </p:spPr>
        <p:txBody>
          <a:bodyPr wrap="square" lIns="0" tIns="0" rIns="0" bIns="0">
            <a:spAutoFit/>
          </a:bodyPr>
          <a:lstStyle/>
          <a:p>
            <a:pPr>
              <a:lnSpc>
                <a:spcPts val="1700"/>
              </a:lnSpc>
            </a:pPr>
            <a:r>
              <a:rPr lang="ru-RU" sz="1400" b="0" dirty="0" smtClean="0">
                <a:latin typeface="SB Sans Display Semibold" panose="020B0703040504020204" pitchFamily="34" charset="0"/>
                <a:cs typeface="SB Sans Display Semibold" panose="020B0703040504020204" pitchFamily="34" charset="0"/>
              </a:rPr>
              <a:t>При снижении безработицы наблюдается превышение темпов роста зарплат над производительностью труда</a:t>
            </a:r>
            <a:endParaRPr lang="ru-RU" sz="1400" b="0" dirty="0">
              <a:latin typeface="SB Sans Display Semibold" panose="020B0703040504020204" pitchFamily="34" charset="0"/>
              <a:cs typeface="SB Sans Display Semibold" panose="020B0703040504020204" pitchFamily="34" charset="0"/>
            </a:endParaRPr>
          </a:p>
        </p:txBody>
      </p:sp>
      <p:sp>
        <p:nvSpPr>
          <p:cNvPr id="4" name="Прямоугольник 24"/>
          <p:cNvSpPr/>
          <p:nvPr/>
        </p:nvSpPr>
        <p:spPr>
          <a:xfrm>
            <a:off x="617473" y="1471376"/>
            <a:ext cx="5400000" cy="218008"/>
          </a:xfrm>
          <a:prstGeom prst="rect">
            <a:avLst/>
          </a:prstGeom>
        </p:spPr>
        <p:txBody>
          <a:bodyPr wrap="square" lIns="0" tIns="0" rIns="0" bIns="0">
            <a:spAutoFit/>
          </a:bodyPr>
          <a:lstStyle/>
          <a:p>
            <a:pPr>
              <a:lnSpc>
                <a:spcPts val="1700"/>
              </a:lnSpc>
            </a:pPr>
            <a:r>
              <a:rPr lang="ru-RU" sz="1400" b="0" dirty="0">
                <a:latin typeface="SB Sans Display Semibold" panose="020B0703040504020204" pitchFamily="34" charset="0"/>
                <a:cs typeface="SB Sans Display Semibold" panose="020B0703040504020204" pitchFamily="34" charset="0"/>
              </a:rPr>
              <a:t>Рабочая сила и занятость, млн человек</a:t>
            </a:r>
          </a:p>
        </p:txBody>
      </p:sp>
      <p:sp>
        <p:nvSpPr>
          <p:cNvPr id="5" name="Rectangle 7"/>
          <p:cNvSpPr>
            <a:spLocks noChangeArrowheads="1"/>
          </p:cNvSpPr>
          <p:nvPr/>
        </p:nvSpPr>
        <p:spPr bwMode="auto">
          <a:xfrm>
            <a:off x="617473" y="5380628"/>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Источники</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smtClean="0">
                <a:latin typeface="SB Sans Display" panose="020B0604020202020204" charset="0"/>
                <a:ea typeface="ＭＳ Ｐゴシック" pitchFamily="34" charset="-128"/>
                <a:cs typeface="SB Sans Display" panose="020B0604020202020204" charset="0"/>
              </a:rPr>
              <a:t>Росстат</a:t>
            </a:r>
            <a:endParaRPr lang="ru-RU" sz="800" b="0" i="1" dirty="0">
              <a:latin typeface="SB Sans Display" panose="020B0604020202020204" charset="0"/>
              <a:ea typeface="ＭＳ Ｐゴシック" pitchFamily="34" charset="-128"/>
              <a:cs typeface="SB Sans Display" panose="020B0604020202020204" charset="0"/>
            </a:endParaRPr>
          </a:p>
        </p:txBody>
      </p:sp>
      <p:sp>
        <p:nvSpPr>
          <p:cNvPr id="6" name="Rectangle 7"/>
          <p:cNvSpPr>
            <a:spLocks noChangeArrowheads="1"/>
          </p:cNvSpPr>
          <p:nvPr/>
        </p:nvSpPr>
        <p:spPr bwMode="auto">
          <a:xfrm>
            <a:off x="6407507" y="5388733"/>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Источники</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smtClean="0">
                <a:latin typeface="SB Sans Display" panose="020B0604020202020204" charset="0"/>
                <a:ea typeface="ＭＳ Ｐゴシック" pitchFamily="34" charset="-128"/>
                <a:cs typeface="SB Sans Display" panose="020B0604020202020204" charset="0"/>
              </a:rPr>
              <a:t>Росстат</a:t>
            </a:r>
            <a:endParaRPr lang="ru-RU" sz="800" b="0" i="1" dirty="0">
              <a:latin typeface="SB Sans Display" panose="020B0604020202020204" charset="0"/>
              <a:ea typeface="ＭＳ Ｐゴシック" pitchFamily="34" charset="-128"/>
              <a:cs typeface="SB Sans Display" panose="020B0604020202020204" charset="0"/>
            </a:endParaRPr>
          </a:p>
        </p:txBody>
      </p:sp>
      <p:pic>
        <p:nvPicPr>
          <p:cNvPr id="8" name="Picture 7"/>
          <p:cNvPicPr>
            <a:picLocks noChangeAspect="1"/>
          </p:cNvPicPr>
          <p:nvPr/>
        </p:nvPicPr>
        <p:blipFill>
          <a:blip r:embed="rId2"/>
          <a:stretch>
            <a:fillRect/>
          </a:stretch>
        </p:blipFill>
        <p:spPr>
          <a:xfrm>
            <a:off x="6407507" y="1907393"/>
            <a:ext cx="5364480" cy="2950464"/>
          </a:xfrm>
          <a:prstGeom prst="rect">
            <a:avLst/>
          </a:prstGeom>
        </p:spPr>
      </p:pic>
      <p:pic>
        <p:nvPicPr>
          <p:cNvPr id="9" name="Picture 8"/>
          <p:cNvPicPr>
            <a:picLocks noChangeAspect="1"/>
          </p:cNvPicPr>
          <p:nvPr/>
        </p:nvPicPr>
        <p:blipFill>
          <a:blip r:embed="rId3"/>
          <a:stretch>
            <a:fillRect/>
          </a:stretch>
        </p:blipFill>
        <p:spPr>
          <a:xfrm>
            <a:off x="617473" y="1907393"/>
            <a:ext cx="5148560" cy="3092624"/>
          </a:xfrm>
          <a:prstGeom prst="rect">
            <a:avLst/>
          </a:prstGeom>
        </p:spPr>
      </p:pic>
    </p:spTree>
    <p:extLst>
      <p:ext uri="{BB962C8B-B14F-4D97-AF65-F5344CB8AC3E}">
        <p14:creationId xmlns:p14="http://schemas.microsoft.com/office/powerpoint/2010/main" val="66176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Динамика рабочей силы до 2028 года будет положительной благодаря </a:t>
            </a:r>
            <a:r>
              <a:rPr lang="ru-RU" dirty="0" smtClean="0"/>
              <a:t>продолжению </a:t>
            </a:r>
            <a:r>
              <a:rPr lang="ru-RU" dirty="0"/>
              <a:t>пенсионной реформы и притоку </a:t>
            </a:r>
            <a:r>
              <a:rPr lang="ru-RU" dirty="0" smtClean="0"/>
              <a:t>мигрантов</a:t>
            </a:r>
            <a:endParaRPr lang="ru-RU" dirty="0"/>
          </a:p>
        </p:txBody>
      </p:sp>
      <p:sp>
        <p:nvSpPr>
          <p:cNvPr id="3" name="Прямоугольник 24"/>
          <p:cNvSpPr/>
          <p:nvPr/>
        </p:nvSpPr>
        <p:spPr>
          <a:xfrm>
            <a:off x="6310436" y="1600498"/>
            <a:ext cx="5400000" cy="218008"/>
          </a:xfrm>
          <a:prstGeom prst="rect">
            <a:avLst/>
          </a:prstGeom>
        </p:spPr>
        <p:txBody>
          <a:bodyPr wrap="square" lIns="0" tIns="0" rIns="0" bIns="0">
            <a:spAutoFit/>
          </a:bodyPr>
          <a:lstStyle/>
          <a:p>
            <a:pPr>
              <a:lnSpc>
                <a:spcPts val="1700"/>
              </a:lnSpc>
            </a:pPr>
            <a:r>
              <a:rPr lang="ru-RU" sz="1400" b="0" dirty="0">
                <a:latin typeface="SB Sans Display Semibold" panose="020B0703040504020204" pitchFamily="34" charset="0"/>
                <a:cs typeface="SB Sans Display Semibold" panose="020B0703040504020204" pitchFamily="34" charset="0"/>
              </a:rPr>
              <a:t>Рабочая сила, млн человек</a:t>
            </a:r>
          </a:p>
        </p:txBody>
      </p:sp>
      <p:sp>
        <p:nvSpPr>
          <p:cNvPr id="4" name="Прямоугольник 24"/>
          <p:cNvSpPr/>
          <p:nvPr/>
        </p:nvSpPr>
        <p:spPr>
          <a:xfrm>
            <a:off x="617473" y="1600498"/>
            <a:ext cx="5400000" cy="218008"/>
          </a:xfrm>
          <a:prstGeom prst="rect">
            <a:avLst/>
          </a:prstGeom>
        </p:spPr>
        <p:txBody>
          <a:bodyPr wrap="square" lIns="0" tIns="0" rIns="0" bIns="0">
            <a:spAutoFit/>
          </a:bodyPr>
          <a:lstStyle/>
          <a:p>
            <a:pPr>
              <a:lnSpc>
                <a:spcPts val="1700"/>
              </a:lnSpc>
            </a:pPr>
            <a:r>
              <a:rPr lang="ru-RU" sz="1400" b="0" dirty="0">
                <a:latin typeface="SB Sans Display Semibold" panose="020B0703040504020204" pitchFamily="34" charset="0"/>
                <a:cs typeface="SB Sans Display Semibold" panose="020B0703040504020204" pitchFamily="34" charset="0"/>
              </a:rPr>
              <a:t>Население в трудоспособном возрасте, млн </a:t>
            </a:r>
            <a:r>
              <a:rPr lang="ru-RU" sz="1400" b="0" dirty="0" smtClean="0">
                <a:latin typeface="SB Sans Display Semibold" panose="020B0703040504020204" pitchFamily="34" charset="0"/>
                <a:cs typeface="SB Sans Display Semibold" panose="020B0703040504020204" pitchFamily="34" charset="0"/>
              </a:rPr>
              <a:t>человек</a:t>
            </a:r>
            <a:endParaRPr lang="ru-RU" sz="1400" b="0" dirty="0">
              <a:latin typeface="SB Sans Display Semibold" panose="020B0703040504020204" pitchFamily="34" charset="0"/>
              <a:cs typeface="SB Sans Display Semibold" panose="020B0703040504020204" pitchFamily="34" charset="0"/>
            </a:endParaRPr>
          </a:p>
        </p:txBody>
      </p:sp>
      <p:sp>
        <p:nvSpPr>
          <p:cNvPr id="5" name="Rectangle 7"/>
          <p:cNvSpPr>
            <a:spLocks noChangeArrowheads="1"/>
          </p:cNvSpPr>
          <p:nvPr/>
        </p:nvSpPr>
        <p:spPr bwMode="auto">
          <a:xfrm>
            <a:off x="617473" y="5380628"/>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Источники</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smtClean="0">
                <a:latin typeface="SB Sans Display" panose="020B0604020202020204" charset="0"/>
                <a:ea typeface="ＭＳ Ｐゴシック" pitchFamily="34" charset="-128"/>
                <a:cs typeface="SB Sans Display" panose="020B0604020202020204" charset="0"/>
              </a:rPr>
              <a:t>Росстат</a:t>
            </a:r>
            <a:endParaRPr lang="ru-RU" sz="800" b="0" i="1" dirty="0">
              <a:latin typeface="SB Sans Display" panose="020B0604020202020204" charset="0"/>
              <a:ea typeface="ＭＳ Ｐゴシック" pitchFamily="34" charset="-128"/>
              <a:cs typeface="SB Sans Display" panose="020B0604020202020204" charset="0"/>
            </a:endParaRPr>
          </a:p>
        </p:txBody>
      </p:sp>
      <p:sp>
        <p:nvSpPr>
          <p:cNvPr id="6" name="Rectangle 7"/>
          <p:cNvSpPr>
            <a:spLocks noChangeArrowheads="1"/>
          </p:cNvSpPr>
          <p:nvPr/>
        </p:nvSpPr>
        <p:spPr bwMode="auto">
          <a:xfrm>
            <a:off x="6310436" y="5378373"/>
            <a:ext cx="54000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smtClean="0">
                <a:latin typeface="SB Sans Display" panose="020B0604020202020204" charset="0"/>
                <a:ea typeface="ＭＳ Ｐゴシック" pitchFamily="34" charset="-128"/>
                <a:cs typeface="SB Sans Display" panose="020B0604020202020204" charset="0"/>
              </a:rPr>
              <a:t>Источники</a:t>
            </a:r>
            <a:r>
              <a:rPr lang="ru-RU" sz="800" b="0" i="1" dirty="0">
                <a:latin typeface="SB Sans Display" panose="020B0604020202020204" charset="0"/>
                <a:ea typeface="ＭＳ Ｐゴシック" pitchFamily="34" charset="-128"/>
                <a:cs typeface="SB Sans Display" panose="020B0604020202020204" charset="0"/>
              </a:rPr>
              <a:t>: </a:t>
            </a:r>
            <a:r>
              <a:rPr lang="ru-RU" sz="800" b="0" i="1" dirty="0" smtClean="0">
                <a:latin typeface="SB Sans Display" panose="020B0604020202020204" charset="0"/>
                <a:ea typeface="ＭＳ Ｐゴシック" pitchFamily="34" charset="-128"/>
                <a:cs typeface="SB Sans Display" panose="020B0604020202020204" charset="0"/>
              </a:rPr>
              <a:t>Росстат</a:t>
            </a:r>
            <a:endParaRPr lang="ru-RU" sz="800" b="0" i="1" dirty="0">
              <a:latin typeface="SB Sans Display" panose="020B0604020202020204" charset="0"/>
              <a:ea typeface="ＭＳ Ｐゴシック" pitchFamily="34" charset="-128"/>
              <a:cs typeface="SB Sans Display" panose="020B0604020202020204" charset="0"/>
            </a:endParaRPr>
          </a:p>
        </p:txBody>
      </p:sp>
      <p:pic>
        <p:nvPicPr>
          <p:cNvPr id="7" name="Picture 6"/>
          <p:cNvPicPr>
            <a:picLocks noChangeAspect="1"/>
          </p:cNvPicPr>
          <p:nvPr/>
        </p:nvPicPr>
        <p:blipFill>
          <a:blip r:embed="rId2"/>
          <a:stretch>
            <a:fillRect/>
          </a:stretch>
        </p:blipFill>
        <p:spPr>
          <a:xfrm>
            <a:off x="617473" y="1946485"/>
            <a:ext cx="5415115" cy="3306164"/>
          </a:xfrm>
          <a:prstGeom prst="rect">
            <a:avLst/>
          </a:prstGeom>
        </p:spPr>
      </p:pic>
      <p:pic>
        <p:nvPicPr>
          <p:cNvPr id="8" name="Picture 7"/>
          <p:cNvPicPr>
            <a:picLocks noChangeAspect="1"/>
          </p:cNvPicPr>
          <p:nvPr/>
        </p:nvPicPr>
        <p:blipFill>
          <a:blip r:embed="rId3"/>
          <a:stretch>
            <a:fillRect/>
          </a:stretch>
        </p:blipFill>
        <p:spPr>
          <a:xfrm>
            <a:off x="6310436" y="1946485"/>
            <a:ext cx="4625340" cy="2825496"/>
          </a:xfrm>
          <a:prstGeom prst="rect">
            <a:avLst/>
          </a:prstGeom>
        </p:spPr>
      </p:pic>
    </p:spTree>
    <p:extLst>
      <p:ext uri="{BB962C8B-B14F-4D97-AF65-F5344CB8AC3E}">
        <p14:creationId xmlns:p14="http://schemas.microsoft.com/office/powerpoint/2010/main" val="402732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6"/>
          <p:cNvSpPr>
            <a:spLocks noGrp="1"/>
          </p:cNvSpPr>
          <p:nvPr>
            <p:ph type="title"/>
          </p:nvPr>
        </p:nvSpPr>
        <p:spPr>
          <a:xfrm>
            <a:off x="2468880" y="457200"/>
            <a:ext cx="9418320" cy="320040"/>
          </a:xfrm>
          <a:prstGeom prst="rect">
            <a:avLst/>
          </a:prstGeom>
        </p:spPr>
        <p:txBody>
          <a:bodyPr vert="horz" anchor="ctr"/>
          <a:lstStyle/>
          <a:p>
            <a:r>
              <a:rPr lang="en-US" dirty="0" err="1" smtClean="0"/>
              <a:t>Ра</a:t>
            </a:r>
            <a:r>
              <a:rPr lang="ru-RU" dirty="0" smtClean="0"/>
              <a:t>сход</a:t>
            </a:r>
            <a:r>
              <a:rPr lang="en-US" dirty="0" smtClean="0"/>
              <a:t>ы</a:t>
            </a:r>
            <a:r>
              <a:rPr lang="ru-RU" dirty="0" smtClean="0"/>
              <a:t> бюджета как дол</a:t>
            </a:r>
            <a:r>
              <a:rPr lang="en-US" dirty="0" smtClean="0"/>
              <a:t>я</a:t>
            </a:r>
            <a:r>
              <a:rPr lang="ru-RU" dirty="0" smtClean="0"/>
              <a:t> в ВВП </a:t>
            </a:r>
            <a:r>
              <a:rPr lang="en-US" dirty="0" err="1" smtClean="0"/>
              <a:t>будут</a:t>
            </a:r>
            <a:r>
              <a:rPr lang="en-US" dirty="0" smtClean="0"/>
              <a:t> </a:t>
            </a:r>
            <a:r>
              <a:rPr lang="en-US" dirty="0" err="1" smtClean="0"/>
              <a:t>снижаться</a:t>
            </a:r>
            <a:r>
              <a:rPr lang="en-US" dirty="0" smtClean="0"/>
              <a:t> </a:t>
            </a:r>
            <a:r>
              <a:rPr lang="ru-RU" dirty="0" smtClean="0"/>
              <a:t>– бюджет перестает быть </a:t>
            </a:r>
            <a:r>
              <a:rPr lang="ru-RU" dirty="0" err="1" smtClean="0"/>
              <a:t>проинфляционным</a:t>
            </a:r>
            <a:r>
              <a:rPr lang="ru-RU" dirty="0" smtClean="0"/>
              <a:t> фактором</a:t>
            </a:r>
            <a:endParaRPr lang="ru-RU" dirty="0"/>
          </a:p>
        </p:txBody>
      </p:sp>
      <p:sp>
        <p:nvSpPr>
          <p:cNvPr id="7" name="Rectangle 6"/>
          <p:cNvSpPr>
            <a:spLocks noChangeArrowheads="1"/>
          </p:cNvSpPr>
          <p:nvPr/>
        </p:nvSpPr>
        <p:spPr bwMode="auto">
          <a:xfrm>
            <a:off x="532203" y="5478905"/>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a:t>
            </a:r>
            <a:r>
              <a:rPr lang="ru-RU" sz="800" b="0" i="1" dirty="0" smtClean="0">
                <a:latin typeface="SB Sans Display" panose="020B0604020202020204" charset="0"/>
                <a:ea typeface="ＭＳ Ｐゴシック" pitchFamily="34" charset="-128"/>
                <a:cs typeface="SB Sans Display" panose="020B0604020202020204" charset="0"/>
              </a:rPr>
              <a:t>Минфин</a:t>
            </a:r>
            <a:r>
              <a:rPr lang="en-US" sz="800" b="0" i="1" dirty="0" smtClean="0">
                <a:latin typeface="SB Sans Display" panose="020B0604020202020204" charset="0"/>
                <a:ea typeface="ＭＳ Ｐゴシック" pitchFamily="34" charset="-128"/>
                <a:cs typeface="SB Sans Display" panose="020B0604020202020204" charset="0"/>
              </a:rPr>
              <a:t>,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p>
        </p:txBody>
      </p:sp>
      <p:sp>
        <p:nvSpPr>
          <p:cNvPr id="10" name="Прямоугольник 24"/>
          <p:cNvSpPr/>
          <p:nvPr/>
        </p:nvSpPr>
        <p:spPr>
          <a:xfrm>
            <a:off x="6310436" y="1600498"/>
            <a:ext cx="5400000" cy="436017"/>
          </a:xfrm>
          <a:prstGeom prst="rect">
            <a:avLst/>
          </a:prstGeom>
        </p:spPr>
        <p:txBody>
          <a:bodyPr wrap="square" lIns="0" tIns="0" rIns="0" bIns="0">
            <a:spAutoFit/>
          </a:bodyPr>
          <a:lstStyle/>
          <a:p>
            <a:pPr>
              <a:lnSpc>
                <a:spcPts val="1700"/>
              </a:lnSpc>
            </a:pPr>
            <a:r>
              <a:rPr lang="en-US" sz="1400" b="0" dirty="0" err="1" smtClean="0">
                <a:latin typeface="SB Sans Display Semibold" panose="020B0703040504020204" pitchFamily="34" charset="0"/>
                <a:cs typeface="SB Sans Display Semibold" panose="020B0703040504020204" pitchFamily="34" charset="0"/>
              </a:rPr>
              <a:t>Дефицит</a:t>
            </a:r>
            <a:r>
              <a:rPr lang="ru-RU" sz="1400" b="0" dirty="0" smtClean="0">
                <a:latin typeface="SB Sans Display Semibold" panose="020B0703040504020204" pitchFamily="34" charset="0"/>
                <a:cs typeface="SB Sans Display Semibold" panose="020B0703040504020204" pitchFamily="34" charset="0"/>
              </a:rPr>
              <a:t> федерального бюджета </a:t>
            </a:r>
            <a:r>
              <a:rPr lang="en-US" sz="1400" b="0" dirty="0" err="1" smtClean="0">
                <a:latin typeface="SB Sans Display Semibold" panose="020B0703040504020204" pitchFamily="34" charset="0"/>
                <a:cs typeface="SB Sans Display Semibold" panose="020B0703040504020204" pitchFamily="34" charset="0"/>
              </a:rPr>
              <a:t>будет</a:t>
            </a:r>
            <a:r>
              <a:rPr lang="en-US" sz="1400" b="0" dirty="0" smtClean="0">
                <a:latin typeface="SB Sans Display Semibold" panose="020B0703040504020204" pitchFamily="34" charset="0"/>
                <a:cs typeface="SB Sans Display Semibold" panose="020B0703040504020204" pitchFamily="34" charset="0"/>
              </a:rPr>
              <a:t> </a:t>
            </a:r>
            <a:r>
              <a:rPr lang="en-US" sz="1400" b="0" dirty="0" err="1" smtClean="0">
                <a:latin typeface="SB Sans Display Semibold" panose="020B0703040504020204" pitchFamily="34" charset="0"/>
                <a:cs typeface="SB Sans Display Semibold" panose="020B0703040504020204" pitchFamily="34" charset="0"/>
              </a:rPr>
              <a:t>сокращаться</a:t>
            </a:r>
            <a:r>
              <a:rPr lang="ru-RU" sz="1400" b="0" dirty="0" smtClean="0">
                <a:latin typeface="SB Sans Display Semibold" panose="020B0703040504020204" pitchFamily="34" charset="0"/>
                <a:cs typeface="SB Sans Display Semibold" panose="020B0703040504020204" pitchFamily="34" charset="0"/>
              </a:rPr>
              <a:t>, % от ВВП</a:t>
            </a:r>
            <a:endParaRPr lang="ru-RU" sz="1400" b="0" dirty="0">
              <a:latin typeface="SB Sans Display Semibold" panose="020B0703040504020204" pitchFamily="34" charset="0"/>
              <a:cs typeface="SB Sans Display Semibold" panose="020B0703040504020204" pitchFamily="34" charset="0"/>
            </a:endParaRPr>
          </a:p>
        </p:txBody>
      </p:sp>
      <p:sp>
        <p:nvSpPr>
          <p:cNvPr id="11" name="Прямоугольник 24"/>
          <p:cNvSpPr/>
          <p:nvPr/>
        </p:nvSpPr>
        <p:spPr>
          <a:xfrm>
            <a:off x="617473" y="1600498"/>
            <a:ext cx="5400000" cy="436017"/>
          </a:xfrm>
          <a:prstGeom prst="rect">
            <a:avLst/>
          </a:prstGeom>
        </p:spPr>
        <p:txBody>
          <a:bodyPr wrap="square" lIns="0" tIns="0" rIns="0" bIns="0">
            <a:spAutoFit/>
          </a:bodyPr>
          <a:lstStyle/>
          <a:p>
            <a:pPr>
              <a:lnSpc>
                <a:spcPts val="1700"/>
              </a:lnSpc>
            </a:pPr>
            <a:r>
              <a:rPr lang="ru-RU" sz="1400" b="0" dirty="0">
                <a:latin typeface="SB Sans Display Semibold" panose="020B0703040504020204" pitchFamily="34" charset="0"/>
                <a:cs typeface="SB Sans Display Semibold" panose="020B0703040504020204" pitchFamily="34" charset="0"/>
              </a:rPr>
              <a:t>Переход от жесткой бюджетной политики к </a:t>
            </a:r>
            <a:r>
              <a:rPr lang="ru-RU" sz="1400" b="0" dirty="0" smtClean="0">
                <a:latin typeface="SB Sans Display Semibold" panose="020B0703040504020204" pitchFamily="34" charset="0"/>
                <a:cs typeface="SB Sans Display Semibold" panose="020B0703040504020204" pitchFamily="34" charset="0"/>
              </a:rPr>
              <a:t>умеренно </a:t>
            </a:r>
            <a:r>
              <a:rPr lang="ru-RU" sz="1400" b="0" dirty="0">
                <a:latin typeface="SB Sans Display Semibold" panose="020B0703040504020204" pitchFamily="34" charset="0"/>
                <a:cs typeface="SB Sans Display Semibold" panose="020B0703040504020204" pitchFamily="34" charset="0"/>
              </a:rPr>
              <a:t>стимулирующей </a:t>
            </a:r>
            <a:r>
              <a:rPr lang="ru-RU" sz="1400" b="0" dirty="0" smtClean="0">
                <a:latin typeface="SB Sans Display Semibold" panose="020B0703040504020204" pitchFamily="34" charset="0"/>
                <a:cs typeface="SB Sans Display Semibold" panose="020B0703040504020204" pitchFamily="34" charset="0"/>
              </a:rPr>
              <a:t>состоялся в 2022-25 гг. </a:t>
            </a:r>
            <a:endParaRPr lang="ru-RU" sz="1400" b="0" dirty="0">
              <a:latin typeface="SB Sans Display Semibold" panose="020B0703040504020204" pitchFamily="34" charset="0"/>
              <a:cs typeface="SB Sans Display Semibold" panose="020B0703040504020204" pitchFamily="34" charset="0"/>
            </a:endParaRPr>
          </a:p>
        </p:txBody>
      </p:sp>
      <p:sp>
        <p:nvSpPr>
          <p:cNvPr id="12" name="Rectangle 11"/>
          <p:cNvSpPr>
            <a:spLocks noChangeArrowheads="1"/>
          </p:cNvSpPr>
          <p:nvPr/>
        </p:nvSpPr>
        <p:spPr bwMode="auto">
          <a:xfrm>
            <a:off x="6306286" y="5438564"/>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a:t>
            </a:r>
            <a:r>
              <a:rPr lang="ru-RU" sz="800" b="0" i="1" dirty="0" smtClean="0">
                <a:latin typeface="SB Sans Display" panose="020B0604020202020204" charset="0"/>
                <a:ea typeface="ＭＳ Ｐゴシック" pitchFamily="34" charset="-128"/>
                <a:cs typeface="SB Sans Display" panose="020B0604020202020204" charset="0"/>
              </a:rPr>
              <a:t>Минфин</a:t>
            </a:r>
            <a:r>
              <a:rPr lang="en-US" sz="800" b="0" i="1" dirty="0" smtClean="0">
                <a:latin typeface="SB Sans Display" panose="020B0604020202020204" charset="0"/>
                <a:ea typeface="ＭＳ Ｐゴシック" pitchFamily="34" charset="-128"/>
                <a:cs typeface="SB Sans Display" panose="020B0604020202020204" charset="0"/>
              </a:rPr>
              <a:t>,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p>
        </p:txBody>
      </p:sp>
      <p:pic>
        <p:nvPicPr>
          <p:cNvPr id="3" name="Picture 2"/>
          <p:cNvPicPr>
            <a:picLocks noChangeAspect="1"/>
          </p:cNvPicPr>
          <p:nvPr/>
        </p:nvPicPr>
        <p:blipFill>
          <a:blip r:embed="rId2"/>
          <a:stretch>
            <a:fillRect/>
          </a:stretch>
        </p:blipFill>
        <p:spPr>
          <a:xfrm>
            <a:off x="6308700" y="2210354"/>
            <a:ext cx="5401736" cy="2863215"/>
          </a:xfrm>
          <a:prstGeom prst="rect">
            <a:avLst/>
          </a:prstGeom>
        </p:spPr>
      </p:pic>
      <p:pic>
        <p:nvPicPr>
          <p:cNvPr id="8" name="Picture 7"/>
          <p:cNvPicPr>
            <a:picLocks noChangeAspect="1"/>
          </p:cNvPicPr>
          <p:nvPr/>
        </p:nvPicPr>
        <p:blipFill>
          <a:blip r:embed="rId3"/>
          <a:stretch>
            <a:fillRect/>
          </a:stretch>
        </p:blipFill>
        <p:spPr>
          <a:xfrm>
            <a:off x="532203" y="2210354"/>
            <a:ext cx="5719939" cy="3032855"/>
          </a:xfrm>
          <a:prstGeom prst="rect">
            <a:avLst/>
          </a:prstGeom>
        </p:spPr>
      </p:pic>
    </p:spTree>
    <p:extLst>
      <p:ext uri="{BB962C8B-B14F-4D97-AF65-F5344CB8AC3E}">
        <p14:creationId xmlns:p14="http://schemas.microsoft.com/office/powerpoint/2010/main" val="29002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6"/>
          <p:cNvSpPr>
            <a:spLocks noGrp="1"/>
          </p:cNvSpPr>
          <p:nvPr>
            <p:ph type="title"/>
          </p:nvPr>
        </p:nvSpPr>
        <p:spPr>
          <a:xfrm>
            <a:off x="2468880" y="402336"/>
            <a:ext cx="9390888" cy="576072"/>
          </a:xfrm>
          <a:prstGeom prst="rect">
            <a:avLst/>
          </a:prstGeom>
        </p:spPr>
        <p:txBody>
          <a:bodyPr vert="horz" anchor="ctr"/>
          <a:lstStyle/>
          <a:p>
            <a:r>
              <a:rPr lang="ru-RU" dirty="0" smtClean="0"/>
              <a:t>В доходах бюджета доминируют </a:t>
            </a:r>
            <a:r>
              <a:rPr lang="ru-RU" dirty="0" err="1" smtClean="0"/>
              <a:t>ненефтегазовые</a:t>
            </a:r>
            <a:r>
              <a:rPr lang="ru-RU" dirty="0" smtClean="0"/>
              <a:t> поступления, а расходы могут быть снижены в будущем за счет «Национальной обороны»</a:t>
            </a:r>
            <a:endParaRPr lang="ru-RU" dirty="0"/>
          </a:p>
        </p:txBody>
      </p:sp>
      <p:sp>
        <p:nvSpPr>
          <p:cNvPr id="7" name="Rectangle 6"/>
          <p:cNvSpPr>
            <a:spLocks noChangeArrowheads="1"/>
          </p:cNvSpPr>
          <p:nvPr/>
        </p:nvSpPr>
        <p:spPr bwMode="auto">
          <a:xfrm>
            <a:off x="532203" y="5478905"/>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a:t>
            </a:r>
            <a:r>
              <a:rPr lang="en-US" sz="800" b="0" i="1" dirty="0">
                <a:latin typeface="SB Sans Display" panose="020B0604020202020204" charset="0"/>
                <a:ea typeface="ＭＳ Ｐゴシック" pitchFamily="34" charset="-128"/>
                <a:cs typeface="SB Sans Display" panose="020B0604020202020204" charset="0"/>
              </a:rPr>
              <a:t>,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p>
        </p:txBody>
      </p:sp>
      <p:sp>
        <p:nvSpPr>
          <p:cNvPr id="10" name="Прямоугольник 24"/>
          <p:cNvSpPr/>
          <p:nvPr/>
        </p:nvSpPr>
        <p:spPr>
          <a:xfrm>
            <a:off x="6310436" y="1600498"/>
            <a:ext cx="5400000" cy="218008"/>
          </a:xfrm>
          <a:prstGeom prst="rect">
            <a:avLst/>
          </a:prstGeom>
        </p:spPr>
        <p:txBody>
          <a:bodyPr wrap="square" lIns="0" tIns="0" rIns="0" bIns="0">
            <a:spAutoFit/>
          </a:bodyPr>
          <a:lstStyle/>
          <a:p>
            <a:pPr>
              <a:lnSpc>
                <a:spcPts val="1700"/>
              </a:lnSpc>
            </a:pPr>
            <a:r>
              <a:rPr lang="ru-RU" sz="1400" b="0" dirty="0">
                <a:latin typeface="SB Sans Display Semibold" panose="020B0703040504020204" pitchFamily="34" charset="0"/>
                <a:cs typeface="SB Sans Display Semibold" panose="020B0703040504020204" pitchFamily="34" charset="0"/>
              </a:rPr>
              <a:t>Расходы бюджета в </a:t>
            </a:r>
            <a:r>
              <a:rPr lang="ru-RU" sz="1400" b="0" dirty="0" smtClean="0">
                <a:latin typeface="SB Sans Display Semibold" panose="020B0703040504020204" pitchFamily="34" charset="0"/>
                <a:cs typeface="SB Sans Display Semibold" panose="020B0703040504020204" pitchFamily="34" charset="0"/>
              </a:rPr>
              <a:t>202</a:t>
            </a:r>
            <a:r>
              <a:rPr lang="en-US" sz="1400" b="0" dirty="0" smtClean="0">
                <a:latin typeface="SB Sans Display Semibold" panose="020B0703040504020204" pitchFamily="34" charset="0"/>
                <a:cs typeface="SB Sans Display Semibold" panose="020B0703040504020204" pitchFamily="34" charset="0"/>
              </a:rPr>
              <a:t>6</a:t>
            </a:r>
            <a:r>
              <a:rPr lang="ru-RU" sz="1400" b="0" dirty="0" smtClean="0">
                <a:latin typeface="SB Sans Display Semibold" panose="020B0703040504020204" pitchFamily="34" charset="0"/>
                <a:cs typeface="SB Sans Display Semibold" panose="020B0703040504020204" pitchFamily="34" charset="0"/>
              </a:rPr>
              <a:t> </a:t>
            </a:r>
            <a:r>
              <a:rPr lang="ru-RU" sz="1400" b="0" dirty="0">
                <a:latin typeface="SB Sans Display Semibold" panose="020B0703040504020204" pitchFamily="34" charset="0"/>
                <a:cs typeface="SB Sans Display Semibold" panose="020B0703040504020204" pitchFamily="34" charset="0"/>
              </a:rPr>
              <a:t>г., трлн руб.</a:t>
            </a:r>
          </a:p>
        </p:txBody>
      </p:sp>
      <p:sp>
        <p:nvSpPr>
          <p:cNvPr id="11" name="Прямоугольник 24"/>
          <p:cNvSpPr/>
          <p:nvPr/>
        </p:nvSpPr>
        <p:spPr>
          <a:xfrm>
            <a:off x="617473" y="1600498"/>
            <a:ext cx="5400000" cy="218008"/>
          </a:xfrm>
          <a:prstGeom prst="rect">
            <a:avLst/>
          </a:prstGeom>
        </p:spPr>
        <p:txBody>
          <a:bodyPr wrap="square" lIns="0" tIns="0" rIns="0" bIns="0">
            <a:spAutoFit/>
          </a:bodyPr>
          <a:lstStyle/>
          <a:p>
            <a:pPr>
              <a:lnSpc>
                <a:spcPts val="1700"/>
              </a:lnSpc>
            </a:pPr>
            <a:r>
              <a:rPr lang="ru-RU" sz="1400" b="0" dirty="0">
                <a:latin typeface="SB Sans Display Semibold" panose="020B0703040504020204" pitchFamily="34" charset="0"/>
                <a:cs typeface="SB Sans Display Semibold" panose="020B0703040504020204" pitchFamily="34" charset="0"/>
              </a:rPr>
              <a:t>Доходы бюджета в </a:t>
            </a:r>
            <a:r>
              <a:rPr lang="ru-RU" sz="1400" b="0" dirty="0" smtClean="0">
                <a:latin typeface="SB Sans Display Semibold" panose="020B0703040504020204" pitchFamily="34" charset="0"/>
                <a:cs typeface="SB Sans Display Semibold" panose="020B0703040504020204" pitchFamily="34" charset="0"/>
              </a:rPr>
              <a:t>202</a:t>
            </a:r>
            <a:r>
              <a:rPr lang="en-US" sz="1400" b="0" dirty="0" smtClean="0">
                <a:latin typeface="SB Sans Display Semibold" panose="020B0703040504020204" pitchFamily="34" charset="0"/>
                <a:cs typeface="SB Sans Display Semibold" panose="020B0703040504020204" pitchFamily="34" charset="0"/>
              </a:rPr>
              <a:t>6</a:t>
            </a:r>
            <a:r>
              <a:rPr lang="ru-RU" sz="1400" b="0" dirty="0" smtClean="0">
                <a:latin typeface="SB Sans Display Semibold" panose="020B0703040504020204" pitchFamily="34" charset="0"/>
                <a:cs typeface="SB Sans Display Semibold" panose="020B0703040504020204" pitchFamily="34" charset="0"/>
              </a:rPr>
              <a:t> </a:t>
            </a:r>
            <a:r>
              <a:rPr lang="ru-RU" sz="1400" b="0" dirty="0">
                <a:latin typeface="SB Sans Display Semibold" panose="020B0703040504020204" pitchFamily="34" charset="0"/>
                <a:cs typeface="SB Sans Display Semibold" panose="020B0703040504020204" pitchFamily="34" charset="0"/>
              </a:rPr>
              <a:t>г., трлн руб</a:t>
            </a:r>
            <a:r>
              <a:rPr lang="ru-RU" sz="1400" b="0" dirty="0" smtClean="0">
                <a:latin typeface="SB Sans Display Semibold" panose="020B0703040504020204" pitchFamily="34" charset="0"/>
                <a:cs typeface="SB Sans Display Semibold" panose="020B0703040504020204" pitchFamily="34" charset="0"/>
              </a:rPr>
              <a:t>.</a:t>
            </a:r>
            <a:endParaRPr lang="ru-RU" sz="1400" b="0" dirty="0">
              <a:latin typeface="SB Sans Display Semibold" panose="020B0703040504020204" pitchFamily="34" charset="0"/>
              <a:cs typeface="SB Sans Display Semibold" panose="020B0703040504020204" pitchFamily="34" charset="0"/>
            </a:endParaRPr>
          </a:p>
        </p:txBody>
      </p:sp>
      <p:sp>
        <p:nvSpPr>
          <p:cNvPr id="12" name="Rectangle 11"/>
          <p:cNvSpPr>
            <a:spLocks noChangeArrowheads="1"/>
          </p:cNvSpPr>
          <p:nvPr/>
        </p:nvSpPr>
        <p:spPr bwMode="auto">
          <a:xfrm>
            <a:off x="6306286" y="5478905"/>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a:t>
            </a:r>
            <a:r>
              <a:rPr lang="en-US" sz="800" b="0" i="1" dirty="0">
                <a:latin typeface="SB Sans Display" panose="020B0604020202020204" charset="0"/>
                <a:ea typeface="ＭＳ Ｐゴシック" pitchFamily="34" charset="-128"/>
                <a:cs typeface="SB Sans Display" panose="020B0604020202020204" charset="0"/>
              </a:rPr>
              <a:t>, </a:t>
            </a:r>
            <a:r>
              <a:rPr lang="en-US" sz="800" b="0" i="1" dirty="0" err="1">
                <a:latin typeface="SB Sans Display" panose="020B0604020202020204" charset="0"/>
                <a:ea typeface="ＭＳ Ｐゴシック" pitchFamily="34" charset="-128"/>
                <a:cs typeface="SB Sans Display" panose="020B0604020202020204" charset="0"/>
              </a:rPr>
              <a:t>SberCIB</a:t>
            </a:r>
            <a:r>
              <a:rPr lang="en-US" sz="800" b="0" i="1" dirty="0">
                <a:latin typeface="SB Sans Display" panose="020B0604020202020204" charset="0"/>
                <a:ea typeface="ＭＳ Ｐゴシック" pitchFamily="34" charset="-128"/>
                <a:cs typeface="SB Sans Display" panose="020B0604020202020204" charset="0"/>
              </a:rPr>
              <a:t> Investment Research</a:t>
            </a:r>
          </a:p>
        </p:txBody>
      </p:sp>
      <p:pic>
        <p:nvPicPr>
          <p:cNvPr id="4" name="Picture 3"/>
          <p:cNvPicPr>
            <a:picLocks noChangeAspect="1"/>
          </p:cNvPicPr>
          <p:nvPr/>
        </p:nvPicPr>
        <p:blipFill>
          <a:blip r:embed="rId2"/>
          <a:stretch>
            <a:fillRect/>
          </a:stretch>
        </p:blipFill>
        <p:spPr>
          <a:xfrm>
            <a:off x="6306286" y="2311634"/>
            <a:ext cx="5133006" cy="2674143"/>
          </a:xfrm>
          <a:prstGeom prst="rect">
            <a:avLst/>
          </a:prstGeom>
        </p:spPr>
      </p:pic>
      <p:pic>
        <p:nvPicPr>
          <p:cNvPr id="2" name="Picture 1"/>
          <p:cNvPicPr>
            <a:picLocks noChangeAspect="1"/>
          </p:cNvPicPr>
          <p:nvPr/>
        </p:nvPicPr>
        <p:blipFill>
          <a:blip r:embed="rId3"/>
          <a:stretch>
            <a:fillRect/>
          </a:stretch>
        </p:blipFill>
        <p:spPr>
          <a:xfrm>
            <a:off x="532203" y="2311634"/>
            <a:ext cx="5321808" cy="2688336"/>
          </a:xfrm>
          <a:prstGeom prst="rect">
            <a:avLst/>
          </a:prstGeom>
        </p:spPr>
      </p:pic>
    </p:spTree>
    <p:extLst>
      <p:ext uri="{BB962C8B-B14F-4D97-AF65-F5344CB8AC3E}">
        <p14:creationId xmlns:p14="http://schemas.microsoft.com/office/powerpoint/2010/main" val="732812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518" y="2082626"/>
            <a:ext cx="6504677" cy="2569622"/>
          </a:xfrm>
          <a:prstGeom prst="rect">
            <a:avLst/>
          </a:prstGeom>
        </p:spPr>
      </p:pic>
      <p:pic>
        <p:nvPicPr>
          <p:cNvPr id="3" name="Рисунок 2"/>
          <p:cNvPicPr>
            <a:picLocks noChangeAspect="1"/>
          </p:cNvPicPr>
          <p:nvPr/>
        </p:nvPicPr>
        <p:blipFill>
          <a:blip r:embed="rId3"/>
          <a:stretch>
            <a:fillRect/>
          </a:stretch>
        </p:blipFill>
        <p:spPr>
          <a:xfrm>
            <a:off x="6358806" y="2024280"/>
            <a:ext cx="5172254" cy="2627968"/>
          </a:xfrm>
          <a:prstGeom prst="rect">
            <a:avLst/>
          </a:prstGeom>
        </p:spPr>
      </p:pic>
      <p:sp>
        <p:nvSpPr>
          <p:cNvPr id="5" name="Заголовок 6"/>
          <p:cNvSpPr>
            <a:spLocks noGrp="1"/>
          </p:cNvSpPr>
          <p:nvPr>
            <p:ph type="title"/>
          </p:nvPr>
        </p:nvSpPr>
        <p:spPr>
          <a:xfrm>
            <a:off x="2468880" y="457199"/>
            <a:ext cx="7799832" cy="543825"/>
          </a:xfrm>
          <a:prstGeom prst="rect">
            <a:avLst/>
          </a:prstGeom>
        </p:spPr>
        <p:txBody>
          <a:bodyPr vert="horz" anchor="ctr"/>
          <a:lstStyle/>
          <a:p>
            <a:r>
              <a:rPr lang="ru-RU" dirty="0" smtClean="0"/>
              <a:t/>
            </a:r>
            <a:br>
              <a:rPr lang="ru-RU" dirty="0" smtClean="0"/>
            </a:br>
            <a:r>
              <a:rPr lang="ru-RU" dirty="0"/>
              <a:t/>
            </a:r>
            <a:br>
              <a:rPr lang="ru-RU" dirty="0"/>
            </a:br>
            <a:r>
              <a:rPr lang="ru-RU" dirty="0" smtClean="0"/>
              <a:t>Ликвидная часть ФНБ ограничена. Это заставляет Минфин ужесточать бюджетное правило. </a:t>
            </a:r>
            <a:br>
              <a:rPr lang="ru-RU" dirty="0" smtClean="0"/>
            </a:br>
            <a:r>
              <a:rPr lang="ru-RU" dirty="0"/>
              <a:t/>
            </a:r>
            <a:br>
              <a:rPr lang="ru-RU" dirty="0"/>
            </a:br>
            <a:endParaRPr lang="ru-RU" dirty="0"/>
          </a:p>
        </p:txBody>
      </p:sp>
      <p:sp>
        <p:nvSpPr>
          <p:cNvPr id="7" name="Rectangle 6"/>
          <p:cNvSpPr>
            <a:spLocks noChangeArrowheads="1"/>
          </p:cNvSpPr>
          <p:nvPr/>
        </p:nvSpPr>
        <p:spPr bwMode="auto">
          <a:xfrm>
            <a:off x="532203" y="5154708"/>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a:t>
            </a:r>
            <a:endParaRPr lang="en-US" sz="800" b="0" i="1" dirty="0">
              <a:latin typeface="SB Sans Display" panose="020B0604020202020204" charset="0"/>
              <a:ea typeface="ＭＳ Ｐゴシック" pitchFamily="34" charset="-128"/>
              <a:cs typeface="SB Sans Display" panose="020B0604020202020204" charset="0"/>
            </a:endParaRPr>
          </a:p>
        </p:txBody>
      </p:sp>
      <p:sp>
        <p:nvSpPr>
          <p:cNvPr id="10" name="Прямоугольник 24"/>
          <p:cNvSpPr/>
          <p:nvPr/>
        </p:nvSpPr>
        <p:spPr>
          <a:xfrm>
            <a:off x="6310436" y="1600498"/>
            <a:ext cx="5400000" cy="218008"/>
          </a:xfrm>
          <a:prstGeom prst="rect">
            <a:avLst/>
          </a:prstGeom>
        </p:spPr>
        <p:txBody>
          <a:bodyPr wrap="square" lIns="0" tIns="0" rIns="0" bIns="0">
            <a:spAutoFit/>
          </a:bodyPr>
          <a:lstStyle/>
          <a:p>
            <a:pPr>
              <a:lnSpc>
                <a:spcPts val="1700"/>
              </a:lnSpc>
            </a:pPr>
            <a:r>
              <a:rPr lang="ru-RU" sz="1400" dirty="0"/>
              <a:t>Ликвидная часть, </a:t>
            </a:r>
            <a:r>
              <a:rPr lang="en-US" sz="1400" dirty="0" smtClean="0"/>
              <a:t>$</a:t>
            </a:r>
            <a:r>
              <a:rPr lang="ru-RU" sz="1400" dirty="0" smtClean="0"/>
              <a:t>48</a:t>
            </a:r>
            <a:r>
              <a:rPr lang="en-US" sz="1400" dirty="0" smtClean="0"/>
              <a:t>,</a:t>
            </a:r>
            <a:r>
              <a:rPr lang="ru-RU" sz="1400" dirty="0" smtClean="0"/>
              <a:t>4</a:t>
            </a:r>
            <a:r>
              <a:rPr lang="en-US" sz="1400" dirty="0" smtClean="0"/>
              <a:t> </a:t>
            </a:r>
            <a:r>
              <a:rPr lang="ru-RU" sz="1400" dirty="0" smtClean="0"/>
              <a:t>млрд (</a:t>
            </a:r>
            <a:r>
              <a:rPr lang="ru-RU" sz="1400" dirty="0"/>
              <a:t>3</a:t>
            </a:r>
            <a:r>
              <a:rPr lang="en-US" sz="1400" dirty="0" smtClean="0"/>
              <a:t>,</a:t>
            </a:r>
            <a:r>
              <a:rPr lang="ru-RU" sz="1400" dirty="0" smtClean="0"/>
              <a:t>6</a:t>
            </a:r>
            <a:r>
              <a:rPr lang="en-US" sz="1400" dirty="0" smtClean="0"/>
              <a:t> </a:t>
            </a:r>
            <a:r>
              <a:rPr lang="ru-RU" sz="1400" dirty="0" smtClean="0"/>
              <a:t>трлн </a:t>
            </a:r>
            <a:r>
              <a:rPr lang="ru-RU" sz="1400" dirty="0" err="1" smtClean="0"/>
              <a:t>руб</a:t>
            </a:r>
            <a:r>
              <a:rPr lang="ru-RU" sz="1400" dirty="0" smtClean="0"/>
              <a:t>)</a:t>
            </a:r>
            <a:endParaRPr lang="ru-RU" sz="1400" b="0" dirty="0">
              <a:latin typeface="SB Sans Display Semibold" panose="020B0703040504020204" pitchFamily="34" charset="0"/>
              <a:cs typeface="SB Sans Display Semibold" panose="020B0703040504020204" pitchFamily="34" charset="0"/>
            </a:endParaRPr>
          </a:p>
        </p:txBody>
      </p:sp>
      <p:sp>
        <p:nvSpPr>
          <p:cNvPr id="11" name="Прямоугольник 24"/>
          <p:cNvSpPr/>
          <p:nvPr/>
        </p:nvSpPr>
        <p:spPr>
          <a:xfrm>
            <a:off x="617473" y="1600498"/>
            <a:ext cx="5400000" cy="218008"/>
          </a:xfrm>
          <a:prstGeom prst="rect">
            <a:avLst/>
          </a:prstGeom>
        </p:spPr>
        <p:txBody>
          <a:bodyPr wrap="square" lIns="0" tIns="0" rIns="0" bIns="0">
            <a:spAutoFit/>
          </a:bodyPr>
          <a:lstStyle/>
          <a:p>
            <a:pPr>
              <a:lnSpc>
                <a:spcPts val="1700"/>
              </a:lnSpc>
            </a:pPr>
            <a:r>
              <a:rPr lang="ru-RU" sz="1400" dirty="0"/>
              <a:t>Неликвидная </a:t>
            </a:r>
            <a:r>
              <a:rPr lang="ru-RU" sz="1400" dirty="0" smtClean="0"/>
              <a:t>часть, </a:t>
            </a:r>
            <a:r>
              <a:rPr lang="ru-RU" sz="1400" dirty="0"/>
              <a:t>9</a:t>
            </a:r>
            <a:r>
              <a:rPr lang="en-US" sz="1400" dirty="0" smtClean="0"/>
              <a:t>,</a:t>
            </a:r>
            <a:r>
              <a:rPr lang="ru-RU" sz="1400" dirty="0" smtClean="0"/>
              <a:t>6</a:t>
            </a:r>
            <a:r>
              <a:rPr lang="en-US" sz="1400" dirty="0" smtClean="0"/>
              <a:t> </a:t>
            </a:r>
            <a:r>
              <a:rPr lang="ru-RU" sz="1400" dirty="0" smtClean="0"/>
              <a:t>трлн руб. (</a:t>
            </a:r>
            <a:r>
              <a:rPr lang="en-US" sz="1400" dirty="0" smtClean="0"/>
              <a:t>$12</a:t>
            </a:r>
            <a:r>
              <a:rPr lang="ru-RU" sz="1400" dirty="0" smtClean="0"/>
              <a:t>8</a:t>
            </a:r>
            <a:r>
              <a:rPr lang="en-US" sz="1400" dirty="0" smtClean="0"/>
              <a:t>,</a:t>
            </a:r>
            <a:r>
              <a:rPr lang="ru-RU" sz="1400" dirty="0" smtClean="0"/>
              <a:t>0</a:t>
            </a:r>
            <a:r>
              <a:rPr lang="en-US" sz="1400" dirty="0" smtClean="0"/>
              <a:t> </a:t>
            </a:r>
            <a:r>
              <a:rPr lang="ru-RU" sz="1400" dirty="0" smtClean="0"/>
              <a:t>млрд)</a:t>
            </a:r>
            <a:endParaRPr lang="ru-RU" sz="1400" b="0" dirty="0">
              <a:latin typeface="SB Sans Display Semibold" panose="020B0703040504020204" pitchFamily="34" charset="0"/>
              <a:cs typeface="SB Sans Display Semibold" panose="020B0703040504020204" pitchFamily="34" charset="0"/>
            </a:endParaRPr>
          </a:p>
        </p:txBody>
      </p:sp>
      <p:sp>
        <p:nvSpPr>
          <p:cNvPr id="12" name="Rectangle 11"/>
          <p:cNvSpPr>
            <a:spLocks noChangeArrowheads="1"/>
          </p:cNvSpPr>
          <p:nvPr/>
        </p:nvSpPr>
        <p:spPr bwMode="auto">
          <a:xfrm>
            <a:off x="6306286" y="5114367"/>
            <a:ext cx="5029200" cy="11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ct val="30000"/>
              </a:spcBef>
              <a:buClr>
                <a:srgbClr val="00548D"/>
              </a:buClr>
            </a:pPr>
            <a:r>
              <a:rPr lang="ru-RU" sz="800" b="0" i="1" dirty="0">
                <a:latin typeface="SB Sans Display" panose="020B0604020202020204" charset="0"/>
                <a:ea typeface="ＭＳ Ｐゴシック" pitchFamily="34" charset="-128"/>
                <a:cs typeface="SB Sans Display" panose="020B0604020202020204" charset="0"/>
              </a:rPr>
              <a:t>Источник: Минфин</a:t>
            </a:r>
            <a:endParaRPr lang="en-US" sz="800" b="0" i="1" dirty="0">
              <a:latin typeface="SB Sans Display" panose="020B0604020202020204" charset="0"/>
              <a:ea typeface="ＭＳ Ｐゴシック" pitchFamily="34" charset="-128"/>
              <a:cs typeface="SB Sans Display" panose="020B0604020202020204" charset="0"/>
            </a:endParaRPr>
          </a:p>
        </p:txBody>
      </p:sp>
      <p:sp>
        <p:nvSpPr>
          <p:cNvPr id="9" name="Прямоугольник 24"/>
          <p:cNvSpPr/>
          <p:nvPr/>
        </p:nvSpPr>
        <p:spPr>
          <a:xfrm>
            <a:off x="617473" y="1247140"/>
            <a:ext cx="9768102" cy="218008"/>
          </a:xfrm>
          <a:prstGeom prst="rect">
            <a:avLst/>
          </a:prstGeom>
        </p:spPr>
        <p:txBody>
          <a:bodyPr wrap="square" lIns="0" tIns="0" rIns="0" bIns="0">
            <a:spAutoFit/>
          </a:bodyPr>
          <a:lstStyle/>
          <a:p>
            <a:pPr>
              <a:lnSpc>
                <a:spcPts val="1700"/>
              </a:lnSpc>
            </a:pPr>
            <a:r>
              <a:rPr lang="ru-RU" sz="1400" dirty="0"/>
              <a:t>Вложения ФНБ по состоянию на 1 </a:t>
            </a:r>
            <a:r>
              <a:rPr lang="ru-RU" sz="1400" dirty="0" smtClean="0"/>
              <a:t>мая 202</a:t>
            </a:r>
            <a:r>
              <a:rPr lang="en-US" sz="1400" dirty="0" smtClean="0"/>
              <a:t>6</a:t>
            </a:r>
            <a:r>
              <a:rPr lang="ru-RU" sz="1400" dirty="0" smtClean="0"/>
              <a:t> </a:t>
            </a:r>
            <a:r>
              <a:rPr lang="ru-RU" sz="1400" dirty="0"/>
              <a:t>года</a:t>
            </a:r>
            <a:r>
              <a:rPr lang="en-US" sz="1400" dirty="0"/>
              <a:t> (</a:t>
            </a:r>
            <a:r>
              <a:rPr lang="ru-RU" sz="1400" dirty="0"/>
              <a:t>1</a:t>
            </a:r>
            <a:r>
              <a:rPr lang="en-US" sz="1400" dirty="0" smtClean="0"/>
              <a:t>3,</a:t>
            </a:r>
            <a:r>
              <a:rPr lang="ru-RU" sz="1400" dirty="0" smtClean="0"/>
              <a:t>2 </a:t>
            </a:r>
            <a:r>
              <a:rPr lang="ru-RU" sz="1400" dirty="0"/>
              <a:t>трлн руб. или </a:t>
            </a:r>
            <a:r>
              <a:rPr lang="en-US" sz="1400" dirty="0"/>
              <a:t>$</a:t>
            </a:r>
            <a:r>
              <a:rPr lang="ru-RU" sz="1400" dirty="0" smtClean="0"/>
              <a:t>176</a:t>
            </a:r>
            <a:r>
              <a:rPr lang="en-US" sz="1400" dirty="0" smtClean="0"/>
              <a:t>,</a:t>
            </a:r>
            <a:r>
              <a:rPr lang="ru-RU" sz="1400" dirty="0" smtClean="0"/>
              <a:t>5 </a:t>
            </a:r>
            <a:r>
              <a:rPr lang="ru-RU" sz="1400" dirty="0"/>
              <a:t>млрд)</a:t>
            </a:r>
            <a:endParaRPr lang="ru-RU" sz="1400" b="0" dirty="0">
              <a:latin typeface="SB Sans Display Semibold" panose="020B0703040504020204" pitchFamily="34" charset="0"/>
              <a:cs typeface="SB Sans Display Semibold" panose="020B0703040504020204" pitchFamily="34" charset="0"/>
            </a:endParaRPr>
          </a:p>
        </p:txBody>
      </p:sp>
    </p:spTree>
    <p:extLst>
      <p:ext uri="{BB962C8B-B14F-4D97-AF65-F5344CB8AC3E}">
        <p14:creationId xmlns:p14="http://schemas.microsoft.com/office/powerpoint/2010/main" val="2937474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_SBER">
      <a:dk1>
        <a:sysClr val="windowText" lastClr="000000"/>
      </a:dk1>
      <a:lt1>
        <a:sysClr val="window" lastClr="FFFFFF"/>
      </a:lt1>
      <a:dk2>
        <a:srgbClr val="00766C"/>
      </a:dk2>
      <a:lt2>
        <a:srgbClr val="0C5059"/>
      </a:lt2>
      <a:accent1>
        <a:srgbClr val="66ADA7"/>
      </a:accent1>
      <a:accent2>
        <a:srgbClr val="7FBAB5"/>
      </a:accent2>
      <a:accent3>
        <a:srgbClr val="99C8C4"/>
      </a:accent3>
      <a:accent4>
        <a:srgbClr val="B2D6D3"/>
      </a:accent4>
      <a:accent5>
        <a:srgbClr val="CCE4E2"/>
      </a:accent5>
      <a:accent6>
        <a:srgbClr val="E5F1F0"/>
      </a:accent6>
      <a:hlink>
        <a:srgbClr val="1A847B"/>
      </a:hlink>
      <a:folHlink>
        <a:srgbClr val="4D9F9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31775</TotalTime>
  <Words>4868</Words>
  <Application>Microsoft Office PowerPoint</Application>
  <PresentationFormat>Custom</PresentationFormat>
  <Paragraphs>379</Paragraphs>
  <Slides>37</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ＭＳ Ｐゴシック</vt:lpstr>
      <vt:lpstr>Arial</vt:lpstr>
      <vt:lpstr>Calibri</vt:lpstr>
      <vt:lpstr>Calibri Light</vt:lpstr>
      <vt:lpstr>Gill Sans</vt:lpstr>
      <vt:lpstr>SB Sans Display</vt:lpstr>
      <vt:lpstr>SB Sans Display Light</vt:lpstr>
      <vt:lpstr>SB Sans Display Semibold</vt:lpstr>
      <vt:lpstr>SB Sans Text</vt:lpstr>
      <vt:lpstr>SB Sans Text Light</vt:lpstr>
      <vt:lpstr>SB Sans Text Semibold</vt:lpstr>
      <vt:lpstr>Times New Roman</vt:lpstr>
      <vt:lpstr>Wingdings</vt:lpstr>
      <vt:lpstr>Custom Design</vt:lpstr>
      <vt:lpstr>PowerPoint Presentation</vt:lpstr>
      <vt:lpstr>Базовый сценарий</vt:lpstr>
      <vt:lpstr>На фоне обострения конфликта на Ближнем Востоке мы ожидаем временно более высоких цен на нефть и более крепкого рубля</vt:lpstr>
      <vt:lpstr>Рост экономики замедлился в 2025 г. из-за нехватки рабочей силы</vt:lpstr>
      <vt:lpstr>Безработица в 2025 году приблизилась к 2%. Фактически это полная занятость</vt:lpstr>
      <vt:lpstr>Динамика рабочей силы до 2028 года будет положительной благодаря продолжению пенсионной реформы и притоку мигрантов</vt:lpstr>
      <vt:lpstr>Расходы бюджета как доля в ВВП будут снижаться – бюджет перестает быть проинфляционным фактором</vt:lpstr>
      <vt:lpstr>В доходах бюджета доминируют ненефтегазовые поступления, а расходы могут быть снижены в будущем за счет «Национальной обороны»</vt:lpstr>
      <vt:lpstr>  Ликвидная часть ФНБ ограничена. Это заставляет Минфин ужесточать бюджетное правило.   </vt:lpstr>
      <vt:lpstr>Бюджетное правило определяет использование ФНБ</vt:lpstr>
      <vt:lpstr>Общий уровень заимствований при различных курсах рубля в 2027 г., трлн руб.</vt:lpstr>
      <vt:lpstr>В конце 2028 года долг составит около 19% ВВП</vt:lpstr>
      <vt:lpstr>Потенциал для наращивания долга велик, % ВВП</vt:lpstr>
      <vt:lpstr>Выпуск в базовых отраслях восстановился в марте</vt:lpstr>
      <vt:lpstr>Выпуск в базовых отраслях в январе снизился впервые с 2023 года</vt:lpstr>
      <vt:lpstr>PowerPoint Presentation</vt:lpstr>
      <vt:lpstr>Базовая инфляция замедлилась в 2025 году</vt:lpstr>
      <vt:lpstr>В 2025 году инфляция составила 5,6%. В 1П26 аннуализированная инфляция ускорилась, но по итогам года составит около 5%. </vt:lpstr>
      <vt:lpstr>ЦБ может снизить ставку до 12% в 2026 г.</vt:lpstr>
      <vt:lpstr>Алтернативные рискованные сценарии: рост инфляционных рисков, высокие ставки, крепкий рубль, риск рецессии в России</vt:lpstr>
      <vt:lpstr>Ключевые макроэкономические индикаторы</vt:lpstr>
      <vt:lpstr>В базовом сценарии мы ждем лишь небольшого ослабления рубля к концу года</vt:lpstr>
      <vt:lpstr>PowerPoint Presentation</vt:lpstr>
      <vt:lpstr>Высокие рыночные процентные ставки – один из главных  вызовов для отрасли</vt:lpstr>
      <vt:lpstr>После реализации повышенного спроса в 4К25-янв 26 и изменения  параметров семейной ипотеки спрос снизился</vt:lpstr>
      <vt:lpstr>Доля ипотечных сделок с 2К25 начала восстанавливаться</vt:lpstr>
      <vt:lpstr>Льготные программы продолжают обеспечивать основной объём </vt:lpstr>
      <vt:lpstr>В 4К25 застройщики активизировали вывод новых проектов в рынок</vt:lpstr>
      <vt:lpstr>На фоне сокращение запусков новых проектов рост объёмов текущего строительства приостановился</vt:lpstr>
      <vt:lpstr>Объём текущего строительства в Красноярском крае остаётся вблизи 1,8 млн. кв.м.</vt:lpstr>
      <vt:lpstr>Распроданность на вводе постепенно снижается, что расширяет выбор для покупателей и повышает конкуренцию для строящегося жилья</vt:lpstr>
      <vt:lpstr>График ввода и распроданность новостроек в Красноярском крае</vt:lpstr>
      <vt:lpstr>За 2021-2024 средние цены в РФ выросли 2х, за 2025 +9%. Инфляция за аналогичные периоды составила 43% и 5,6% соответственно</vt:lpstr>
      <vt:lpstr>Рыночные процентные ставки по ипотеке пока остаются  на высоком уровне, сдерживая спрос</vt:lpstr>
      <vt:lpstr>Снижение процентных ставок позволит рынку перейти к росту,  но данный процесс будет небыстрым</vt:lpstr>
      <vt:lpstr>PowerPoint Presentation</vt:lpstr>
      <vt:lpstr>PowerPoint Presentation</vt:lpstr>
    </vt:vector>
  </TitlesOfParts>
  <Company>Sberbank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Orlov</dc:creator>
  <cp:lastModifiedBy>Виноградов Артём Александрович (Artem Vinogradov)</cp:lastModifiedBy>
  <cp:revision>4241</cp:revision>
  <cp:lastPrinted>2026-01-14T07:59:13Z</cp:lastPrinted>
  <dcterms:created xsi:type="dcterms:W3CDTF">2008-10-09T11:19:04Z</dcterms:created>
  <dcterms:modified xsi:type="dcterms:W3CDTF">2026-06-04T07:41:03Z</dcterms:modified>
</cp:coreProperties>
</file>