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8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59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14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06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92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5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37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0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4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5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BEE2D-E9B3-46B7-A00E-8660D2C66A4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0FADE-C181-4197-8715-E44F244D77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45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cture 28"/>
          <p:cNvPicPr>
            <a:picLocks noChangeAspect="1"/>
          </p:cNvPicPr>
          <p:nvPr/>
        </p:nvPicPr>
        <p:blipFill>
          <a:blip r:embed="rId2">
            <a:alphaModFix amt="50000"/>
          </a:blip>
          <a:srcRect l="12125" t="45392" r="42567"/>
          <a:stretch>
            <a:fillRect/>
          </a:stretch>
        </p:blipFill>
        <p:spPr>
          <a:xfrm>
            <a:off x="0" y="89406"/>
            <a:ext cx="12192000" cy="5952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Picture 42" descr="Picture 42"/>
          <p:cNvPicPr>
            <a:picLocks noChangeAspect="1"/>
          </p:cNvPicPr>
          <p:nvPr/>
        </p:nvPicPr>
        <p:blipFill>
          <a:blip r:embed="rId2"/>
          <a:srcRect l="14016" t="95562" r="39388"/>
          <a:stretch>
            <a:fillRect/>
          </a:stretch>
        </p:blipFill>
        <p:spPr>
          <a:xfrm>
            <a:off x="0" y="-12072"/>
            <a:ext cx="12192000" cy="601445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TextBox 27"/>
          <p:cNvSpPr txBox="1"/>
          <p:nvPr/>
        </p:nvSpPr>
        <p:spPr>
          <a:xfrm>
            <a:off x="695324" y="548699"/>
            <a:ext cx="10265370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10000"/>
              </a:lnSpc>
              <a:defRPr sz="20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543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461319" y="6391501"/>
            <a:ext cx="40056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algn="l">
              <a:defRPr sz="9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 sz="1150"/>
              <a:t>1</a:t>
            </a:fld>
            <a:endParaRPr sz="1150"/>
          </a:p>
        </p:txBody>
      </p:sp>
      <p:grpSp>
        <p:nvGrpSpPr>
          <p:cNvPr id="548" name="Group 36"/>
          <p:cNvGrpSpPr/>
          <p:nvPr/>
        </p:nvGrpSpPr>
        <p:grpSpPr>
          <a:xfrm>
            <a:off x="926380" y="6041644"/>
            <a:ext cx="10962862" cy="545027"/>
            <a:chOff x="0" y="0"/>
            <a:chExt cx="10962861" cy="545025"/>
          </a:xfrm>
        </p:grpSpPr>
        <p:pic>
          <p:nvPicPr>
            <p:cNvPr id="544" name="Picture 37" descr="Picture 37"/>
            <p:cNvPicPr>
              <a:picLocks noChangeAspect="1"/>
            </p:cNvPicPr>
            <p:nvPr/>
          </p:nvPicPr>
          <p:blipFill>
            <a:blip r:embed="rId3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Picture 41" descr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8101" y="0"/>
              <a:ext cx="1204760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3163752" y="2119912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itle 1"/>
          <p:cNvSpPr txBox="1"/>
          <p:nvPr/>
        </p:nvSpPr>
        <p:spPr>
          <a:xfrm>
            <a:off x="750638" y="182680"/>
            <a:ext cx="993384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529" rIns="46529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2000" b="1" dirty="0">
                <a:solidFill>
                  <a:srgbClr val="3E4E95"/>
                </a:solidFill>
                <a:latin typeface="Verdana"/>
                <a:ea typeface="Verdana"/>
                <a:cs typeface="Calibri"/>
                <a:sym typeface="Verdana"/>
              </a:rPr>
              <a:t>Закон о совершенствовании саморегулирования</a:t>
            </a:r>
            <a:endParaRPr lang="ru-RU" sz="2000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2362951" y="2739805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20819BE7-AA08-61E6-1D72-F6E9BFC6297A}"/>
              </a:ext>
            </a:extLst>
          </p:cNvPr>
          <p:cNvSpPr txBox="1">
            <a:spLocks/>
          </p:cNvSpPr>
          <p:nvPr/>
        </p:nvSpPr>
        <p:spPr>
          <a:xfrm>
            <a:off x="605764" y="6529936"/>
            <a:ext cx="271384" cy="2352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3059" tIns="46530" rIns="93059" bIns="46530" rtlCol="0" anchor="ctr"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16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4BD14DE-F30B-36F1-B45F-D6440B3A98A6}"/>
              </a:ext>
            </a:extLst>
          </p:cNvPr>
          <p:cNvSpPr/>
          <p:nvPr/>
        </p:nvSpPr>
        <p:spPr>
          <a:xfrm>
            <a:off x="6744945" y="701578"/>
            <a:ext cx="1265162" cy="23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916" i="1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en-US" sz="916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760" y="661390"/>
            <a:ext cx="1068448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Федеральным законом от 31.07.2025 №</a:t>
            </a:r>
            <a:r>
              <a:rPr lang="en-US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 309-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ФЗ «О внесении изменений в Градостроительный кодекс Российской Федерации» (в редакции ФЗ от 28.12.2025 № 507-ФЗ) предусмотрены следующие изменения в части саморегулирования:</a:t>
            </a:r>
            <a:endParaRPr lang="ru-RU" sz="1700" b="1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258" y="1763253"/>
            <a:ext cx="4963884" cy="1654401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Правительство РФ вправе устанавливать дополнительные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требования к составу сведений, включаемых в реестр членов саморегулируемой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организации (</a:t>
            </a:r>
            <a:r>
              <a:rPr lang="ru-RU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ПП </a:t>
            </a:r>
            <a:r>
              <a:rPr lang="ru-RU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 25.11.2025 № </a:t>
            </a:r>
            <a:r>
              <a:rPr lang="ru-RU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1880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61258" y="3560182"/>
            <a:ext cx="4963886" cy="2072522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обязанность члена СРО уведомлять СРО о предъявлении к нему иска о взыскании причиненного вреда и (или) ущерба, возмещение которых предусмотрено </a:t>
            </a:r>
          </a:p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статьями 60 и 60.1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ГрК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РФ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385403" y="1763252"/>
            <a:ext cx="6646336" cy="1654401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Корректируется статья 55.8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ГрК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РФ в части права члена СРО выполнять строительство, реконструкцию, капитальный ремонт, снос объектов кап. строительства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только исходя из размера взноса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внесенного в компенсационный фонд СРО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385402" y="3560182"/>
            <a:ext cx="6646337" cy="2072522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обязанность члена СРО уведомлять СРО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 заключенных им договорах строительного подряда, договорах подряда на осуществление сноса, а также о фактическом совокупном размере обязательств по договорам (</a:t>
            </a:r>
            <a:r>
              <a:rPr lang="ru-RU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приказ Минстроя от 27.10.2025 № </a:t>
            </a:r>
            <a:r>
              <a:rPr lang="ru-RU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655/</a:t>
            </a:r>
            <a:r>
              <a:rPr lang="ru-RU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</a:t>
            </a:r>
            <a:r>
              <a:rPr lang="ru-RU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зарегистрирован </a:t>
            </a:r>
            <a:r>
              <a:rPr lang="ru-RU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Минюстом </a:t>
            </a:r>
            <a:r>
              <a:rPr lang="ru-RU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России 27.11.2025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0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cture 28"/>
          <p:cNvPicPr>
            <a:picLocks noChangeAspect="1"/>
          </p:cNvPicPr>
          <p:nvPr/>
        </p:nvPicPr>
        <p:blipFill>
          <a:blip r:embed="rId2">
            <a:alphaModFix amt="50000"/>
          </a:blip>
          <a:srcRect l="12125" t="45392" r="42567"/>
          <a:stretch>
            <a:fillRect/>
          </a:stretch>
        </p:blipFill>
        <p:spPr>
          <a:xfrm>
            <a:off x="0" y="89406"/>
            <a:ext cx="12192000" cy="5952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Picture 42" descr="Picture 42"/>
          <p:cNvPicPr>
            <a:picLocks noChangeAspect="1"/>
          </p:cNvPicPr>
          <p:nvPr/>
        </p:nvPicPr>
        <p:blipFill>
          <a:blip r:embed="rId2"/>
          <a:srcRect l="14016" t="95562" r="39388"/>
          <a:stretch>
            <a:fillRect/>
          </a:stretch>
        </p:blipFill>
        <p:spPr>
          <a:xfrm>
            <a:off x="0" y="-12072"/>
            <a:ext cx="12192000" cy="601445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TextBox 27"/>
          <p:cNvSpPr txBox="1"/>
          <p:nvPr/>
        </p:nvSpPr>
        <p:spPr>
          <a:xfrm>
            <a:off x="695324" y="548699"/>
            <a:ext cx="10265370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10000"/>
              </a:lnSpc>
              <a:defRPr sz="20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543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461319" y="6391501"/>
            <a:ext cx="40056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algn="l">
              <a:defRPr sz="9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 sz="1150"/>
              <a:t>2</a:t>
            </a:fld>
            <a:endParaRPr sz="1150"/>
          </a:p>
        </p:txBody>
      </p:sp>
      <p:grpSp>
        <p:nvGrpSpPr>
          <p:cNvPr id="548" name="Group 36"/>
          <p:cNvGrpSpPr/>
          <p:nvPr/>
        </p:nvGrpSpPr>
        <p:grpSpPr>
          <a:xfrm>
            <a:off x="926380" y="6041644"/>
            <a:ext cx="10962862" cy="545027"/>
            <a:chOff x="0" y="0"/>
            <a:chExt cx="10962861" cy="545025"/>
          </a:xfrm>
        </p:grpSpPr>
        <p:pic>
          <p:nvPicPr>
            <p:cNvPr id="544" name="Picture 37" descr="Picture 37"/>
            <p:cNvPicPr>
              <a:picLocks noChangeAspect="1"/>
            </p:cNvPicPr>
            <p:nvPr/>
          </p:nvPicPr>
          <p:blipFill>
            <a:blip r:embed="rId3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Picture 41" descr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8101" y="0"/>
              <a:ext cx="1204760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3163752" y="2119912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itle 1"/>
          <p:cNvSpPr txBox="1"/>
          <p:nvPr/>
        </p:nvSpPr>
        <p:spPr>
          <a:xfrm>
            <a:off x="750638" y="182680"/>
            <a:ext cx="993384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529" rIns="46529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2000" b="1" dirty="0">
                <a:solidFill>
                  <a:srgbClr val="3E4E95"/>
                </a:solidFill>
                <a:latin typeface="Verdana"/>
                <a:ea typeface="Verdana"/>
                <a:cs typeface="Calibri"/>
                <a:sym typeface="Verdana"/>
              </a:rPr>
              <a:t>Закон о совершенствовании саморегулирования</a:t>
            </a:r>
            <a:endParaRPr lang="ru-RU" sz="2000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2362951" y="2739805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20819BE7-AA08-61E6-1D72-F6E9BFC6297A}"/>
              </a:ext>
            </a:extLst>
          </p:cNvPr>
          <p:cNvSpPr txBox="1">
            <a:spLocks/>
          </p:cNvSpPr>
          <p:nvPr/>
        </p:nvSpPr>
        <p:spPr>
          <a:xfrm>
            <a:off x="605764" y="6529936"/>
            <a:ext cx="271384" cy="2352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3059" tIns="46530" rIns="93059" bIns="46530" rtlCol="0" anchor="ctr"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16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4BD14DE-F30B-36F1-B45F-D6440B3A98A6}"/>
              </a:ext>
            </a:extLst>
          </p:cNvPr>
          <p:cNvSpPr/>
          <p:nvPr/>
        </p:nvSpPr>
        <p:spPr>
          <a:xfrm>
            <a:off x="6744945" y="701578"/>
            <a:ext cx="1265162" cy="23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916" i="1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en-US" sz="916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760" y="662556"/>
            <a:ext cx="1068448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Федеральным законом от 31.07.2025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№</a:t>
            </a:r>
            <a:r>
              <a:rPr lang="en-US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 </a:t>
            </a:r>
            <a:r>
              <a:rPr lang="en-US" sz="17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309-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ФЗ «О внесении изменений в Градостроительный кодекс Российской Федерации»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(в редакции ФЗ от 28.12.2025 № 507-ФЗ) предусмотрены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следующие изменения в части саморегулирования:</a:t>
            </a:r>
            <a:endParaRPr lang="ru-RU" sz="1700" b="1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0297" y="1700297"/>
            <a:ext cx="4763824" cy="1831950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5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Расширение функций 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Национальных объединений, а именно: </a:t>
            </a:r>
          </a:p>
          <a:p>
            <a:pPr marL="285750" indent="-285750" algn="just">
              <a:buFontTx/>
              <a:buChar char="-"/>
            </a:pP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разработка и утверждение </a:t>
            </a:r>
            <a:r>
              <a:rPr lang="ru-RU" sz="165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правил саморегулирования</a:t>
            </a:r>
          </a:p>
          <a:p>
            <a:pPr marL="285750" indent="-285750" algn="just">
              <a:buFontTx/>
              <a:buChar char="-"/>
            </a:pP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оценка соблюдения СРО требований к СРО и ее деятельности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385404" y="4322617"/>
            <a:ext cx="6646336" cy="1719027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7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Региональный оператор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исключается</a:t>
            </a:r>
            <a:r>
              <a:rPr lang="ru-RU" sz="167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 списка 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субъектов,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которым ИП или ЮЛ, не являющиеся членами СРО, могут 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заключать договоры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строительного подряда до 10 млн 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рублей (для заключения договора с региональным оператором требуется членство в СРО вне зависимости от суммы договора)</a:t>
            </a:r>
            <a:endParaRPr lang="ru-RU" sz="167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385403" y="1700297"/>
            <a:ext cx="6646336" cy="2495687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Новое основание для </a:t>
            </a:r>
            <a:r>
              <a:rPr lang="ru-RU" sz="165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исключения СРО из государственного реестра 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СРО:</a:t>
            </a:r>
          </a:p>
          <a:p>
            <a:pPr marL="285750" indent="-285750" algn="just">
              <a:buFontTx/>
              <a:buChar char="-"/>
            </a:pP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несоответствие такой СРО требованиям к количеству членов СРО и (или) требованиям к размеру и (или) размещению на специальном банковском счете ее компенсационного фонда. </a:t>
            </a:r>
          </a:p>
          <a:p>
            <a:pPr algn="just"/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этому основанию </a:t>
            </a:r>
            <a:r>
              <a:rPr lang="ru-RU" sz="1650" dirty="0" err="1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Ростехнадзор</a:t>
            </a:r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может исключить СРО из </a:t>
            </a:r>
            <a:r>
              <a:rPr lang="ru-RU" sz="1650" dirty="0" err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госреестра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во внесудебном порядке по заключению соответствующего Национального объединения.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40297" y="3670683"/>
            <a:ext cx="4763824" cy="2370962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Вводится право Национальных объединений устанавливать в правилах саморегулирования требования к наличию у членов СРО по месту основной работы </a:t>
            </a:r>
            <a:r>
              <a:rPr lang="ru-RU" sz="167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иных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167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специалистов, занятых в строительстве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сведения о которых </a:t>
            </a:r>
            <a:r>
              <a:rPr lang="ru-RU" sz="167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включаются </a:t>
            </a:r>
            <a:r>
              <a:rPr lang="ru-RU" sz="167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НРС, и к их численности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4239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cture 28"/>
          <p:cNvPicPr>
            <a:picLocks noChangeAspect="1"/>
          </p:cNvPicPr>
          <p:nvPr/>
        </p:nvPicPr>
        <p:blipFill>
          <a:blip r:embed="rId2">
            <a:alphaModFix amt="50000"/>
          </a:blip>
          <a:srcRect l="12125" t="45392" r="42567"/>
          <a:stretch>
            <a:fillRect/>
          </a:stretch>
        </p:blipFill>
        <p:spPr>
          <a:xfrm>
            <a:off x="0" y="17316"/>
            <a:ext cx="12192000" cy="5952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Picture 42" descr="Picture 42"/>
          <p:cNvPicPr>
            <a:picLocks noChangeAspect="1"/>
          </p:cNvPicPr>
          <p:nvPr/>
        </p:nvPicPr>
        <p:blipFill>
          <a:blip r:embed="rId2"/>
          <a:srcRect l="14016" t="95562" r="39388"/>
          <a:stretch>
            <a:fillRect/>
          </a:stretch>
        </p:blipFill>
        <p:spPr>
          <a:xfrm>
            <a:off x="0" y="-12072"/>
            <a:ext cx="12192000" cy="601445"/>
          </a:xfrm>
          <a:prstGeom prst="rect">
            <a:avLst/>
          </a:prstGeom>
          <a:ln w="12700">
            <a:miter lim="400000"/>
          </a:ln>
        </p:spPr>
      </p:pic>
      <p:sp>
        <p:nvSpPr>
          <p:cNvPr id="542" name="TextBox 27"/>
          <p:cNvSpPr txBox="1"/>
          <p:nvPr/>
        </p:nvSpPr>
        <p:spPr>
          <a:xfrm>
            <a:off x="695324" y="548699"/>
            <a:ext cx="10265370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ct val="110000"/>
              </a:lnSpc>
              <a:defRPr sz="20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543" name="Slide Number Placeholder 4"/>
          <p:cNvSpPr txBox="1">
            <a:spLocks noGrp="1"/>
          </p:cNvSpPr>
          <p:nvPr>
            <p:ph type="sldNum" sz="quarter" idx="4294967295"/>
          </p:nvPr>
        </p:nvSpPr>
        <p:spPr>
          <a:xfrm>
            <a:off x="461319" y="6391501"/>
            <a:ext cx="40056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 algn="l">
              <a:defRPr sz="900" b="1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 sz="1150"/>
              <a:t>3</a:t>
            </a:fld>
            <a:endParaRPr sz="1150"/>
          </a:p>
        </p:txBody>
      </p:sp>
      <p:grpSp>
        <p:nvGrpSpPr>
          <p:cNvPr id="548" name="Group 36"/>
          <p:cNvGrpSpPr/>
          <p:nvPr/>
        </p:nvGrpSpPr>
        <p:grpSpPr>
          <a:xfrm>
            <a:off x="926380" y="6041644"/>
            <a:ext cx="10962862" cy="545027"/>
            <a:chOff x="0" y="0"/>
            <a:chExt cx="10962861" cy="545025"/>
          </a:xfrm>
        </p:grpSpPr>
        <p:pic>
          <p:nvPicPr>
            <p:cNvPr id="544" name="Picture 37" descr="Picture 37"/>
            <p:cNvPicPr>
              <a:picLocks noChangeAspect="1"/>
            </p:cNvPicPr>
            <p:nvPr/>
          </p:nvPicPr>
          <p:blipFill>
            <a:blip r:embed="rId3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6" name="Picture 41" descr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8101" y="0"/>
              <a:ext cx="1204760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3163752" y="2119912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itle 1"/>
          <p:cNvSpPr txBox="1"/>
          <p:nvPr/>
        </p:nvSpPr>
        <p:spPr>
          <a:xfrm>
            <a:off x="750638" y="182680"/>
            <a:ext cx="993384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6529" rIns="46529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2000" b="1" dirty="0">
                <a:solidFill>
                  <a:srgbClr val="3E4E95"/>
                </a:solidFill>
                <a:latin typeface="Verdana"/>
                <a:ea typeface="Verdana"/>
                <a:cs typeface="Calibri"/>
                <a:sym typeface="Verdana"/>
              </a:rPr>
              <a:t>Закон о совершенствовании саморегулирования</a:t>
            </a:r>
            <a:endParaRPr lang="ru-RU" sz="2000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77109728-5102-4BB1-BBDB-90E9A429DF3D}"/>
              </a:ext>
            </a:extLst>
          </p:cNvPr>
          <p:cNvSpPr txBox="1"/>
          <p:nvPr/>
        </p:nvSpPr>
        <p:spPr>
          <a:xfrm>
            <a:off x="2362951" y="2739805"/>
            <a:ext cx="778497" cy="371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084" b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20819BE7-AA08-61E6-1D72-F6E9BFC6297A}"/>
              </a:ext>
            </a:extLst>
          </p:cNvPr>
          <p:cNvSpPr txBox="1">
            <a:spLocks/>
          </p:cNvSpPr>
          <p:nvPr/>
        </p:nvSpPr>
        <p:spPr>
          <a:xfrm>
            <a:off x="605764" y="6529936"/>
            <a:ext cx="271384" cy="2352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3059" tIns="46530" rIns="93059" bIns="46530" rtlCol="0" anchor="ctr"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16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4BD14DE-F30B-36F1-B45F-D6440B3A98A6}"/>
              </a:ext>
            </a:extLst>
          </p:cNvPr>
          <p:cNvSpPr/>
          <p:nvPr/>
        </p:nvSpPr>
        <p:spPr>
          <a:xfrm>
            <a:off x="6744945" y="701578"/>
            <a:ext cx="1265162" cy="237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E4E95"/>
              </a:buClr>
              <a:buSzPts val="2500"/>
            </a:pPr>
            <a:r>
              <a:rPr lang="ru-RU" sz="916" i="1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en-US" sz="916" i="1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760" y="746819"/>
            <a:ext cx="1068448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5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Федеральным законом от 31.07.2025 №</a:t>
            </a:r>
            <a:r>
              <a:rPr lang="en-US" sz="165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 </a:t>
            </a:r>
            <a:r>
              <a:rPr lang="en-US" sz="165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309-</a:t>
            </a:r>
            <a:r>
              <a:rPr lang="ru-RU" sz="165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ФЗ «О внесении изменений в Градостроительный кодекс Российской Федерации» </a:t>
            </a:r>
            <a:r>
              <a:rPr lang="ru-RU" sz="165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(в редакции ФЗ от 28.12.2025 № 507-ФЗ) предусмотрены </a:t>
            </a:r>
            <a:r>
              <a:rPr lang="ru-RU" sz="165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Verdana"/>
              </a:rPr>
              <a:t>следующие изменения в части саморегулирования:</a:t>
            </a:r>
            <a:endParaRPr lang="ru-RU" sz="1650" b="1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5764" y="1664558"/>
            <a:ext cx="5337837" cy="1890848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6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Устанавливается право физического лица – специалиста НРС </a:t>
            </a:r>
            <a:r>
              <a:rPr lang="ru-RU" sz="166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уведомить соответствующее Национальное объединение о расторжении с ним трудового договора</a:t>
            </a:r>
            <a:r>
              <a:rPr lang="ru-RU" sz="166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с приложением копий документов, подтверждающих факт расторжения трудовых отношений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5764" y="3708544"/>
            <a:ext cx="11039897" cy="2292839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Вводятся </a:t>
            </a:r>
            <a:r>
              <a:rPr lang="ru-RU" sz="165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личные кабинеты в </a:t>
            </a:r>
            <a:r>
              <a:rPr lang="ru-RU" sz="165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НРС </a:t>
            </a:r>
            <a:r>
              <a:rPr lang="ru-RU" sz="165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для органов государственного строительного надзора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посредством которых органы государственного строительного надзора информируют НОСТРОЙ о специалистах НРС, выполнивших строительство, реконструкцию, снос объектов капитального строительства, по результатам которых органом государственного строительного надзора отказано в выдаче заключения о соответствии построенного, реконструированного объекта капитального </a:t>
            </a:r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строительства.</a:t>
            </a:r>
          </a:p>
          <a:p>
            <a:pPr algn="just"/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Обращения органов государственного строительного надзора рассматриваются Советом НОСТРОЙ, по результатам такого рассмотрения сведения о специалисте могут быть исключены из НРС </a:t>
            </a:r>
            <a:r>
              <a:rPr lang="ru-RU" sz="165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(приказ Минстроя России от 28.04.2026 № 268/</a:t>
            </a:r>
            <a:r>
              <a:rPr lang="ru-RU" sz="165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</a:t>
            </a:r>
            <a:r>
              <a:rPr lang="ru-RU" sz="165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ru-RU" sz="165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09427" y="1672989"/>
            <a:ext cx="5236234" cy="1882850"/>
          </a:xfrm>
          <a:prstGeom prst="rect">
            <a:avLst/>
          </a:prstGeom>
          <a:ln w="38100">
            <a:solidFill>
              <a:srgbClr val="2F559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5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Исключается специальный срок вступления в силу обязательных внутренних документов СРО </a:t>
            </a:r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(с момента внесения сведений о них в </a:t>
            </a:r>
            <a:r>
              <a:rPr lang="ru-RU" sz="1650" dirty="0" err="1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госреестр</a:t>
            </a:r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СРО). Общий 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срок </a:t>
            </a:r>
            <a:r>
              <a:rPr lang="ru-RU" sz="165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вступления - не </a:t>
            </a:r>
            <a:r>
              <a:rPr lang="ru-RU" sz="165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ранее чем через десять дней после дня их принятия. </a:t>
            </a:r>
          </a:p>
        </p:txBody>
      </p:sp>
    </p:spTree>
    <p:extLst>
      <p:ext uri="{BB962C8B-B14F-4D97-AF65-F5344CB8AC3E}">
        <p14:creationId xmlns:p14="http://schemas.microsoft.com/office/powerpoint/2010/main" val="33020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549</Words>
  <Application>Microsoft Office PowerPoint</Application>
  <PresentationFormat>Широкоэкранный</PresentationFormat>
  <Paragraphs>29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Панарина Виктория Валерьевна</dc:creator>
  <cp:lastModifiedBy>Панарина Виктория Валерьевна</cp:lastModifiedBy>
  <cp:revision>2</cp:revision>
  <dcterms:created xsi:type="dcterms:W3CDTF">2026-09-03T12:47:34Z</dcterms:created>
  <dcterms:modified xsi:type="dcterms:W3CDTF">2026-09-03T12:48:55Z</dcterms:modified>
</cp:coreProperties>
</file>