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5" r:id="rId3"/>
    <p:sldId id="268" r:id="rId4"/>
    <p:sldId id="296" r:id="rId5"/>
    <p:sldId id="297" r:id="rId6"/>
    <p:sldId id="292" r:id="rId7"/>
    <p:sldId id="294" r:id="rId8"/>
    <p:sldId id="298" r:id="rId9"/>
  </p:sldIdLst>
  <p:sldSz cx="12192000" cy="6858000"/>
  <p:notesSz cx="6799263" cy="98758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30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6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06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le Slide_БАЗОВЫЙ">
    <p:bg>
      <p:bgPr>
        <a:gradFill>
          <a:gsLst>
            <a:gs pos="16000">
              <a:srgbClr val="EEF3FF">
                <a:alpha val="66667"/>
              </a:srgbClr>
            </a:gs>
            <a:gs pos="95000">
              <a:srgbClr val="EEF3FF">
                <a:alpha val="50980"/>
              </a:srgb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Текст 2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609600" y="452735"/>
            <a:ext cx="10363200" cy="461665"/>
          </a:xfrm>
          <a:prstGeom prst="rect">
            <a:avLst/>
          </a:prstGeom>
        </p:spPr>
        <p:txBody>
          <a:bodyPr lIns="36000" tIns="36000" rIns="36000" bIns="36000">
            <a:noAutofit/>
          </a:bodyPr>
          <a:lstStyle>
            <a:lvl1pPr>
              <a:defRPr lang="ru-RU" sz="3000" b="0">
                <a:solidFill>
                  <a:srgbClr val="323F48"/>
                </a:solidFill>
                <a:latin typeface="+mj-lt"/>
                <a:ea typeface="SB Sans Display Semibold"/>
                <a:cs typeface="SB Sans Display Semibold"/>
              </a:defRPr>
            </a:lvl1pPr>
          </a:lstStyle>
          <a:p>
            <a:pPr lvl="0">
              <a:defRPr/>
            </a:pPr>
            <a:r>
              <a:rPr lang="ru-RU"/>
              <a:t>Заголовок слайда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4464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42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95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63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8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4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76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76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1AB20-2D7A-4A97-B607-3970BC83059C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1DE30-7E37-4720-BF99-5624A21279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79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png"/><Relationship Id="rId4" Type="http://schemas.openxmlformats.org/officeDocument/2006/relationships/image" Target="../media/image1.emf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jpg"/><Relationship Id="rId11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png"/><Relationship Id="rId4" Type="http://schemas.openxmlformats.org/officeDocument/2006/relationships/image" Target="../media/image1.emf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jp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emf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png"/><Relationship Id="rId4" Type="http://schemas.openxmlformats.org/officeDocument/2006/relationships/image" Target="../media/image1.emf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jp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1.png"/><Relationship Id="rId4" Type="http://schemas.openxmlformats.org/officeDocument/2006/relationships/image" Target="../media/image1.emf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object 8"/>
          <p:cNvSpPr>
            <a:spLocks noChangeArrowheads="1"/>
          </p:cNvSpPr>
          <p:nvPr/>
        </p:nvSpPr>
        <p:spPr bwMode="auto">
          <a:xfrm>
            <a:off x="-9900" y="1587"/>
            <a:ext cx="12192000" cy="6858000"/>
          </a:xfrm>
          <a:prstGeom prst="rect">
            <a:avLst/>
          </a:prstGeom>
          <a:blipFill>
            <a:blip r:embed="rId3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schemeClr val="bg1"/>
              </a:solidFill>
              <a:latin typeface="Calibri"/>
              <a:ea typeface="+mn-ea"/>
              <a:cs typeface="Arial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oleObj" r:id="rId4" imgW="0" imgH="0" progId="TCLayout.ActiveDocument.1">
                  <p:embed/>
                </p:oleObj>
              </mc:Choice>
              <mc:Fallback>
                <p:oleObj name="oleObj" r:id="rId4" imgW="0" imgH="0" progId="TCLayout.ActiveDocument.1">
                  <p:embed/>
                  <p:pic>
                    <p:nvPicPr>
                      <p:cNvPr id="5" name="Объект 4"/>
                      <p:cNvPicPr/>
                      <p:nvPr/>
                    </p:nvPicPr>
                    <p:blipFill>
                      <a:blip r:embed="rId5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 bwMode="auto">
          <a:xfrm>
            <a:off x="10363269" y="6335916"/>
            <a:ext cx="1515305" cy="305159"/>
          </a:xfrm>
          <a:prstGeom prst="rect">
            <a:avLst/>
          </a:prstGeom>
          <a:noFill/>
        </p:spPr>
        <p:txBody>
          <a:bodyPr wrap="square" lIns="36000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u="none" strike="noStrike" cap="none" spc="0" dirty="0" smtClean="0">
                <a:ln>
                  <a:noFill/>
                </a:ln>
                <a:solidFill>
                  <a:schemeClr val="bg1"/>
                </a:solidFill>
                <a:latin typeface="SB Sans Display Light"/>
                <a:cs typeface="SB Sans Display Light"/>
              </a:rPr>
              <a:t>Июнь 2026</a:t>
            </a:r>
            <a:endParaRPr lang="ru-RU" sz="1400" u="none" strike="noStrike" cap="none" spc="0" dirty="0">
              <a:ln>
                <a:noFill/>
              </a:ln>
              <a:solidFill>
                <a:schemeClr val="bg1"/>
              </a:solidFill>
              <a:latin typeface="SB Sans Display Light"/>
              <a:cs typeface="SB Sans Display Ligh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6521" y="2522661"/>
            <a:ext cx="9863136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kern="0" spc="-225" dirty="0" smtClean="0">
                <a:solidFill>
                  <a:schemeClr val="bg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Юридические аспекты и защита Застройщиков при приобретении земельных </a:t>
            </a:r>
            <a:r>
              <a:rPr lang="ru-RU" sz="4800" kern="0" spc="-225" smtClean="0">
                <a:solidFill>
                  <a:schemeClr val="bg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участков </a:t>
            </a:r>
            <a:r>
              <a:rPr lang="ru-RU" sz="4800" kern="0" spc="-225" smtClean="0">
                <a:solidFill>
                  <a:schemeClr val="bg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под </a:t>
            </a:r>
            <a:r>
              <a:rPr lang="ru-RU" sz="4800" kern="0" spc="-225" dirty="0" smtClean="0">
                <a:solidFill>
                  <a:schemeClr val="bg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будущие проекты</a:t>
            </a:r>
            <a:endParaRPr lang="ru-RU" sz="4800" kern="0" spc="-225" dirty="0">
              <a:solidFill>
                <a:schemeClr val="bg1"/>
              </a:solidFill>
              <a:latin typeface="SB Sans Display Semibold" pitchFamily="34" charset="0"/>
              <a:ea typeface="SB Sans Display Semibold" pitchFamily="34" charset="-122"/>
              <a:cs typeface="SB Sans Display Semibold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6180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877" y="1728698"/>
            <a:ext cx="5603873" cy="1693115"/>
          </a:xfrm>
          <a:prstGeom prst="rect">
            <a:avLst/>
          </a:prstGeom>
        </p:spPr>
      </p:pic>
      <p:sp>
        <p:nvSpPr>
          <p:cNvPr id="21" name="Скругленный прямоугольник 20"/>
          <p:cNvSpPr/>
          <p:nvPr/>
        </p:nvSpPr>
        <p:spPr>
          <a:xfrm>
            <a:off x="5076827" y="1891688"/>
            <a:ext cx="2495550" cy="1199798"/>
          </a:xfrm>
          <a:prstGeom prst="roundRect">
            <a:avLst/>
          </a:prstGeom>
          <a:noFill/>
          <a:ln w="57150">
            <a:noFill/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marL="552450" indent="-285750">
              <a:buFont typeface="Wingdings" panose="05000000000000000000" pitchFamily="2" charset="2"/>
              <a:buChar char="Ø"/>
            </a:pPr>
            <a:r>
              <a:rPr lang="en-US" b="1" kern="0" spc="-75" dirty="0">
                <a:solidFill>
                  <a:schemeClr val="accent5">
                    <a:lumMod val="75000"/>
                  </a:schemeClr>
                </a:solidFill>
                <a:latin typeface="SB Sans Interface Light" panose="020B0303040504020204" pitchFamily="34" charset="-52"/>
                <a:ea typeface="SB Sans Display Light" pitchFamily="34" charset="-122"/>
                <a:cs typeface="SB Sans Interface Light" panose="020B0303040504020204" pitchFamily="34" charset="-52"/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Аренда.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marL="5524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Покупка.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66700"/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161" y="3879414"/>
            <a:ext cx="5603873" cy="1885718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4883720" y="4095965"/>
            <a:ext cx="53773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24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Нарушение прав третьих лиц</a:t>
            </a:r>
          </a:p>
          <a:p>
            <a:pPr marL="266700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Несоблюдение требований законодательства</a:t>
            </a:r>
          </a:p>
          <a:p>
            <a:pPr marL="266700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marL="5524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Ошибки при составлении договора</a:t>
            </a:r>
          </a:p>
          <a:p>
            <a:pPr marL="266700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1011633" y="1681915"/>
            <a:ext cx="3072364" cy="18053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bg1"/>
                </a:solidFill>
              </a:rPr>
              <a:t>Способы приобретения </a:t>
            </a:r>
            <a:r>
              <a:rPr lang="ru-RU" dirty="0" smtClean="0">
                <a:solidFill>
                  <a:schemeClr val="bg1"/>
                </a:solidFill>
              </a:rPr>
              <a:t>застройщиками прав </a:t>
            </a:r>
            <a:r>
              <a:rPr lang="ru-RU" dirty="0">
                <a:solidFill>
                  <a:schemeClr val="bg1"/>
                </a:solidFill>
              </a:rPr>
              <a:t>на земельные участки</a:t>
            </a:r>
          </a:p>
        </p:txBody>
      </p:sp>
      <p:sp>
        <p:nvSpPr>
          <p:cNvPr id="27" name="Стрелка вправо 26"/>
          <p:cNvSpPr/>
          <p:nvPr/>
        </p:nvSpPr>
        <p:spPr>
          <a:xfrm>
            <a:off x="1075803" y="3879414"/>
            <a:ext cx="3072365" cy="17328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</a:rPr>
              <a:t>Основания для признания договора недействительным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9" name="Shape 184"/>
          <p:cNvSpPr/>
          <p:nvPr/>
        </p:nvSpPr>
        <p:spPr>
          <a:xfrm>
            <a:off x="866012" y="229946"/>
            <a:ext cx="10607302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2000" cap="all" baseline="0">
                <a:solidFill>
                  <a:srgbClr val="0469BD"/>
                </a:solidFill>
              </a:defRPr>
            </a:lvl1pPr>
          </a:lstStyle>
          <a:p>
            <a:pPr lvl="0" defTabSz="457200">
              <a:lnSpc>
                <a:spcPct val="100000"/>
              </a:lnSpc>
              <a:spcBef>
                <a:spcPct val="0"/>
              </a:spcBef>
              <a:defRPr/>
            </a:pPr>
            <a:r>
              <a:rPr lang="ru-RU" sz="2000" kern="0" spc="-225" dirty="0">
                <a:solidFill>
                  <a:schemeClr val="tx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А</a:t>
            </a:r>
            <a:r>
              <a:rPr lang="ru-RU" sz="2000" kern="0" spc="-225" dirty="0" smtClean="0">
                <a:solidFill>
                  <a:schemeClr val="tx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кценты   внимания   При    покупке  земельного участка   у  </a:t>
            </a:r>
            <a:r>
              <a:rPr lang="ru-RU" sz="2000" kern="0" spc="-225" dirty="0">
                <a:solidFill>
                  <a:schemeClr val="tx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частного    субъекта   (физическое   или    юридическое     лицо</a:t>
            </a:r>
            <a:r>
              <a:rPr lang="ru-RU" sz="2000" kern="0" spc="-225" dirty="0" smtClean="0">
                <a:solidFill>
                  <a:schemeClr val="tx1"/>
                </a:solidFill>
                <a:latin typeface="SB Sans Display Semibold" pitchFamily="34" charset="0"/>
                <a:ea typeface="SB Sans Display Semibold" pitchFamily="34" charset="-122"/>
                <a:cs typeface="SB Sans Display Semibold" pitchFamily="34" charset="-120"/>
              </a:rPr>
              <a:t>)</a:t>
            </a:r>
            <a:endParaRPr lang="ru-RU" sz="2000" kern="0" spc="-225" dirty="0">
              <a:solidFill>
                <a:schemeClr val="tx1"/>
              </a:solidFill>
              <a:latin typeface="SB Sans Display Semibold" pitchFamily="34" charset="0"/>
              <a:ea typeface="SB Sans Display Semibold" pitchFamily="34" charset="-122"/>
              <a:cs typeface="SB Sans Display Semibold" pitchFamily="34" charset="-120"/>
            </a:endParaRPr>
          </a:p>
        </p:txBody>
      </p:sp>
      <p:sp>
        <p:nvSpPr>
          <p:cNvPr id="11" name="object 7"/>
          <p:cNvSpPr>
            <a:spLocks noChangeArrowheads="1"/>
          </p:cNvSpPr>
          <p:nvPr/>
        </p:nvSpPr>
        <p:spPr bwMode="auto">
          <a:xfrm rot="5400000">
            <a:off x="4636461" y="-4661914"/>
            <a:ext cx="2919076" cy="12192002"/>
          </a:xfrm>
          <a:prstGeom prst="rect">
            <a:avLst/>
          </a:prstGeom>
          <a:blipFill>
            <a:blip r:embed="rId3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12" name="object 7"/>
          <p:cNvSpPr>
            <a:spLocks noChangeArrowheads="1"/>
          </p:cNvSpPr>
          <p:nvPr/>
        </p:nvSpPr>
        <p:spPr bwMode="auto">
          <a:xfrm rot="10800000">
            <a:off x="9272924" y="-7189"/>
            <a:ext cx="2919076" cy="6858003"/>
          </a:xfrm>
          <a:prstGeom prst="rect">
            <a:avLst/>
          </a:prstGeom>
          <a:blipFill>
            <a:blip r:embed="rId3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19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3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object 7"/>
          <p:cNvSpPr>
            <a:spLocks noChangeArrowheads="1"/>
          </p:cNvSpPr>
          <p:nvPr/>
        </p:nvSpPr>
        <p:spPr bwMode="auto">
          <a:xfrm rot="10800000">
            <a:off x="9272924" y="-19308"/>
            <a:ext cx="2919076" cy="6877307"/>
          </a:xfrm>
          <a:prstGeom prst="rect">
            <a:avLst/>
          </a:prstGeom>
          <a:blipFill>
            <a:blip r:embed="rId5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graphicFrame>
        <p:nvGraphicFramePr>
          <p:cNvPr id="62" name="Объект 6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4" name="oleObj" r:id="rId6" imgW="0" imgH="0" progId="TCLayout.ActiveDocument.1">
                  <p:embed/>
                </p:oleObj>
              </mc:Choice>
              <mc:Fallback>
                <p:oleObj name="oleObj" r:id="rId6" imgW="0" imgH="0" progId="TCLayout.ActiveDocument.1">
                  <p:embed/>
                  <p:pic>
                    <p:nvPicPr>
                      <p:cNvPr id="6" name="Объект 5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bject 9"/>
          <p:cNvSpPr>
            <a:spLocks noChangeArrowheads="1"/>
          </p:cNvSpPr>
          <p:nvPr/>
        </p:nvSpPr>
        <p:spPr bwMode="auto">
          <a:xfrm>
            <a:off x="0" y="-9912"/>
            <a:ext cx="6921500" cy="1079501"/>
          </a:xfrm>
          <a:prstGeom prst="rect">
            <a:avLst/>
          </a:prstGeom>
          <a:blipFill>
            <a:blip r:embed="rId7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pic>
        <p:nvPicPr>
          <p:cNvPr id="15" name="object 4"/>
          <p:cNvPicPr/>
          <p:nvPr/>
        </p:nvPicPr>
        <p:blipFill>
          <a:blip r:embed="rId8"/>
          <a:stretch/>
        </p:blipFill>
        <p:spPr bwMode="auto">
          <a:xfrm>
            <a:off x="1587" y="1"/>
            <a:ext cx="3699711" cy="1079500"/>
          </a:xfrm>
          <a:prstGeom prst="rect">
            <a:avLst/>
          </a:prstGeom>
        </p:spPr>
      </p:pic>
      <p:sp>
        <p:nvSpPr>
          <p:cNvPr id="16" name="object 5"/>
          <p:cNvSpPr>
            <a:spLocks noChangeArrowheads="1"/>
          </p:cNvSpPr>
          <p:nvPr/>
        </p:nvSpPr>
        <p:spPr bwMode="auto">
          <a:xfrm>
            <a:off x="0" y="-19307"/>
            <a:ext cx="5116513" cy="1098807"/>
          </a:xfrm>
          <a:prstGeom prst="rect">
            <a:avLst/>
          </a:prstGeom>
          <a:blipFill>
            <a:blip r:embed="rId9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8" name="object 7"/>
          <p:cNvSpPr>
            <a:spLocks noChangeArrowheads="1"/>
          </p:cNvSpPr>
          <p:nvPr/>
        </p:nvSpPr>
        <p:spPr bwMode="auto">
          <a:xfrm rot="5400000">
            <a:off x="4636463" y="-4636463"/>
            <a:ext cx="2919076" cy="12192002"/>
          </a:xfrm>
          <a:prstGeom prst="rect">
            <a:avLst/>
          </a:prstGeom>
          <a:blipFill>
            <a:blip r:embed="rId5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25981" y="230856"/>
            <a:ext cx="82687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Чистота сделки и правовая </a:t>
            </a:r>
            <a:r>
              <a:rPr lang="ru-RU" sz="2800" b="1" dirty="0" smtClean="0">
                <a:solidFill>
                  <a:schemeClr val="bg1"/>
                </a:solidFill>
              </a:rPr>
              <a:t>безопасность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88573" y="856669"/>
            <a:ext cx="472402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Арбитражные суды ( kad.arbitr.ru ): </a:t>
            </a:r>
            <a:endParaRPr lang="ru-RU" sz="16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24765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не оспаривались ли права на участок, </a:t>
            </a:r>
            <a:endParaRPr lang="ru-RU" sz="16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24765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не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было ли банкротств продавца </a:t>
            </a:r>
            <a:endParaRPr lang="ru-RU" sz="16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247650"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не было ли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споров о границах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>
              <a:defRPr/>
            </a:pPr>
            <a:endParaRPr lang="ru-RU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 Суды общей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юрисдикции </a:t>
            </a:r>
          </a:p>
          <a:p>
            <a:pPr marL="533400" indent="-17780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выявить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наследственные или семейные споры, которые могут всплыть после сделки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ru-RU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 База приставов ( ФССП ): </a:t>
            </a:r>
            <a:endParaRPr lang="ru-RU" sz="16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33400" indent="-26670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долги  продавца,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из-за которых участок могут арестовать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>
              <a:defRPr/>
            </a:pPr>
            <a:endParaRPr lang="ru-RU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Анализ ограничений по Уставу 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на совершения сделок по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отчуждению недвижимости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Соблюдение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требований корпоративного законодательства (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согласия/ одобрение 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на заключение крупной сделки/сделки с заинтересованностью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>
              <a:defRPr/>
            </a:pPr>
            <a:endParaRPr lang="ru-RU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Для </a:t>
            </a:r>
            <a:r>
              <a:rPr lang="ru-RU" sz="1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физ.лиц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проверить дееспособность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, согласие супруга,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опека</a:t>
            </a:r>
            <a:endParaRPr lang="ru-RU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6274" y="1180051"/>
            <a:ext cx="583602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Проверить аресты </a:t>
            </a:r>
            <a:r>
              <a:rPr lang="ru-RU" sz="1600" dirty="0"/>
              <a:t>и </a:t>
            </a:r>
            <a:r>
              <a:rPr lang="ru-RU" sz="1600" dirty="0" smtClean="0"/>
              <a:t>запреты </a:t>
            </a:r>
            <a:r>
              <a:rPr lang="ru-RU" sz="1600" dirty="0"/>
              <a:t>на </a:t>
            </a:r>
            <a:r>
              <a:rPr lang="ru-RU" sz="1600" dirty="0" smtClean="0"/>
              <a:t>регистрационные действия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Сервитуты ( права третьих лиц на проход, проезд, прокладку коммуникаций)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Ипотеки </a:t>
            </a:r>
            <a:r>
              <a:rPr lang="ru-RU" sz="1600" dirty="0"/>
              <a:t>(залог в пользу третьих лиц</a:t>
            </a:r>
            <a:r>
              <a:rPr lang="ru-RU" sz="1600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Распоряжений </a:t>
            </a:r>
            <a:r>
              <a:rPr lang="ru-RU" sz="1600" dirty="0"/>
              <a:t>о резервировании </a:t>
            </a:r>
            <a:r>
              <a:rPr lang="ru-RU" sz="1600" dirty="0" smtClean="0"/>
              <a:t>ЗУ для </a:t>
            </a:r>
            <a:r>
              <a:rPr lang="ru-RU" sz="1600" dirty="0"/>
              <a:t>гос. н</a:t>
            </a:r>
            <a:r>
              <a:rPr lang="ru-RU" sz="1600" dirty="0" smtClean="0"/>
              <a:t>ужд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Распоряжений </a:t>
            </a:r>
            <a:r>
              <a:rPr lang="ru-RU" sz="1600" dirty="0"/>
              <a:t>об изъятии ЗУ для гос. нужд</a:t>
            </a:r>
            <a:r>
              <a:rPr lang="ru-RU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Получить </a:t>
            </a:r>
            <a:r>
              <a:rPr lang="ru-RU" sz="1600" dirty="0"/>
              <a:t>обобщенные сведения о правах отдельного лица на имеющиеся или имевшиеся у него объекты недвижимости из ЕГРН </a:t>
            </a:r>
            <a:r>
              <a:rPr lang="ru-RU" sz="1600" dirty="0" smtClean="0"/>
              <a:t>(проверить цепочку сделок)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Скрытые договоры аренды (краткосрочные)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Рыночная цена  сделки (отчет об оценки независимым оценщиком)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Приобретение продавцом ЗУ прав на торгах (не нарушена ли процедура торгов, цель предоставления, ВРИ ЗУ ,..)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123466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0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Объект 6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1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62" name="Объект 6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2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13" name="Объект 12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3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15" name="Объект 14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object 4"/>
          <p:cNvPicPr/>
          <p:nvPr/>
        </p:nvPicPr>
        <p:blipFill>
          <a:blip r:embed="rId6"/>
          <a:stretch/>
        </p:blipFill>
        <p:spPr bwMode="auto">
          <a:xfrm>
            <a:off x="1587" y="1"/>
            <a:ext cx="3699711" cy="1079500"/>
          </a:xfrm>
          <a:prstGeom prst="rect">
            <a:avLst/>
          </a:prstGeom>
        </p:spPr>
      </p:pic>
      <p:sp>
        <p:nvSpPr>
          <p:cNvPr id="18" name="object 9"/>
          <p:cNvSpPr>
            <a:spLocks noChangeArrowheads="1"/>
          </p:cNvSpPr>
          <p:nvPr/>
        </p:nvSpPr>
        <p:spPr bwMode="auto">
          <a:xfrm>
            <a:off x="-14406" y="1"/>
            <a:ext cx="6921500" cy="1079501"/>
          </a:xfrm>
          <a:prstGeom prst="rect">
            <a:avLst/>
          </a:prstGeom>
          <a:blipFill>
            <a:blip r:embed="rId7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9" name="object 5"/>
          <p:cNvSpPr>
            <a:spLocks noChangeArrowheads="1"/>
          </p:cNvSpPr>
          <p:nvPr/>
        </p:nvSpPr>
        <p:spPr bwMode="auto">
          <a:xfrm>
            <a:off x="0" y="-19307"/>
            <a:ext cx="5116513" cy="1098807"/>
          </a:xfrm>
          <a:prstGeom prst="rect">
            <a:avLst/>
          </a:prstGeom>
          <a:blipFill>
            <a:blip r:embed="rId8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21" name="object 7"/>
          <p:cNvSpPr>
            <a:spLocks noChangeArrowheads="1"/>
          </p:cNvSpPr>
          <p:nvPr/>
        </p:nvSpPr>
        <p:spPr bwMode="auto">
          <a:xfrm rot="5400000">
            <a:off x="4580732" y="-4561562"/>
            <a:ext cx="3068875" cy="12192002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auto">
          <a:xfrm>
            <a:off x="509021" y="29612"/>
            <a:ext cx="64165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Защита от оспаривания при банкротстве продавца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2812399" y="1066105"/>
            <a:ext cx="7344228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ourier New" panose="02070309020205020404" pitchFamily="49" charset="0"/>
              </a:rPr>
              <a:t>Две главные «красные кнопки» для оспаривания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" name="object 26"/>
          <p:cNvPicPr/>
          <p:nvPr/>
        </p:nvPicPr>
        <p:blipFill>
          <a:blip r:embed="rId10"/>
          <a:stretch/>
        </p:blipFill>
        <p:spPr bwMode="auto">
          <a:xfrm>
            <a:off x="342848" y="1569808"/>
            <a:ext cx="5433838" cy="5135791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 bwMode="auto">
          <a:xfrm>
            <a:off x="509021" y="2472485"/>
            <a:ext cx="4882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Сделка отчуждения имущества совершена в преддверии  банкротства продавца </a:t>
            </a:r>
            <a:endParaRPr lang="ru-RU" dirty="0"/>
          </a:p>
        </p:txBody>
      </p:sp>
      <p:pic>
        <p:nvPicPr>
          <p:cNvPr id="25" name="object 11"/>
          <p:cNvPicPr/>
          <p:nvPr/>
        </p:nvPicPr>
        <p:blipFill>
          <a:blip r:embed="rId11"/>
          <a:stretch/>
        </p:blipFill>
        <p:spPr bwMode="auto">
          <a:xfrm>
            <a:off x="593863" y="1633090"/>
            <a:ext cx="4405561" cy="717676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 bwMode="auto">
          <a:xfrm>
            <a:off x="878726" y="1628770"/>
            <a:ext cx="4353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/>
              <a:t>Сделка </a:t>
            </a:r>
            <a:r>
              <a:rPr lang="ru-RU" b="1" dirty="0"/>
              <a:t>с </a:t>
            </a:r>
            <a:r>
              <a:rPr lang="ru-RU" b="1" dirty="0" smtClean="0"/>
              <a:t>предпочтением</a:t>
            </a:r>
          </a:p>
          <a:p>
            <a:r>
              <a:rPr lang="ru-RU" b="1" dirty="0" smtClean="0"/>
              <a:t> </a:t>
            </a:r>
            <a:r>
              <a:rPr lang="ru-RU" b="1" dirty="0"/>
              <a:t>(статья 61.3 Закона о банкротстве).</a:t>
            </a:r>
          </a:p>
        </p:txBody>
      </p:sp>
      <p:pic>
        <p:nvPicPr>
          <p:cNvPr id="29" name="object 26"/>
          <p:cNvPicPr/>
          <p:nvPr/>
        </p:nvPicPr>
        <p:blipFill>
          <a:blip r:embed="rId10"/>
          <a:stretch/>
        </p:blipFill>
        <p:spPr bwMode="auto">
          <a:xfrm>
            <a:off x="6312564" y="1628770"/>
            <a:ext cx="5879436" cy="494620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126759" y="1628770"/>
            <a:ext cx="2029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Меры защиты: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553826" y="1991928"/>
            <a:ext cx="56708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/>
              <a:t>Цена </a:t>
            </a:r>
            <a:r>
              <a:rPr lang="ru-RU" dirty="0"/>
              <a:t>— рыночная и подтвержденная </a:t>
            </a:r>
            <a:r>
              <a:rPr lang="ru-RU" dirty="0" smtClean="0"/>
              <a:t>документально ( сделать отчет независимого оценщика о </a:t>
            </a:r>
            <a:r>
              <a:rPr lang="ru-RU" dirty="0"/>
              <a:t>рыночной стоимости участка в лицензированной оценочной </a:t>
            </a:r>
            <a:r>
              <a:rPr lang="ru-RU" dirty="0" smtClean="0"/>
              <a:t>компании)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/>
              <a:t>Платеж </a:t>
            </a:r>
            <a:r>
              <a:rPr lang="ru-RU" dirty="0"/>
              <a:t>— только безналичный, через банк.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/>
              <a:t> </a:t>
            </a:r>
            <a:r>
              <a:rPr lang="ru-RU" dirty="0"/>
              <a:t>Проверьте продавца на признаки банкротства до сделки</a:t>
            </a:r>
            <a:r>
              <a:rPr lang="ru-RU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/>
              <a:t>Включите </a:t>
            </a:r>
            <a:r>
              <a:rPr lang="ru-RU" dirty="0"/>
              <a:t>в договор «</a:t>
            </a:r>
            <a:r>
              <a:rPr lang="ru-RU" dirty="0" err="1"/>
              <a:t>банкротные</a:t>
            </a:r>
            <a:r>
              <a:rPr lang="ru-RU" dirty="0"/>
              <a:t>» гарантии продавца.</a:t>
            </a:r>
            <a:endParaRPr lang="ru-RU" dirty="0" smtClean="0"/>
          </a:p>
          <a:p>
            <a:r>
              <a:rPr lang="ru-RU" dirty="0"/>
              <a:t>— в отношении Продавца не возбуждено дело о банкротстве;</a:t>
            </a:r>
          </a:p>
          <a:p>
            <a:r>
              <a:rPr lang="ru-RU" dirty="0"/>
              <a:t>— отсутствуют признаки неплатежеспособности или недостаточности имущества, предусмотренные ст. 2 Закона о банкротстве;</a:t>
            </a:r>
          </a:p>
          <a:p>
            <a:r>
              <a:rPr lang="ru-RU" dirty="0"/>
              <a:t>— настоящая сделка совершена по рыночной цене, что подтверждено отчетом оценщика № ____ от ____.»</a:t>
            </a:r>
          </a:p>
          <a:p>
            <a:pPr marL="342900" indent="-342900">
              <a:buAutoNum type="arabicPeriod" startAt="2"/>
            </a:pPr>
            <a:endParaRPr lang="ru-RU" dirty="0"/>
          </a:p>
        </p:txBody>
      </p:sp>
      <p:pic>
        <p:nvPicPr>
          <p:cNvPr id="32" name="object 11"/>
          <p:cNvPicPr/>
          <p:nvPr/>
        </p:nvPicPr>
        <p:blipFill>
          <a:blip r:embed="rId11"/>
          <a:stretch/>
        </p:blipFill>
        <p:spPr bwMode="auto">
          <a:xfrm>
            <a:off x="543934" y="3476323"/>
            <a:ext cx="4171729" cy="819057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 bwMode="auto">
          <a:xfrm>
            <a:off x="852849" y="3513830"/>
            <a:ext cx="3860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Подозрительная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цена </a:t>
            </a: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сделки</a:t>
            </a:r>
          </a:p>
          <a:p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(статья 61.2 Закона о банкротстве).</a:t>
            </a:r>
            <a:endParaRPr lang="ru-RU" b="1" dirty="0"/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593863" y="4360631"/>
            <a:ext cx="4834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Сделка отчуждения имущества совершена </a:t>
            </a:r>
            <a:r>
              <a:rPr lang="ru-RU" dirty="0" smtClean="0"/>
              <a:t> дешевле рыночной стоимости-вывод активов перед банкротством.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порог «подозрительности» очень </a:t>
            </a:r>
            <a:r>
              <a:rPr lang="ru-RU" dirty="0" smtClean="0"/>
              <a:t>низкий</a:t>
            </a:r>
          </a:p>
          <a:p>
            <a:r>
              <a:rPr lang="ru-RU" dirty="0" smtClean="0"/>
              <a:t> ( не выше  10% </a:t>
            </a:r>
            <a:r>
              <a:rPr lang="ru-RU" dirty="0"/>
              <a:t>от рыночной </a:t>
            </a:r>
            <a:r>
              <a:rPr lang="ru-RU" dirty="0" smtClean="0"/>
              <a:t>цены).</a:t>
            </a:r>
          </a:p>
        </p:txBody>
      </p:sp>
      <p:sp>
        <p:nvSpPr>
          <p:cNvPr id="36" name="object 7"/>
          <p:cNvSpPr>
            <a:spLocks noChangeArrowheads="1"/>
          </p:cNvSpPr>
          <p:nvPr/>
        </p:nvSpPr>
        <p:spPr bwMode="auto">
          <a:xfrm rot="10800000">
            <a:off x="9260690" y="-19307"/>
            <a:ext cx="2919076" cy="6858003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160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8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Объект 6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9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62" name="Объект 6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0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13" name="Объект 12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1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15" name="Объект 14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object 4"/>
          <p:cNvPicPr/>
          <p:nvPr/>
        </p:nvPicPr>
        <p:blipFill>
          <a:blip r:embed="rId6"/>
          <a:stretch/>
        </p:blipFill>
        <p:spPr bwMode="auto">
          <a:xfrm>
            <a:off x="1587" y="1"/>
            <a:ext cx="3699711" cy="1079500"/>
          </a:xfrm>
          <a:prstGeom prst="rect">
            <a:avLst/>
          </a:prstGeom>
        </p:spPr>
      </p:pic>
      <p:sp>
        <p:nvSpPr>
          <p:cNvPr id="18" name="object 9"/>
          <p:cNvSpPr>
            <a:spLocks noChangeArrowheads="1"/>
          </p:cNvSpPr>
          <p:nvPr/>
        </p:nvSpPr>
        <p:spPr bwMode="auto">
          <a:xfrm>
            <a:off x="-14406" y="1"/>
            <a:ext cx="6921500" cy="1079501"/>
          </a:xfrm>
          <a:prstGeom prst="rect">
            <a:avLst/>
          </a:prstGeom>
          <a:blipFill>
            <a:blip r:embed="rId7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9" name="object 5"/>
          <p:cNvSpPr>
            <a:spLocks noChangeArrowheads="1"/>
          </p:cNvSpPr>
          <p:nvPr/>
        </p:nvSpPr>
        <p:spPr bwMode="auto">
          <a:xfrm>
            <a:off x="0" y="-19307"/>
            <a:ext cx="5116513" cy="1098807"/>
          </a:xfrm>
          <a:prstGeom prst="rect">
            <a:avLst/>
          </a:prstGeom>
          <a:blipFill>
            <a:blip r:embed="rId8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21" name="object 7"/>
          <p:cNvSpPr>
            <a:spLocks noChangeArrowheads="1"/>
          </p:cNvSpPr>
          <p:nvPr/>
        </p:nvSpPr>
        <p:spPr bwMode="auto">
          <a:xfrm rot="5400000">
            <a:off x="4547159" y="-4561563"/>
            <a:ext cx="3068875" cy="12192002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object 7"/>
          <p:cNvSpPr>
            <a:spLocks noChangeArrowheads="1"/>
          </p:cNvSpPr>
          <p:nvPr/>
        </p:nvSpPr>
        <p:spPr bwMode="auto">
          <a:xfrm rot="10800000">
            <a:off x="9260690" y="-19307"/>
            <a:ext cx="2919076" cy="6858003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7053" y="1293193"/>
            <a:ext cx="1083587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Иски Прокуратуры, </a:t>
            </a:r>
            <a:r>
              <a:rPr lang="ru-RU" dirty="0" err="1" smtClean="0"/>
              <a:t>Росимущества</a:t>
            </a:r>
            <a:r>
              <a:rPr lang="ru-RU" dirty="0" smtClean="0"/>
              <a:t>  </a:t>
            </a:r>
            <a:r>
              <a:rPr lang="ru-RU" dirty="0"/>
              <a:t>«Приватизация земли в 90-х или 2000-х была проведена с нарушением закона» застройщик купил </a:t>
            </a:r>
            <a:r>
              <a:rPr lang="ru-RU" dirty="0" smtClean="0"/>
              <a:t>землю  </a:t>
            </a:r>
            <a:r>
              <a:rPr lang="ru-RU" dirty="0"/>
              <a:t>у ненадлежащего </a:t>
            </a:r>
            <a:r>
              <a:rPr lang="ru-RU" dirty="0" smtClean="0"/>
              <a:t>лица- нужно </a:t>
            </a:r>
            <a:r>
              <a:rPr lang="ru-RU" dirty="0"/>
              <a:t>вернуть </a:t>
            </a:r>
            <a:r>
              <a:rPr lang="ru-RU" dirty="0" smtClean="0"/>
              <a:t>государству.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Застройщик остается без земли, </a:t>
            </a:r>
            <a:r>
              <a:rPr lang="ru-RU" dirty="0" smtClean="0"/>
              <a:t>без построенного  </a:t>
            </a:r>
            <a:r>
              <a:rPr lang="ru-RU" dirty="0"/>
              <a:t>дома, а иногда — и с обязательством снести уже построенные объекты за свой счет.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/>
          </a:p>
          <a:p>
            <a:r>
              <a:rPr lang="ru-RU" sz="2000" b="1" u="sng" dirty="0" smtClean="0"/>
              <a:t>Меры защиты:</a:t>
            </a:r>
          </a:p>
          <a:p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Запросите у продавца документ-основание, по которому земля перешла в частные </a:t>
            </a:r>
            <a:r>
              <a:rPr lang="ru-RU" dirty="0" smtClean="0"/>
              <a:t>руки ( </a:t>
            </a:r>
            <a:r>
              <a:rPr lang="ru-RU" dirty="0"/>
              <a:t>акт органа местного самоуправления 90-х или 2000-х годов (постановление, распоряжение</a:t>
            </a:r>
            <a:r>
              <a:rPr lang="ru-RU" dirty="0" smtClean="0"/>
              <a:t>))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Убедитесь, что земля вообще подлежала приватизации.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Проверьте, не оспаривалась ли эта приватизация ранее.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Изучите </a:t>
            </a:r>
            <a:r>
              <a:rPr lang="ru-RU" dirty="0"/>
              <a:t>«титульную цепочку». Если в цепочке много перепродаж — риски растут</a:t>
            </a:r>
            <a:r>
              <a:rPr lang="ru-RU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Включить </a:t>
            </a:r>
            <a:r>
              <a:rPr lang="ru-RU" dirty="0"/>
              <a:t>в договор </a:t>
            </a:r>
            <a:r>
              <a:rPr lang="ru-RU" dirty="0" smtClean="0"/>
              <a:t>купли-продажи: Гарантии </a:t>
            </a:r>
            <a:r>
              <a:rPr lang="ru-RU" dirty="0"/>
              <a:t>продавца под личную ответственность о том, что:</a:t>
            </a:r>
          </a:p>
          <a:p>
            <a:pPr marL="536575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участок был приватизирован законно;</a:t>
            </a:r>
          </a:p>
          <a:p>
            <a:pPr marL="536575">
              <a:buFont typeface="Arial" panose="020B0604020202020204" pitchFamily="34" charset="0"/>
              <a:buChar char="•"/>
            </a:pPr>
            <a:r>
              <a:rPr lang="ru-RU" dirty="0" smtClean="0"/>
              <a:t> права </a:t>
            </a:r>
            <a:r>
              <a:rPr lang="ru-RU" dirty="0"/>
              <a:t>на него ранее не оспаривались;</a:t>
            </a:r>
          </a:p>
          <a:p>
            <a:pPr marL="536575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если в будущем приватизацию признают недействительной — продавец возмещает застройщику все убытки в полном объеме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 bwMode="auto">
          <a:xfrm>
            <a:off x="490554" y="213694"/>
            <a:ext cx="6416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chemeClr val="bg1"/>
                </a:solidFill>
              </a:rPr>
              <a:t>Деприватизация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547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4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Объект 6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5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62" name="Объект 6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6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47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62" name="Объект 6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object 4"/>
          <p:cNvPicPr/>
          <p:nvPr/>
        </p:nvPicPr>
        <p:blipFill>
          <a:blip r:embed="rId6"/>
          <a:stretch/>
        </p:blipFill>
        <p:spPr bwMode="auto">
          <a:xfrm>
            <a:off x="1587" y="1"/>
            <a:ext cx="3699711" cy="1079500"/>
          </a:xfrm>
          <a:prstGeom prst="rect">
            <a:avLst/>
          </a:prstGeom>
        </p:spPr>
      </p:pic>
      <p:sp>
        <p:nvSpPr>
          <p:cNvPr id="18" name="object 9"/>
          <p:cNvSpPr>
            <a:spLocks noChangeArrowheads="1"/>
          </p:cNvSpPr>
          <p:nvPr/>
        </p:nvSpPr>
        <p:spPr bwMode="auto">
          <a:xfrm>
            <a:off x="-14406" y="1"/>
            <a:ext cx="6921500" cy="1079501"/>
          </a:xfrm>
          <a:prstGeom prst="rect">
            <a:avLst/>
          </a:prstGeom>
          <a:blipFill>
            <a:blip r:embed="rId7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9" name="object 5"/>
          <p:cNvSpPr>
            <a:spLocks noChangeArrowheads="1"/>
          </p:cNvSpPr>
          <p:nvPr/>
        </p:nvSpPr>
        <p:spPr bwMode="auto">
          <a:xfrm>
            <a:off x="0" y="-19307"/>
            <a:ext cx="5116513" cy="1098808"/>
          </a:xfrm>
          <a:prstGeom prst="rect">
            <a:avLst/>
          </a:prstGeom>
          <a:blipFill>
            <a:blip r:embed="rId8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21" name="object 7"/>
          <p:cNvSpPr>
            <a:spLocks noChangeArrowheads="1"/>
          </p:cNvSpPr>
          <p:nvPr/>
        </p:nvSpPr>
        <p:spPr bwMode="auto">
          <a:xfrm rot="5400000">
            <a:off x="4622057" y="-4683421"/>
            <a:ext cx="2919076" cy="12192002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22" name="object 7"/>
          <p:cNvSpPr>
            <a:spLocks noChangeArrowheads="1"/>
          </p:cNvSpPr>
          <p:nvPr/>
        </p:nvSpPr>
        <p:spPr bwMode="auto">
          <a:xfrm rot="10800000">
            <a:off x="9258520" y="-38224"/>
            <a:ext cx="2919076" cy="6896223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3982" y="1692023"/>
            <a:ext cx="58322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sz="1600" b="1" u="sng" dirty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/>
              <a:t>Проверка Государственной информационной системы обеспечения градостроительной деятельности (ГИС ОГД</a:t>
            </a:r>
            <a:r>
              <a:rPr lang="ru-RU" sz="1600" dirty="0" smtClean="0"/>
              <a:t>):</a:t>
            </a:r>
          </a:p>
          <a:p>
            <a:pPr marL="723900" indent="-190500">
              <a:buFont typeface="Arial" panose="020B0604020202020204" pitchFamily="34" charset="0"/>
              <a:buChar char="•"/>
              <a:defRPr/>
            </a:pPr>
            <a:r>
              <a:rPr lang="ru-RU" sz="1600" dirty="0" smtClean="0"/>
              <a:t> где  </a:t>
            </a:r>
            <a:r>
              <a:rPr lang="ru-RU" sz="1600" dirty="0"/>
              <a:t>отображаются зоны планируемого размещения объектов (дорог, школ</a:t>
            </a:r>
            <a:r>
              <a:rPr lang="ru-RU" sz="1600" dirty="0" smtClean="0"/>
              <a:t>). </a:t>
            </a:r>
          </a:p>
          <a:p>
            <a:pPr marL="723900" indent="-190500">
              <a:buFont typeface="Arial" panose="020B0604020202020204" pitchFamily="34" charset="0"/>
              <a:buChar char="•"/>
              <a:defRPr/>
            </a:pPr>
            <a:r>
              <a:rPr lang="ru-RU" sz="1600" dirty="0" smtClean="0"/>
              <a:t>карты </a:t>
            </a:r>
            <a:r>
              <a:rPr lang="ru-RU" sz="1600" dirty="0"/>
              <a:t>ЗОУИТ, сведения о </a:t>
            </a:r>
            <a:r>
              <a:rPr lang="ru-RU" sz="1600" dirty="0" smtClean="0"/>
              <a:t>которых часто отсутствуют </a:t>
            </a:r>
            <a:r>
              <a:rPr lang="ru-RU" sz="1600" dirty="0"/>
              <a:t>в ЕГРН. </a:t>
            </a:r>
            <a:endParaRPr lang="ru-RU" sz="1600" dirty="0" smtClean="0"/>
          </a:p>
          <a:p>
            <a:pPr marL="723900" indent="-190500">
              <a:buFont typeface="Arial" panose="020B0604020202020204" pitchFamily="34" charset="0"/>
              <a:buChar char="•"/>
              <a:defRPr/>
            </a:pPr>
            <a:r>
              <a:rPr lang="ru-RU" sz="1600" dirty="0" smtClean="0"/>
              <a:t>фактические </a:t>
            </a:r>
            <a:r>
              <a:rPr lang="ru-RU" sz="1600" dirty="0"/>
              <a:t>границы участка не </a:t>
            </a:r>
            <a:r>
              <a:rPr lang="ru-RU" sz="1600" dirty="0" smtClean="0"/>
              <a:t>пересекаются </a:t>
            </a:r>
            <a:r>
              <a:rPr lang="ru-RU" sz="1600" dirty="0"/>
              <a:t>с лесами или землями </a:t>
            </a:r>
            <a:r>
              <a:rPr lang="ru-RU" sz="1600" dirty="0" smtClean="0"/>
              <a:t>Минобороны</a:t>
            </a:r>
            <a:endParaRPr lang="ru-RU" sz="1600" dirty="0"/>
          </a:p>
          <a:p>
            <a:pPr>
              <a:defRPr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Анализ </a:t>
            </a:r>
            <a:r>
              <a:rPr lang="ru-RU" sz="1600" dirty="0"/>
              <a:t>ПЗЗ, Публичной кадастровой карты на наличие </a:t>
            </a:r>
            <a:r>
              <a:rPr lang="ru-RU" sz="1600" dirty="0" smtClean="0"/>
              <a:t> </a:t>
            </a:r>
            <a:r>
              <a:rPr lang="ru-RU" sz="1600" dirty="0"/>
              <a:t>нужного ВРИ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/>
              <a:t> </a:t>
            </a:r>
            <a:r>
              <a:rPr lang="ru-RU" sz="1600" dirty="0" smtClean="0"/>
              <a:t>Документы </a:t>
            </a:r>
            <a:r>
              <a:rPr lang="ru-RU" sz="1600" dirty="0"/>
              <a:t>территориального планирования-исключение изъятия ЗУ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/>
              <a:t>Получить актуальный ГПЗУ от собственника (или с его согласия</a:t>
            </a:r>
            <a:r>
              <a:rPr lang="ru-RU" sz="1600" dirty="0" smtClean="0"/>
              <a:t>) и проверить  этажность, % </a:t>
            </a:r>
            <a:r>
              <a:rPr lang="ru-RU" sz="1600" dirty="0"/>
              <a:t>застройки, </a:t>
            </a:r>
            <a:r>
              <a:rPr lang="ru-RU" sz="1600" dirty="0" smtClean="0"/>
              <a:t>ограничения должны  соответствовать данным </a:t>
            </a:r>
            <a:r>
              <a:rPr lang="ru-RU" sz="1600" dirty="0"/>
              <a:t>ПЗЗ, </a:t>
            </a:r>
            <a:r>
              <a:rPr lang="ru-RU" sz="1600" dirty="0" smtClean="0"/>
              <a:t>ППТ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/>
              <a:t>Помимо ЕГРН заказать кадастровый план территории для проверки наложения границ и выписку из Правил землепользования и застройки (ПЗЗ)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07094" y="2164601"/>
            <a:ext cx="472623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учитывать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категорию земель и места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расположения ЗУ и исключить его расположение</a:t>
            </a:r>
          </a:p>
          <a:p>
            <a:pPr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285750" indent="24765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в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курортах федерального значения 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I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зонах округов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санитарной (горно-санитарной) охраны курорта/лечебного ресурса ограничены в обороте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с 04.08.2023г (</a:t>
            </a:r>
            <a:r>
              <a:rPr lang="ru-RU" sz="1600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пп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. 15 п. 5 статьи 27 ЗК РФ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)  (1 зона изъята из оборота до 04.08.2024г., зоны 2 и 3  были ограничены в обороте до 310.12.2013г)</a:t>
            </a:r>
          </a:p>
          <a:p>
            <a:pPr marL="285750" indent="247650"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во второй зоне округа горно-санитарной охраны</a:t>
            </a:r>
          </a:p>
          <a:p>
            <a:pPr>
              <a:defRPr/>
            </a:pPr>
            <a:endParaRPr lang="ru-RU" sz="16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Проверять права </a:t>
            </a:r>
            <a:r>
              <a:rPr lang="ru-RU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федеральной собственности на земельный участок </a:t>
            </a:r>
            <a:r>
              <a:rPr lang="ru-RU" sz="1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(береговая зона, заповедники ..)</a:t>
            </a:r>
          </a:p>
        </p:txBody>
      </p:sp>
      <p:pic>
        <p:nvPicPr>
          <p:cNvPr id="32" name="object 6"/>
          <p:cNvPicPr/>
          <p:nvPr/>
        </p:nvPicPr>
        <p:blipFill>
          <a:blip r:embed="rId10"/>
          <a:stretch/>
        </p:blipFill>
        <p:spPr bwMode="auto">
          <a:xfrm>
            <a:off x="775205" y="1148658"/>
            <a:ext cx="4394115" cy="679514"/>
          </a:xfrm>
          <a:prstGeom prst="rect">
            <a:avLst/>
          </a:prstGeom>
        </p:spPr>
      </p:pic>
      <p:pic>
        <p:nvPicPr>
          <p:cNvPr id="33" name="object 6"/>
          <p:cNvPicPr/>
          <p:nvPr/>
        </p:nvPicPr>
        <p:blipFill>
          <a:blip r:embed="rId10"/>
          <a:stretch/>
        </p:blipFill>
        <p:spPr bwMode="auto">
          <a:xfrm>
            <a:off x="6832014" y="1152110"/>
            <a:ext cx="4217015" cy="68791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59783" y="1114385"/>
            <a:ext cx="4087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Градостроительное будущее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172955" y="1265234"/>
            <a:ext cx="42389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/>
              <a:t>Оборотоспособность</a:t>
            </a:r>
            <a:r>
              <a:rPr lang="ru-RU" sz="2400" b="1" dirty="0" smtClean="0"/>
              <a:t> ЗУ</a:t>
            </a:r>
            <a:endParaRPr lang="ru-RU" sz="2400" b="1" dirty="0"/>
          </a:p>
        </p:txBody>
      </p:sp>
      <p:sp>
        <p:nvSpPr>
          <p:cNvPr id="37" name="Прямоугольник 36"/>
          <p:cNvSpPr/>
          <p:nvPr/>
        </p:nvSpPr>
        <p:spPr bwMode="auto">
          <a:xfrm>
            <a:off x="77373" y="-38223"/>
            <a:ext cx="82687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Градостроительное </a:t>
            </a:r>
            <a:r>
              <a:rPr lang="ru-RU" sz="2800" b="1" dirty="0" smtClean="0">
                <a:solidFill>
                  <a:schemeClr val="bg1"/>
                </a:solidFill>
              </a:rPr>
              <a:t>будущее</a:t>
            </a:r>
            <a:r>
              <a:rPr lang="ru-RU" sz="2800" b="1" dirty="0">
                <a:solidFill>
                  <a:schemeClr val="bg1"/>
                </a:solidFill>
              </a:rPr>
              <a:t>, </a:t>
            </a:r>
            <a:endParaRPr lang="ru-RU" sz="2800" b="1" dirty="0" smtClean="0">
              <a:solidFill>
                <a:schemeClr val="bg1"/>
              </a:solidFill>
            </a:endParaRPr>
          </a:p>
          <a:p>
            <a:r>
              <a:rPr lang="ru-RU" sz="2800" b="1" dirty="0" err="1" smtClean="0">
                <a:solidFill>
                  <a:schemeClr val="bg1"/>
                </a:solidFill>
              </a:rPr>
              <a:t>Оборотоспособность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>
                <a:solidFill>
                  <a:schemeClr val="bg1"/>
                </a:solidFill>
              </a:rPr>
              <a:t>земельного участка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3965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38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Объект 6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39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62" name="Объект 6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40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13" name="Объект 12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41" name="oleObj" r:id="rId5" imgW="0" imgH="0" progId="TCLayout.ActiveDocument.1">
                  <p:embed/>
                </p:oleObj>
              </mc:Choice>
              <mc:Fallback>
                <p:oleObj name="oleObj" r:id="rId5" imgW="0" imgH="0" progId="TCLayout.ActiveDocument.1">
                  <p:embed/>
                  <p:pic>
                    <p:nvPicPr>
                      <p:cNvPr id="15" name="Объект 14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object 4"/>
          <p:cNvPicPr/>
          <p:nvPr/>
        </p:nvPicPr>
        <p:blipFill>
          <a:blip r:embed="rId6"/>
          <a:stretch/>
        </p:blipFill>
        <p:spPr bwMode="auto">
          <a:xfrm>
            <a:off x="1587" y="1"/>
            <a:ext cx="3699711" cy="1079500"/>
          </a:xfrm>
          <a:prstGeom prst="rect">
            <a:avLst/>
          </a:prstGeom>
        </p:spPr>
      </p:pic>
      <p:sp>
        <p:nvSpPr>
          <p:cNvPr id="18" name="object 9"/>
          <p:cNvSpPr>
            <a:spLocks noChangeArrowheads="1"/>
          </p:cNvSpPr>
          <p:nvPr/>
        </p:nvSpPr>
        <p:spPr bwMode="auto">
          <a:xfrm>
            <a:off x="-14406" y="1"/>
            <a:ext cx="6921500" cy="1079501"/>
          </a:xfrm>
          <a:prstGeom prst="rect">
            <a:avLst/>
          </a:prstGeom>
          <a:blipFill>
            <a:blip r:embed="rId7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9" name="object 5"/>
          <p:cNvSpPr>
            <a:spLocks noChangeArrowheads="1"/>
          </p:cNvSpPr>
          <p:nvPr/>
        </p:nvSpPr>
        <p:spPr bwMode="auto">
          <a:xfrm>
            <a:off x="0" y="-19307"/>
            <a:ext cx="5116513" cy="1098807"/>
          </a:xfrm>
          <a:prstGeom prst="rect">
            <a:avLst/>
          </a:prstGeom>
          <a:blipFill>
            <a:blip r:embed="rId8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21" name="object 7"/>
          <p:cNvSpPr>
            <a:spLocks noChangeArrowheads="1"/>
          </p:cNvSpPr>
          <p:nvPr/>
        </p:nvSpPr>
        <p:spPr bwMode="auto">
          <a:xfrm rot="5400000">
            <a:off x="4543073" y="-4591045"/>
            <a:ext cx="3068875" cy="12192002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object 7"/>
          <p:cNvSpPr>
            <a:spLocks noChangeArrowheads="1"/>
          </p:cNvSpPr>
          <p:nvPr/>
        </p:nvSpPr>
        <p:spPr bwMode="auto">
          <a:xfrm rot="10800000">
            <a:off x="9254436" y="25396"/>
            <a:ext cx="2919076" cy="6858003"/>
          </a:xfrm>
          <a:prstGeom prst="rect">
            <a:avLst/>
          </a:prstGeom>
          <a:blipFill>
            <a:blip r:embed="rId9"/>
            <a:srcRect l="53015"/>
            <a:stretch/>
          </a:blipFill>
          <a:ln>
            <a:noFill/>
          </a:ln>
        </p:spPr>
        <p:txBody>
          <a:bodyPr lIns="36000" tIns="36000" rIns="36000" bIns="36000"/>
          <a:lstStyle>
            <a:lvl1pPr>
              <a:defRPr>
                <a:solidFill>
                  <a:schemeClr val="tx1"/>
                </a:solidFill>
                <a:latin typeface="Calibri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defRPr/>
            </a:pPr>
            <a:endParaRPr lang="ru-RU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1298" y="1319604"/>
            <a:ext cx="82602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sz="1600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Проверка соответствия реальности </a:t>
            </a:r>
            <a:r>
              <a:rPr lang="ru-RU" sz="1600" dirty="0" smtClean="0"/>
              <a:t>документам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Выявление </a:t>
            </a:r>
            <a:r>
              <a:rPr lang="ru-RU" sz="1600" dirty="0"/>
              <a:t>обременений и публичных </a:t>
            </a:r>
            <a:r>
              <a:rPr lang="ru-RU" sz="1600" dirty="0" smtClean="0"/>
              <a:t>сервитутов (Проезд пожарной машины, подземные коммуникации, красные линии, береговая полоса — эти ограничения часто видны только на местности (люки, столбы, старые дороги). </a:t>
            </a:r>
          </a:p>
          <a:p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Визуальный осмотр на наличие  столбы ЛЭП, труб теплотрасс, опор газопроводов.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Проверить  наличия водоснабжения, электричества, газа, подъездных путей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 Оценка фактической доступности инфраструктуры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Обнаружение экологических и геологических рисков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Контроль соседей и </a:t>
            </a:r>
            <a:r>
              <a:rPr lang="ru-RU" sz="1600" dirty="0" err="1"/>
              <a:t>репутационные</a:t>
            </a:r>
            <a:r>
              <a:rPr lang="ru-RU" sz="1600" dirty="0"/>
              <a:t> </a:t>
            </a:r>
            <a:r>
              <a:rPr lang="ru-RU" sz="1600" dirty="0" smtClean="0"/>
              <a:t>риски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/>
              <a:t>Получить от </a:t>
            </a:r>
            <a:r>
              <a:rPr lang="ru-RU" sz="1600" dirty="0" err="1"/>
              <a:t>ресурсников</a:t>
            </a:r>
            <a:r>
              <a:rPr lang="ru-RU" sz="1600" dirty="0"/>
              <a:t> Технические условия (ТУ) до покупки или заложите в бюджет пункт «строительство собственных мощностей».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61938" indent="449263"/>
            <a:endParaRPr lang="ru-RU" sz="1600" dirty="0"/>
          </a:p>
        </p:txBody>
      </p:sp>
      <p:sp>
        <p:nvSpPr>
          <p:cNvPr id="37" name="Прямоугольник 36"/>
          <p:cNvSpPr/>
          <p:nvPr/>
        </p:nvSpPr>
        <p:spPr bwMode="auto">
          <a:xfrm>
            <a:off x="-14406" y="82025"/>
            <a:ext cx="82687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Полевой осмотр и технический </a:t>
            </a:r>
            <a:r>
              <a:rPr lang="ru-RU" sz="2800" b="1" dirty="0" smtClean="0">
                <a:solidFill>
                  <a:schemeClr val="bg1"/>
                </a:solidFill>
              </a:rPr>
              <a:t>аудит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4" y="1586541"/>
            <a:ext cx="3563030" cy="448042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 bwMode="auto">
          <a:xfrm>
            <a:off x="485701" y="2172477"/>
            <a:ext cx="28047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</a:rPr>
              <a:t>Участок есть, 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 а </a:t>
            </a:r>
            <a:r>
              <a:rPr lang="ru-RU" sz="2400" b="1" dirty="0">
                <a:solidFill>
                  <a:schemeClr val="bg1"/>
                </a:solidFill>
              </a:rPr>
              <a:t>подключить коммуникации невозможно 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или </a:t>
            </a:r>
            <a:r>
              <a:rPr lang="ru-RU" sz="2400" b="1" dirty="0">
                <a:solidFill>
                  <a:schemeClr val="bg1"/>
                </a:solidFill>
              </a:rPr>
              <a:t>стоимость подключения равна стоимости земли</a:t>
            </a:r>
          </a:p>
        </p:txBody>
      </p:sp>
    </p:spTree>
    <p:extLst>
      <p:ext uri="{BB962C8B-B14F-4D97-AF65-F5344CB8AC3E}">
        <p14:creationId xmlns:p14="http://schemas.microsoft.com/office/powerpoint/2010/main" val="3364208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:w="http://schemas.openxmlformats.org/wordprocessingml/2006/main" xmlns:m="http://schemas.openxmlformats.org/officeDocument/2006/math" xmlns="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3845223" y="2767280"/>
            <a:ext cx="45015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360000">
              <a:defRPr/>
            </a:pPr>
            <a:r>
              <a:rPr lang="ru-RU" sz="8000" b="1">
                <a:gradFill>
                  <a:gsLst>
                    <a:gs pos="0">
                      <a:srgbClr val="141415"/>
                    </a:gs>
                    <a:gs pos="54000">
                      <a:srgbClr val="466380"/>
                    </a:gs>
                    <a:gs pos="73000">
                      <a:srgbClr val="71A0CD"/>
                    </a:gs>
                    <a:gs pos="98000">
                      <a:srgbClr val="86BDF3">
                        <a:lumMod val="89629"/>
                        <a:lumOff val="10371"/>
                      </a:srgbClr>
                    </a:gs>
                  </a:gsLst>
                  <a:lin ang="0" scaled="1"/>
                </a:gradFill>
                <a:latin typeface="SB Sans Display"/>
                <a:ea typeface="宋体"/>
                <a:cs typeface="SB Sans Display"/>
              </a:rPr>
              <a:t>Спасибо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220534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350">
        <p:fade/>
      </p:transition>
    </mc:Choice>
    <mc:Fallback xmlns="" xmlns:m="http://schemas.openxmlformats.org/officeDocument/2006/math" xmlns:w="http://schemas.openxmlformats.org/wordprocessingml/2006/main"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4772</TotalTime>
  <Words>890</Words>
  <Application>Microsoft Office PowerPoint</Application>
  <PresentationFormat>Широкоэкранный</PresentationFormat>
  <Paragraphs>123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22" baseType="lpstr">
      <vt:lpstr>宋体</vt:lpstr>
      <vt:lpstr>Arial</vt:lpstr>
      <vt:lpstr>Arial Unicode MS</vt:lpstr>
      <vt:lpstr>Calibri</vt:lpstr>
      <vt:lpstr>Calibri Light</vt:lpstr>
      <vt:lpstr>Courier New</vt:lpstr>
      <vt:lpstr>SB Sans Display</vt:lpstr>
      <vt:lpstr>SB Sans Display Light</vt:lpstr>
      <vt:lpstr>SB Sans Display Semibold</vt:lpstr>
      <vt:lpstr>SB Sans Interface Light</vt:lpstr>
      <vt:lpstr>Times New Roman</vt:lpstr>
      <vt:lpstr>Wingdings</vt:lpstr>
      <vt:lpstr>Тема Office</vt:lpstr>
      <vt:lpstr>oleObj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ПАО Сбербанк России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Зарицкая Оксана</dc:creator>
  <cp:lastModifiedBy>Тухватуллин Рустам Вагизович</cp:lastModifiedBy>
  <cp:revision>93</cp:revision>
  <cp:lastPrinted>2026-06-04T03:05:27Z</cp:lastPrinted>
  <dcterms:created xsi:type="dcterms:W3CDTF">2026-06-02T03:31:59Z</dcterms:created>
  <dcterms:modified xsi:type="dcterms:W3CDTF">2026-06-09T13:54:32Z</dcterms:modified>
</cp:coreProperties>
</file>