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58" r:id="rId3"/>
    <p:sldId id="321" r:id="rId4"/>
    <p:sldId id="351" r:id="rId5"/>
    <p:sldId id="327" r:id="rId6"/>
    <p:sldId id="384" r:id="rId7"/>
    <p:sldId id="328" r:id="rId8"/>
    <p:sldId id="329" r:id="rId9"/>
    <p:sldId id="352" r:id="rId10"/>
    <p:sldId id="331" r:id="rId11"/>
    <p:sldId id="332" r:id="rId12"/>
    <p:sldId id="272" r:id="rId13"/>
    <p:sldId id="283" r:id="rId14"/>
    <p:sldId id="282" r:id="rId15"/>
    <p:sldId id="284" r:id="rId16"/>
    <p:sldId id="278" r:id="rId17"/>
    <p:sldId id="359" r:id="rId18"/>
    <p:sldId id="360" r:id="rId19"/>
    <p:sldId id="338" r:id="rId20"/>
    <p:sldId id="361" r:id="rId21"/>
    <p:sldId id="362" r:id="rId22"/>
    <p:sldId id="363" r:id="rId23"/>
    <p:sldId id="364" r:id="rId24"/>
    <p:sldId id="365" r:id="rId25"/>
    <p:sldId id="366" r:id="rId26"/>
    <p:sldId id="372" r:id="rId27"/>
    <p:sldId id="373" r:id="rId28"/>
    <p:sldId id="367" r:id="rId29"/>
    <p:sldId id="368" r:id="rId30"/>
    <p:sldId id="369" r:id="rId31"/>
    <p:sldId id="370" r:id="rId32"/>
    <p:sldId id="371" r:id="rId33"/>
    <p:sldId id="346" r:id="rId34"/>
    <p:sldId id="347" r:id="rId35"/>
    <p:sldId id="348" r:id="rId36"/>
    <p:sldId id="349" r:id="rId37"/>
    <p:sldId id="357" r:id="rId38"/>
    <p:sldId id="350" r:id="rId39"/>
    <p:sldId id="385" r:id="rId40"/>
    <p:sldId id="355" r:id="rId41"/>
    <p:sldId id="356" r:id="rId42"/>
    <p:sldId id="354" r:id="rId43"/>
    <p:sldId id="353" r:id="rId44"/>
    <p:sldId id="342" r:id="rId45"/>
    <p:sldId id="343" r:id="rId46"/>
    <p:sldId id="344" r:id="rId47"/>
    <p:sldId id="345" r:id="rId48"/>
    <p:sldId id="374" r:id="rId49"/>
    <p:sldId id="375" r:id="rId50"/>
    <p:sldId id="376" r:id="rId51"/>
    <p:sldId id="377" r:id="rId52"/>
    <p:sldId id="378" r:id="rId53"/>
    <p:sldId id="379" r:id="rId54"/>
    <p:sldId id="380" r:id="rId55"/>
    <p:sldId id="381" r:id="rId56"/>
    <p:sldId id="382" r:id="rId57"/>
    <p:sldId id="383" r:id="rId58"/>
    <p:sldId id="270" r:id="rId59"/>
    <p:sldId id="289" r:id="rId60"/>
    <p:sldId id="320" r:id="rId61"/>
    <p:sldId id="290" r:id="rId62"/>
    <p:sldId id="291" r:id="rId63"/>
    <p:sldId id="292" r:id="rId64"/>
    <p:sldId id="293" r:id="rId65"/>
    <p:sldId id="294" r:id="rId66"/>
    <p:sldId id="295" r:id="rId67"/>
    <p:sldId id="305" r:id="rId68"/>
    <p:sldId id="310" r:id="rId69"/>
    <p:sldId id="311" r:id="rId70"/>
    <p:sldId id="312" r:id="rId71"/>
    <p:sldId id="313" r:id="rId72"/>
    <p:sldId id="314" r:id="rId73"/>
    <p:sldId id="315" r:id="rId74"/>
    <p:sldId id="316" r:id="rId75"/>
    <p:sldId id="317" r:id="rId76"/>
    <p:sldId id="318" r:id="rId77"/>
    <p:sldId id="319" r:id="rId7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333" autoAdjust="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078C-DACB-473D-8F13-03E0EB26A54F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92094-0FFA-4671-89F3-7DCD2317A0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078C-DACB-473D-8F13-03E0EB26A54F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92094-0FFA-4671-89F3-7DCD2317A0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078C-DACB-473D-8F13-03E0EB26A54F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92094-0FFA-4671-89F3-7DCD2317A0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078C-DACB-473D-8F13-03E0EB26A54F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92094-0FFA-4671-89F3-7DCD2317A0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078C-DACB-473D-8F13-03E0EB26A54F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92094-0FFA-4671-89F3-7DCD2317A0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078C-DACB-473D-8F13-03E0EB26A54F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92094-0FFA-4671-89F3-7DCD2317A0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078C-DACB-473D-8F13-03E0EB26A54F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92094-0FFA-4671-89F3-7DCD2317A0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078C-DACB-473D-8F13-03E0EB26A54F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92094-0FFA-4671-89F3-7DCD2317A0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078C-DACB-473D-8F13-03E0EB26A54F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92094-0FFA-4671-89F3-7DCD2317A0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078C-DACB-473D-8F13-03E0EB26A54F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92094-0FFA-4671-89F3-7DCD2317A0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078C-DACB-473D-8F13-03E0EB26A54F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92094-0FFA-4671-89F3-7DCD2317A0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6078C-DACB-473D-8F13-03E0EB26A54F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92094-0FFA-4671-89F3-7DCD2317A0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smetnoedelo.ru/minregion-rf/minregion-rf-pismo-%E2%84%96-17906-ip-08-ot-30-04-2010g.htm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cntd.ru/document/902290102" TargetMode="External"/><Relationship Id="rId2" Type="http://schemas.openxmlformats.org/officeDocument/2006/relationships/hyperlink" Target="http://docs.cntd.ru/document/902267741" TargetMode="External"/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cntd.ru/document/902360320" TargetMode="External"/><Relationship Id="rId2" Type="http://schemas.openxmlformats.org/officeDocument/2006/relationships/hyperlink" Target="http://docs.cntd.ru/document/902246625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cntd.ru/document/902020319" TargetMode="External"/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cntd.ru/document/901990040" TargetMode="External"/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cntd.ru/document/902314274" TargetMode="External"/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Общие вопросы контрольной деятельности на строительной площадке</a:t>
            </a:r>
            <a:endParaRPr lang="ru-RU" sz="6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C00000"/>
                </a:solidFill>
              </a:rPr>
              <a:t>Повышение качества строительной продукции в нашей стране решается по двум основным направлениям: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5143512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 smtClean="0"/>
              <a:t>1. Усиление государственного контроля</a:t>
            </a:r>
          </a:p>
          <a:p>
            <a:r>
              <a:rPr lang="ru-RU" sz="2800" dirty="0" smtClean="0"/>
              <a:t>2. Создание условий для эффективного функционирования негосударственных форм контроля</a:t>
            </a:r>
          </a:p>
          <a:p>
            <a:pPr algn="ctr">
              <a:buNone/>
            </a:pPr>
            <a:r>
              <a:rPr lang="ru-RU" sz="2800" b="1" dirty="0" smtClean="0"/>
              <a:t>государственный контроль:</a:t>
            </a:r>
          </a:p>
          <a:p>
            <a:pPr marL="514350" indent="-514350" algn="just">
              <a:buAutoNum type="arabicPeriod"/>
            </a:pPr>
            <a:r>
              <a:rPr lang="ru-RU" sz="2800" dirty="0" smtClean="0"/>
              <a:t>Техническое регулирование, стандартизация, сертификация;</a:t>
            </a:r>
          </a:p>
          <a:p>
            <a:pPr marL="514350" indent="-514350" algn="just">
              <a:buAutoNum type="arabicPeriod"/>
            </a:pPr>
            <a:r>
              <a:rPr lang="ru-RU" sz="2800" dirty="0" smtClean="0"/>
              <a:t>Утверждение и актуализация сводов правил;</a:t>
            </a:r>
          </a:p>
          <a:p>
            <a:pPr marL="514350" indent="-514350" algn="just">
              <a:buAutoNum type="arabicPeriod"/>
            </a:pPr>
            <a:r>
              <a:rPr lang="ru-RU" sz="2800" dirty="0" smtClean="0"/>
              <a:t>Государственный строительный надзор;</a:t>
            </a:r>
          </a:p>
          <a:p>
            <a:pPr marL="514350" indent="-514350" algn="just">
              <a:buAutoNum type="arabicPeriod"/>
            </a:pPr>
            <a:r>
              <a:rPr lang="ru-RU" sz="2800" dirty="0" smtClean="0"/>
              <a:t>Экспертиза результатов инженерных изысканий и проектной документации </a:t>
            </a:r>
          </a:p>
          <a:p>
            <a:pPr marL="514350" indent="-514350" algn="just">
              <a:buFont typeface="Arial" pitchFamily="34" charset="0"/>
              <a:buAutoNum type="arabicPeriod"/>
            </a:pPr>
            <a:r>
              <a:rPr lang="ru-RU" sz="2800" dirty="0" smtClean="0"/>
              <a:t>Контроль органов местного самоуправления (муниципальный контроль)</a:t>
            </a:r>
          </a:p>
          <a:p>
            <a:pPr marL="514350" indent="-514350" algn="just">
              <a:buAutoNum type="arabicPeriod"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endParaRPr lang="ru-RU" sz="1400" dirty="0"/>
          </a:p>
        </p:txBody>
      </p:sp>
      <p:pic>
        <p:nvPicPr>
          <p:cNvPr id="7" name="Рисунок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5" y="357166"/>
            <a:ext cx="8215370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/>
            </a:r>
            <a:br>
              <a:rPr lang="ru-RU" sz="4000" b="1" dirty="0" smtClean="0">
                <a:solidFill>
                  <a:srgbClr val="C00000"/>
                </a:solidFill>
              </a:rPr>
            </a:br>
            <a:r>
              <a:rPr lang="ru-RU" sz="4000" b="1" dirty="0" smtClean="0">
                <a:solidFill>
                  <a:srgbClr val="C00000"/>
                </a:solidFill>
              </a:rPr>
              <a:t>Государственный строительный надзор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200" dirty="0" smtClean="0"/>
              <a:t>- </a:t>
            </a:r>
            <a:r>
              <a:rPr lang="ru-RU" sz="2200" b="1" dirty="0" smtClean="0"/>
              <a:t>Градостроительный кодекс РФ (статья 54)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- </a:t>
            </a:r>
            <a:r>
              <a:rPr lang="ru-RU" sz="2000" dirty="0" smtClean="0"/>
              <a:t>Постановление Правительства Российской Федерации от </a:t>
            </a:r>
            <a:r>
              <a:rPr lang="ru-RU" sz="2000" b="1" dirty="0" smtClean="0"/>
              <a:t>01.02.2006 г. №54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«О государственном строительном надзоре в Российской Федерации» </a:t>
            </a:r>
            <a:br>
              <a:rPr lang="ru-RU" sz="2000" dirty="0" smtClean="0"/>
            </a:br>
            <a:r>
              <a:rPr lang="ru-RU" sz="2000" b="1" dirty="0" smtClean="0"/>
              <a:t> - РД-11-03-2006  </a:t>
            </a:r>
            <a:r>
              <a:rPr lang="ru-RU" sz="2000" dirty="0" smtClean="0"/>
              <a:t>Порядок формирования и ведения дел при осуществлении государственного строительного надзора</a:t>
            </a:r>
            <a:r>
              <a:rPr lang="ru-RU" sz="2800" dirty="0" smtClean="0"/>
              <a:t>	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686800" cy="428625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Государственный строительный надзор осуществляется  при строительстве и реконструкции объектов капитального строительства, если проектная документация подлежит государственной экспертизе либо является типовой проектной документацией  на которую получено положительное заключение государственной экспертизы (28 ноября 2011 года N 337-ФЗ);</a:t>
            </a:r>
          </a:p>
          <a:p>
            <a:r>
              <a:rPr lang="ru-RU" dirty="0" smtClean="0"/>
              <a:t>Государственный строительный надзор осуществляется федеральными органами исполнительной власти и органами исполнительной власти субъектов Российской Федерации, уполномоченными на осуществление государственного строительного надзора.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dirty="0" smtClean="0"/>
              <a:t>       В случае если государственный строительный надзор  предусмотрен , </a:t>
            </a:r>
            <a:r>
              <a:rPr lang="ru-RU" sz="2700" b="1" dirty="0" smtClean="0"/>
              <a:t>застройщик</a:t>
            </a:r>
            <a:r>
              <a:rPr lang="ru-RU" sz="2700" dirty="0" smtClean="0"/>
              <a:t> или технический заказчик заблаговременно, но не позднее чем за семь рабочих дней до начала работ </a:t>
            </a:r>
            <a:r>
              <a:rPr lang="ru-RU" sz="2700" b="1" dirty="0" smtClean="0"/>
              <a:t>должен направить </a:t>
            </a:r>
            <a:r>
              <a:rPr lang="ru-RU" sz="2700" dirty="0" smtClean="0"/>
              <a:t>в органы государственного строительного надзора </a:t>
            </a:r>
            <a:r>
              <a:rPr lang="ru-RU" sz="2700" b="1" dirty="0" smtClean="0"/>
              <a:t>извещение о начале  работ</a:t>
            </a:r>
            <a:r>
              <a:rPr lang="ru-RU" sz="2700" dirty="0" smtClean="0"/>
              <a:t>, к которому прилагаются следующие документы:</a:t>
            </a:r>
            <a:br>
              <a:rPr lang="ru-RU" sz="2700" dirty="0" smtClean="0"/>
            </a:br>
            <a:r>
              <a:rPr lang="ru-RU" sz="2700" dirty="0" smtClean="0"/>
              <a:t>   1) копия разрешения на строительство;</a:t>
            </a:r>
            <a:br>
              <a:rPr lang="ru-RU" sz="2700" dirty="0" smtClean="0"/>
            </a:br>
            <a:r>
              <a:rPr lang="ru-RU" sz="2700" dirty="0" smtClean="0"/>
              <a:t>   2) проектная документация в полном объеме;</a:t>
            </a:r>
            <a:br>
              <a:rPr lang="ru-RU" sz="2700" dirty="0" smtClean="0"/>
            </a:br>
            <a:r>
              <a:rPr lang="ru-RU" sz="2700" dirty="0" smtClean="0"/>
              <a:t>   3) копия документа о вынесении на местность линий отступа от красных линий;</a:t>
            </a:r>
            <a:br>
              <a:rPr lang="ru-RU" sz="2700" dirty="0" smtClean="0"/>
            </a:br>
            <a:r>
              <a:rPr lang="ru-RU" sz="2700" dirty="0" smtClean="0"/>
              <a:t>   4) общий и специальные журналы, в которых ведется учет выполнения работ;</a:t>
            </a:r>
            <a:br>
              <a:rPr lang="ru-RU" sz="2700" dirty="0" smtClean="0"/>
            </a:br>
            <a:r>
              <a:rPr lang="ru-RU" sz="2700" dirty="0" smtClean="0"/>
              <a:t>   5) положительное заключение экспертизы проектной документации.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     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600" b="1" dirty="0" smtClean="0">
                <a:solidFill>
                  <a:srgbClr val="C00000"/>
                </a:solidFill>
              </a:rPr>
              <a:t>Государственный строительный надзор 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(</a:t>
            </a:r>
            <a:r>
              <a:rPr lang="ru-RU" sz="3600" b="1" dirty="0" err="1" smtClean="0">
                <a:solidFill>
                  <a:srgbClr val="C00000"/>
                </a:solidFill>
              </a:rPr>
              <a:t>ГрК</a:t>
            </a:r>
            <a:r>
              <a:rPr lang="ru-RU" sz="3600" b="1" dirty="0" smtClean="0">
                <a:solidFill>
                  <a:srgbClr val="C00000"/>
                </a:solidFill>
              </a:rPr>
              <a:t> РФ Статья 54)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215082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установление двух категорий градостроительной деятельности, подлежащих обязательному государственному надзору; </a:t>
            </a:r>
          </a:p>
          <a:p>
            <a:r>
              <a:rPr lang="ru-RU" dirty="0" smtClean="0"/>
              <a:t> определение исчерпывающего списка трех видов предмета государственного строительного надзора;</a:t>
            </a:r>
          </a:p>
          <a:p>
            <a:r>
              <a:rPr lang="ru-RU" dirty="0" smtClean="0"/>
              <a:t>обозначение  категорий ответственных органов за осуществление федерального государственного строительного надзора квалифицированных объектов;</a:t>
            </a:r>
          </a:p>
          <a:p>
            <a:r>
              <a:rPr lang="ru-RU" dirty="0" smtClean="0"/>
              <a:t>особенности осуществления государственного строительного надзора органами исполнительной власти субъектов РФ;</a:t>
            </a:r>
          </a:p>
          <a:p>
            <a:r>
              <a:rPr lang="ru-RU" dirty="0" smtClean="0"/>
              <a:t>конкретизация шести особенностей осуществления государственного строительного надзора (№ 294-ФЗ от 26.12.2008г.);</a:t>
            </a:r>
          </a:p>
          <a:p>
            <a:r>
              <a:rPr lang="ru-RU" dirty="0" smtClean="0"/>
              <a:t>процедура оформления результатов проведенной проверки;</a:t>
            </a:r>
          </a:p>
          <a:p>
            <a:r>
              <a:rPr lang="ru-RU" dirty="0" smtClean="0"/>
              <a:t>правило запрета на осуществление иных видов государственного надзора;</a:t>
            </a:r>
          </a:p>
          <a:p>
            <a:r>
              <a:rPr lang="ru-RU" dirty="0" smtClean="0"/>
              <a:t>особенности конкретизации порядка осуществления государственного строительного надзора (№ 54-ФЗ от 01.02.2006г.);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400" b="1" dirty="0" smtClean="0">
                <a:solidFill>
                  <a:srgbClr val="C00000"/>
                </a:solidFill>
              </a:rPr>
              <a:t>В рамках государственного строительного надзора осуществляются</a:t>
            </a:r>
            <a:r>
              <a:rPr lang="ru-RU" sz="3600" b="1" dirty="0" smtClean="0">
                <a:solidFill>
                  <a:srgbClr val="C00000"/>
                </a:solidFill>
              </a:rPr>
              <a:t>: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35782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1. государственный строительный надзор;</a:t>
            </a:r>
          </a:p>
          <a:p>
            <a:r>
              <a:rPr lang="ru-RU" dirty="0" smtClean="0"/>
              <a:t>2. государственный пожарный надзор;</a:t>
            </a:r>
          </a:p>
          <a:p>
            <a:r>
              <a:rPr lang="ru-RU" dirty="0" smtClean="0"/>
              <a:t>3. государственный санитарно-эпидемиологический надзор;</a:t>
            </a:r>
          </a:p>
          <a:p>
            <a:r>
              <a:rPr lang="ru-RU" dirty="0" smtClean="0"/>
              <a:t>4. контроль в области охраны окружающей среды (государственный экологический надзор)</a:t>
            </a:r>
          </a:p>
          <a:p>
            <a:pPr>
              <a:buNone/>
            </a:pPr>
            <a:r>
              <a:rPr lang="ru-RU" b="1" dirty="0" smtClean="0"/>
              <a:t>    ГСН осуществляют: Федеральная служба по экологическому, технологическому и атомному надзору (</a:t>
            </a:r>
            <a:r>
              <a:rPr lang="ru-RU" b="1" dirty="0" err="1" smtClean="0"/>
              <a:t>Ростехнадзор</a:t>
            </a:r>
            <a:r>
              <a:rPr lang="ru-RU" b="1" dirty="0" smtClean="0"/>
              <a:t>), Министерство обороны РФ; Федеральная служба безопасности,  Федеральная служба охраны РФ; органы исполнительной власти субъектов РФ.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Государственный строительный надзор в РФ осуществляет Федеральная служба по экологическому, технологическому и атомному надзору (РОСТЕХНАДЗОР)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71488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      </a:t>
            </a:r>
            <a:r>
              <a:rPr lang="ru-RU" b="1" dirty="0" smtClean="0"/>
              <a:t>Направления деятельности:</a:t>
            </a:r>
          </a:p>
          <a:p>
            <a:r>
              <a:rPr lang="ru-RU" dirty="0" smtClean="0"/>
              <a:t>Промышленная безопасность;</a:t>
            </a:r>
          </a:p>
          <a:p>
            <a:r>
              <a:rPr lang="ru-RU" dirty="0" smtClean="0"/>
              <a:t>Ядерная и радиационная безопасность;</a:t>
            </a:r>
          </a:p>
          <a:p>
            <a:r>
              <a:rPr lang="ru-RU" dirty="0" smtClean="0"/>
              <a:t>Энергетическая безопасность;</a:t>
            </a:r>
          </a:p>
          <a:p>
            <a:r>
              <a:rPr lang="ru-RU" dirty="0" smtClean="0"/>
              <a:t>Государственный строительный надзор;</a:t>
            </a:r>
          </a:p>
          <a:p>
            <a:r>
              <a:rPr lang="ru-RU" dirty="0" smtClean="0"/>
              <a:t>Ведение реестра </a:t>
            </a:r>
            <a:r>
              <a:rPr lang="ru-RU" dirty="0" err="1" smtClean="0"/>
              <a:t>саморегулируемых</a:t>
            </a:r>
            <a:r>
              <a:rPr lang="ru-RU" dirty="0" smtClean="0"/>
              <a:t> организаций в области строительства;</a:t>
            </a:r>
          </a:p>
          <a:p>
            <a:r>
              <a:rPr lang="ru-RU" dirty="0" smtClean="0"/>
              <a:t>Надзор за деятельностью СРО;</a:t>
            </a:r>
          </a:p>
          <a:p>
            <a:r>
              <a:rPr lang="ru-RU" dirty="0" smtClean="0"/>
              <a:t>Выдача атомных лицензий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861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После завершения строительства</a:t>
            </a:r>
            <a:r>
              <a:rPr lang="ru-RU" sz="2400" dirty="0" smtClean="0"/>
              <a:t>, реконструкции, капитального ремонта объекта капитального строительства органом государственного строительного надзора </a:t>
            </a:r>
            <a:r>
              <a:rPr lang="ru-RU" sz="2400" b="1" dirty="0" smtClean="0"/>
              <a:t>проводится проверка (итоговая)</a:t>
            </a:r>
            <a:r>
              <a:rPr lang="ru-RU" sz="2400" dirty="0" smtClean="0"/>
              <a:t>, по результатам которой оцениваются выполненные работы и принимается решение </a:t>
            </a:r>
            <a:r>
              <a:rPr lang="ru-RU" sz="2400" b="1" dirty="0" smtClean="0"/>
              <a:t>о выдаче заключения о соответствии или </a:t>
            </a:r>
            <a:r>
              <a:rPr lang="ru-RU" sz="2400" b="1" dirty="0" smtClean="0"/>
              <a:t>об отказе </a:t>
            </a:r>
            <a:r>
              <a:rPr lang="ru-RU" sz="2400" dirty="0" smtClean="0"/>
              <a:t>в выдаче такого заключения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3357562"/>
            <a:ext cx="8229600" cy="3500438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2600" dirty="0" smtClean="0"/>
              <a:t>     Орган государственного строительного надзора </a:t>
            </a:r>
            <a:r>
              <a:rPr lang="ru-RU" sz="2600" b="1" dirty="0" smtClean="0"/>
              <a:t>выдает заключение о соответствии</a:t>
            </a:r>
            <a:r>
              <a:rPr lang="ru-RU" sz="2600" dirty="0" smtClean="0"/>
              <a:t>, если при строительстве, реконструкции, капитальном ремонте объекта капитального строительства </a:t>
            </a:r>
            <a:r>
              <a:rPr lang="ru-RU" sz="2600" b="1" dirty="0" smtClean="0"/>
              <a:t>не были допущены нарушения соответствия выполняемых работ требованиям </a:t>
            </a:r>
            <a:r>
              <a:rPr lang="ru-RU" sz="2600" dirty="0" smtClean="0"/>
              <a:t>технических регламентов (норм и правил), иных нормативных правовых актов и проектной документации либо такие </a:t>
            </a:r>
            <a:r>
              <a:rPr lang="ru-RU" sz="2600" b="1" dirty="0" smtClean="0"/>
              <a:t>нарушения были устранены </a:t>
            </a:r>
            <a:r>
              <a:rPr lang="ru-RU" sz="2600" dirty="0" smtClean="0"/>
              <a:t>до даты выдачи заключения о соответствии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Нормативные правовые акты, регламентирующие проведение государственного строительного надзора: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- РД-11-08-2008 "Типовая программа инспекции при проведении государственного строительного надзора на объектах использования атомной энергии", утв. приказом Федеральной службы по экологическому, технологическому и атомному надзору от 16 июня 2008 г. N 414;</a:t>
            </a:r>
          </a:p>
          <a:p>
            <a:r>
              <a:rPr lang="ru-RU" dirty="0" smtClean="0"/>
              <a:t> - РД-11-05-2007 "Порядок ведения общего и (или) специального журнала учета выполнения работ при строительстве, реконструкции, капитальном ремонте объектов капитального строительства", утв. приказом Федеральной службы по экологическому, технологическому и атомному надзору от 12 января 2007 г. N 7;</a:t>
            </a:r>
          </a:p>
          <a:p>
            <a:r>
              <a:rPr lang="ru-RU" dirty="0" smtClean="0"/>
              <a:t>- РД-11-04-2006 "Порядок проведения проверок при осуществлении государственного строительного надзора и выдачи заключений о соответствии построенных, реконструированных, отремонтированных объектов капитального строительства требованиям технических регламентов (норм и правил), иных нормативных правовых актов и проектной документации", утв. приказом Федеральной службы по экологическому, технологическому и атомному надзору от 26 декабря 2006 г. N 1129.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0811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Экспертиза результатов инженерных изысканий и проектной документации (</a:t>
            </a:r>
            <a:r>
              <a:rPr lang="ru-RU" sz="3600" b="1" dirty="0" err="1" smtClean="0">
                <a:solidFill>
                  <a:srgbClr val="FF0000"/>
                </a:solidFill>
              </a:rPr>
              <a:t>ГрК</a:t>
            </a:r>
            <a:r>
              <a:rPr lang="ru-RU" sz="3600" b="1" dirty="0" smtClean="0">
                <a:solidFill>
                  <a:srgbClr val="FF0000"/>
                </a:solidFill>
              </a:rPr>
              <a:t> статья </a:t>
            </a:r>
            <a:r>
              <a:rPr lang="ru-RU" sz="3600" b="1" dirty="0" smtClean="0">
                <a:solidFill>
                  <a:srgbClr val="FF0000"/>
                </a:solidFill>
              </a:rPr>
              <a:t>49</a:t>
            </a:r>
            <a:r>
              <a:rPr lang="ru-RU" sz="3600" b="1" dirty="0" smtClean="0">
                <a:solidFill>
                  <a:srgbClr val="FF0000"/>
                </a:solidFill>
              </a:rPr>
              <a:t>)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686800" cy="5517232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Государственная экспертиза </a:t>
            </a:r>
            <a:r>
              <a:rPr lang="ru-RU" dirty="0" smtClean="0"/>
              <a:t>- </a:t>
            </a:r>
            <a:r>
              <a:rPr lang="ru-RU" dirty="0" err="1" smtClean="0"/>
              <a:t>экспертиза</a:t>
            </a:r>
            <a:r>
              <a:rPr lang="ru-RU" dirty="0" smtClean="0"/>
              <a:t> результатов инженерных изысканий и проектной документации квалифицированных объектов (п. 5.1 ст.6, </a:t>
            </a:r>
            <a:r>
              <a:rPr lang="ru-RU" dirty="0" err="1" smtClean="0"/>
              <a:t>ГрК</a:t>
            </a:r>
            <a:r>
              <a:rPr lang="ru-RU" dirty="0" smtClean="0"/>
              <a:t>), а также объектов, строительство которых осуществляется за счет бюджетных средств .</a:t>
            </a:r>
          </a:p>
          <a:p>
            <a:r>
              <a:rPr lang="ru-RU" b="1" dirty="0" smtClean="0"/>
              <a:t>Аттестация физических лиц </a:t>
            </a:r>
            <a:r>
              <a:rPr lang="ru-RU" dirty="0" smtClean="0"/>
              <a:t>на право подготовки заключений экспертизы (статья 49.1) осуществляется Минстроем.</a:t>
            </a:r>
          </a:p>
          <a:p>
            <a:r>
              <a:rPr lang="ru-RU" b="1" dirty="0" smtClean="0"/>
              <a:t>Аккредитация юридических лиц </a:t>
            </a:r>
            <a:r>
              <a:rPr lang="ru-RU" dirty="0" smtClean="0"/>
              <a:t>на право проведения негосударственной экспертизы (статья 50) и </a:t>
            </a:r>
            <a:r>
              <a:rPr lang="ru-RU" dirty="0" smtClean="0"/>
              <a:t>веление реестра </a:t>
            </a:r>
            <a:r>
              <a:rPr lang="ru-RU" dirty="0" smtClean="0"/>
              <a:t>таких организаций осуществляется Федеральной службой по аккредитации.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C00000"/>
                </a:solidFill>
              </a:rPr>
              <a:t>Технический надзор </a:t>
            </a:r>
            <a:r>
              <a:rPr lang="ru-RU" sz="3100" b="1" dirty="0" err="1" smtClean="0">
                <a:solidFill>
                  <a:srgbClr val="C00000"/>
                </a:solidFill>
              </a:rPr>
              <a:t>АтомСРО</a:t>
            </a:r>
            <a:r>
              <a:rPr lang="ru-RU" sz="3100" b="1" dirty="0" smtClean="0">
                <a:solidFill>
                  <a:srgbClr val="C00000"/>
                </a:solidFill>
              </a:rPr>
              <a:t> за деятельностью членов организации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71501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система контроля за соблюдением организациями-членами СРО требований к выдаче свидетельств о допуске к работам, стандартов и правил саморегулирования СРО НП «СОЮЗАТОМСТРОЙ», технических регламентов;</a:t>
            </a:r>
          </a:p>
          <a:p>
            <a:r>
              <a:rPr lang="ru-RU" dirty="0" smtClean="0"/>
              <a:t>Камеральные и выездные;</a:t>
            </a:r>
          </a:p>
          <a:p>
            <a:r>
              <a:rPr lang="ru-RU" dirty="0" smtClean="0"/>
              <a:t>Проверке подвергаются 100% организаций;</a:t>
            </a:r>
          </a:p>
          <a:p>
            <a:r>
              <a:rPr lang="ru-RU" dirty="0" smtClean="0"/>
              <a:t>При комплексной проверке проверяются участники строительства объекта капитального строительства по цепочке: застройщик (технический заказчик) – генеральный подрядчик – </a:t>
            </a:r>
            <a:r>
              <a:rPr lang="ru-RU" dirty="0" err="1" smtClean="0"/>
              <a:t>подрядчик</a:t>
            </a:r>
            <a:r>
              <a:rPr lang="ru-RU" dirty="0" smtClean="0"/>
              <a:t> – субподрядчик. </a:t>
            </a:r>
          </a:p>
          <a:p>
            <a:r>
              <a:rPr lang="ru-RU" dirty="0" smtClean="0"/>
              <a:t>Исключены из членов </a:t>
            </a:r>
            <a:r>
              <a:rPr lang="ru-RU" dirty="0" err="1" smtClean="0"/>
              <a:t>АтомСРО</a:t>
            </a:r>
            <a:r>
              <a:rPr lang="ru-RU" dirty="0" smtClean="0"/>
              <a:t> – 12 членов по результатам выездных проверок, 15 организаций по результатам камеральных проверок.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6369072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Негосударственные формы контроля:</a:t>
            </a:r>
            <a:br>
              <a:rPr lang="ru-RU" sz="3200" b="1" dirty="0" smtClean="0"/>
            </a:br>
            <a:r>
              <a:rPr lang="ru-RU" sz="3200" dirty="0" smtClean="0"/>
              <a:t>1. строительный контроль заказчика;</a:t>
            </a:r>
            <a:br>
              <a:rPr lang="ru-RU" sz="3200" dirty="0" smtClean="0"/>
            </a:br>
            <a:r>
              <a:rPr lang="ru-RU" sz="3200" dirty="0" smtClean="0"/>
              <a:t>2. авторский надзор проектной организации (строительный контроль) ;</a:t>
            </a:r>
            <a:br>
              <a:rPr lang="ru-RU" sz="3200" dirty="0" smtClean="0"/>
            </a:br>
            <a:r>
              <a:rPr lang="ru-RU" sz="3200" dirty="0" smtClean="0"/>
              <a:t>3. строительный (производственный) контроль подрядчика;</a:t>
            </a:r>
            <a:br>
              <a:rPr lang="ru-RU" sz="3200" dirty="0" smtClean="0"/>
            </a:br>
            <a:r>
              <a:rPr lang="ru-RU" sz="3200" dirty="0" smtClean="0"/>
              <a:t>4. контроль инжиниринговых компаний;</a:t>
            </a:r>
            <a:br>
              <a:rPr lang="ru-RU" sz="3200" dirty="0" smtClean="0"/>
            </a:br>
            <a:r>
              <a:rPr lang="ru-RU" sz="3200" dirty="0" smtClean="0"/>
              <a:t>5. контроль страховых компаний;</a:t>
            </a:r>
            <a:br>
              <a:rPr lang="ru-RU" sz="3200" dirty="0" smtClean="0"/>
            </a:br>
            <a:r>
              <a:rPr lang="ru-RU" sz="3200" dirty="0" smtClean="0"/>
              <a:t>6. контроль инвестора (банковский контроль);</a:t>
            </a:r>
            <a:br>
              <a:rPr lang="ru-RU" sz="3200" dirty="0" smtClean="0"/>
            </a:br>
            <a:r>
              <a:rPr lang="ru-RU" sz="3200" dirty="0" smtClean="0"/>
              <a:t>7. контроль со стороны </a:t>
            </a:r>
            <a:r>
              <a:rPr lang="ru-RU" sz="3200" dirty="0" err="1" smtClean="0"/>
              <a:t>саморегулируемых</a:t>
            </a:r>
            <a:r>
              <a:rPr lang="ru-RU" sz="3200" dirty="0" smtClean="0"/>
              <a:t> организаций</a:t>
            </a:r>
            <a:br>
              <a:rPr lang="ru-RU" sz="3200" dirty="0" smtClean="0"/>
            </a:br>
            <a:r>
              <a:rPr lang="ru-RU" sz="3200" dirty="0" smtClean="0"/>
              <a:t>8. негосударственная экспертиза результатов инженерных изысканий и проектной документации.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sz="3700" b="1" dirty="0" smtClean="0">
                <a:solidFill>
                  <a:srgbClr val="C00000"/>
                </a:solidFill>
              </a:rPr>
              <a:t>Строительный контроль (Статья 53 </a:t>
            </a:r>
            <a:r>
              <a:rPr lang="ru-RU" sz="3700" b="1" dirty="0" err="1" smtClean="0">
                <a:solidFill>
                  <a:srgbClr val="C00000"/>
                </a:solidFill>
              </a:rPr>
              <a:t>ГрК</a:t>
            </a:r>
            <a:r>
              <a:rPr lang="ru-RU" sz="3700" b="1" dirty="0" smtClean="0">
                <a:solidFill>
                  <a:srgbClr val="C00000"/>
                </a:solidFill>
              </a:rPr>
              <a:t> РФ)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21508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Выделены четыре цели осуществления мероприятий строительного контроля, а также три вида работ, при которых проводится такой контроль; </a:t>
            </a:r>
          </a:p>
          <a:p>
            <a:r>
              <a:rPr lang="ru-RU" dirty="0" smtClean="0"/>
              <a:t>Обозначены четыре категории лиц, имеющих полномочия на осуществление мероприятий строительного контроля;</a:t>
            </a:r>
          </a:p>
          <a:p>
            <a:r>
              <a:rPr lang="ru-RU" dirty="0" smtClean="0"/>
              <a:t>Указаны обязанность лица, осуществляющего строительство, извещать органы государственного строительного надзора о каждом случае возникновения аварийных ситуаций;</a:t>
            </a:r>
          </a:p>
          <a:p>
            <a:r>
              <a:rPr lang="ru-RU" dirty="0" smtClean="0"/>
              <a:t>Указаны обязанности лица, осуществляющего строительство проводить контроль за выполнением скрытых работ;</a:t>
            </a:r>
          </a:p>
          <a:p>
            <a:r>
              <a:rPr lang="ru-RU" dirty="0" smtClean="0"/>
              <a:t>Обозначено право контроля застройщика за устранением недостатков, допущенных при проведении скрытых работ;</a:t>
            </a:r>
          </a:p>
          <a:p>
            <a:r>
              <a:rPr lang="ru-RU" dirty="0" smtClean="0"/>
              <a:t>Установлены особенности контроля за проведением скрытых работ через шесть месяцев;</a:t>
            </a:r>
          </a:p>
          <a:p>
            <a:r>
              <a:rPr lang="ru-RU" dirty="0" smtClean="0"/>
              <a:t> Определены требования к замечаниям при осуществлении строительного контроля и устранению указанных недостатков;</a:t>
            </a:r>
          </a:p>
          <a:p>
            <a:r>
              <a:rPr lang="ru-RU" dirty="0" smtClean="0"/>
              <a:t>Обозначен порядок конкретизации проведения строительного контроля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Нормативные правовые акты, регламентирующие проведение строительного контроля: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>
            <a:normAutofit fontScale="55000" lnSpcReduction="20000"/>
          </a:bodyPr>
          <a:lstStyle/>
          <a:p>
            <a:r>
              <a:rPr lang="ru-RU" sz="3500" dirty="0" smtClean="0"/>
              <a:t>Постановление Правительства РФ от 21 июня 2010 г. N 468 "О порядке проведения строительного контроля при осуществлении строительства, реконструкции и капитального ремонта объектов капитального строительства«;</a:t>
            </a:r>
          </a:p>
          <a:p>
            <a:r>
              <a:rPr lang="ru-RU" sz="3500" dirty="0" smtClean="0"/>
              <a:t>Положение по проведению строительного контроля при строительстве, реконструкции, капитальном ремонте объектов капитального строительства СДОС-03-2009 (утв. </a:t>
            </a:r>
            <a:r>
              <a:rPr lang="ru-RU" sz="3500" dirty="0" err="1" smtClean="0"/>
              <a:t>Ростехнадзором</a:t>
            </a:r>
            <a:r>
              <a:rPr lang="ru-RU" sz="3500" dirty="0" smtClean="0"/>
              <a:t>);</a:t>
            </a:r>
          </a:p>
          <a:p>
            <a:r>
              <a:rPr lang="ru-RU" sz="3500" dirty="0" smtClean="0"/>
              <a:t>Методика проведения строительного контроля при строительстве, реконструкции, капитальном ремонте объектов капитального строительства СДОС-04-2009 (утв. </a:t>
            </a:r>
            <a:r>
              <a:rPr lang="ru-RU" sz="3500" dirty="0" err="1" smtClean="0"/>
              <a:t>Ростехнадзором</a:t>
            </a:r>
            <a:r>
              <a:rPr lang="ru-RU" sz="3500" dirty="0" smtClean="0"/>
              <a:t>);</a:t>
            </a:r>
          </a:p>
          <a:p>
            <a:r>
              <a:rPr lang="ru-RU" sz="3500" dirty="0" smtClean="0"/>
              <a:t>Требования к составу и порядку ведения исполнительной документации РД-11-02-2006 (утв. Приказом </a:t>
            </a:r>
            <a:r>
              <a:rPr lang="ru-RU" sz="3500" dirty="0" err="1" smtClean="0"/>
              <a:t>Ростехнадзора</a:t>
            </a:r>
            <a:r>
              <a:rPr lang="ru-RU" sz="3500" dirty="0" smtClean="0"/>
              <a:t> от 26 декабря 2006 г. N 1128);</a:t>
            </a:r>
          </a:p>
          <a:p>
            <a:r>
              <a:rPr lang="ru-RU" sz="3500" dirty="0" smtClean="0"/>
              <a:t>Порядок проведения проверок при осуществлении государственного строительного надзора и выдачи заключений о соответствии построенных, реконструированных, отремонтированных объектов капитального строительства требованиям технических регламентов (норм и правил), иных нормативных правовых актов и проектной документации РД-11-04-2006 (утв. Приказом </a:t>
            </a:r>
            <a:r>
              <a:rPr lang="ru-RU" sz="3500" dirty="0" err="1" smtClean="0"/>
              <a:t>Ростехнадзора</a:t>
            </a:r>
            <a:r>
              <a:rPr lang="ru-RU" sz="3500" dirty="0" smtClean="0"/>
              <a:t> от 26 декабря 2006 г. N 1129);</a:t>
            </a:r>
          </a:p>
          <a:p>
            <a:r>
              <a:rPr lang="ru-RU" sz="3500" dirty="0" smtClean="0"/>
              <a:t>Требования к экспертам по промышленной безопасности, безопасности в строительстве и инспекционному контролю. СДА-23-2009;</a:t>
            </a:r>
          </a:p>
          <a:p>
            <a:r>
              <a:rPr lang="ru-RU" sz="3500" dirty="0" smtClean="0"/>
              <a:t>Правила подготовки докладов об осуществлении государственного контроля (надзора), муниципального контроля в соответствующих сферах деятельности и об эффективности такого контроля (надзора) утверждены Постановлением Правительства РФ от 5 апреля 2010 г. N 215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>
            <a:normAutofit fontScale="90000"/>
          </a:bodyPr>
          <a:lstStyle/>
          <a:p>
            <a:r>
              <a:rPr lang="ru-RU" sz="3300" b="1" dirty="0" smtClean="0">
                <a:solidFill>
                  <a:srgbClr val="FF0000"/>
                </a:solidFill>
              </a:rPr>
              <a:t>Нормативные документы, регламентирующие действия авторского надзора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 Свод Правил "Авторский надзор за строительством зданий и сооружений" - СП 11-110-99;</a:t>
            </a:r>
          </a:p>
          <a:p>
            <a:r>
              <a:rPr lang="ru-RU" dirty="0" smtClean="0"/>
              <a:t>Федеральный закон от 30.12.2009 № 384-ФЗ «Технический регламент о безопасности зданий и сооружений»;</a:t>
            </a:r>
          </a:p>
          <a:p>
            <a:r>
              <a:rPr lang="ru-RU" dirty="0" smtClean="0"/>
              <a:t>Письмо </a:t>
            </a:r>
            <a:r>
              <a:rPr lang="ru-RU" dirty="0" err="1" smtClean="0"/>
              <a:t>Минрегиона</a:t>
            </a:r>
            <a:r>
              <a:rPr lang="ru-RU" dirty="0" smtClean="0"/>
              <a:t> РФ от 30.04.2010 N </a:t>
            </a:r>
            <a:r>
              <a:rPr lang="ru-RU" dirty="0" smtClean="0">
                <a:hlinkClick r:id="rId2"/>
              </a:rPr>
              <a:t>17906-ИП/08</a:t>
            </a:r>
            <a:r>
              <a:rPr lang="ru-RU" dirty="0" smtClean="0"/>
              <a:t> "Об осуществлении строительного контроля»;</a:t>
            </a:r>
          </a:p>
          <a:p>
            <a:r>
              <a:rPr lang="ru-RU" dirty="0" smtClean="0"/>
              <a:t>Постановление Правительства РФ от 21.06.2010 № 468 "О порядке проведения строительного контроля при осуществлении строительства, реконструкции и капитального ремонта объектов капитального строительства".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573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Виды строительного (производственного) контроля подрядчика:</a:t>
            </a:r>
            <a:r>
              <a:rPr lang="ru-RU" sz="2000" b="1" dirty="0" smtClean="0">
                <a:solidFill>
                  <a:srgbClr val="C00000"/>
                </a:solidFill>
              </a:rPr>
              <a:t/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1800" dirty="0" smtClean="0"/>
              <a:t> </a:t>
            </a:r>
            <a:r>
              <a:rPr lang="ru-RU" sz="2000" dirty="0" smtClean="0"/>
              <a:t>Постановление от 21 июня 2010 г. №468  «О порядке проведения строительного контроля при осуществлении строительства, реконструкции и капитального ремонта объектов капитального строительства» </a:t>
            </a:r>
            <a:br>
              <a:rPr lang="ru-RU" sz="2000" dirty="0" smtClean="0"/>
            </a:br>
            <a:r>
              <a:rPr lang="ru-RU" sz="2000" dirty="0" smtClean="0"/>
              <a:t>СП 48.13330.2011 «Организация строительства»</a:t>
            </a:r>
            <a:r>
              <a:rPr lang="ru-RU" sz="2000" b="1" dirty="0" smtClean="0">
                <a:solidFill>
                  <a:srgbClr val="C00000"/>
                </a:solidFill>
              </a:rPr>
              <a:t/>
            </a:r>
            <a:br>
              <a:rPr lang="ru-RU" sz="2000" b="1" dirty="0" smtClean="0">
                <a:solidFill>
                  <a:srgbClr val="C00000"/>
                </a:solidFill>
              </a:rPr>
            </a:b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4000528"/>
          </a:xfrm>
        </p:spPr>
        <p:txBody>
          <a:bodyPr>
            <a:normAutofit lnSpcReduction="10000"/>
          </a:bodyPr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1. входной;</a:t>
            </a:r>
          </a:p>
          <a:p>
            <a:pPr algn="ctr"/>
            <a:r>
              <a:rPr lang="ru-RU" b="1" dirty="0" smtClean="0"/>
              <a:t>2. операционный;</a:t>
            </a:r>
          </a:p>
          <a:p>
            <a:pPr algn="ctr"/>
            <a:r>
              <a:rPr lang="ru-RU" b="1" dirty="0" smtClean="0"/>
              <a:t>3. приемочный;</a:t>
            </a:r>
          </a:p>
          <a:p>
            <a:pPr algn="ctr"/>
            <a:r>
              <a:rPr lang="ru-RU" b="1" dirty="0" smtClean="0"/>
              <a:t>4. инспекционный;</a:t>
            </a:r>
          </a:p>
          <a:p>
            <a:pPr algn="ctr"/>
            <a:r>
              <a:rPr lang="ru-RU" b="1" dirty="0" smtClean="0"/>
              <a:t>5. лабораторный;</a:t>
            </a:r>
          </a:p>
          <a:p>
            <a:pPr algn="ctr"/>
            <a:r>
              <a:rPr lang="ru-RU" b="1" dirty="0" smtClean="0"/>
              <a:t>6. геодезический.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C00000"/>
                </a:solidFill>
              </a:rPr>
              <a:t/>
            </a:r>
            <a:br>
              <a:rPr lang="ru-RU" sz="3100" b="1" dirty="0" smtClean="0">
                <a:solidFill>
                  <a:srgbClr val="C00000"/>
                </a:solidFill>
              </a:rPr>
            </a:br>
            <a:r>
              <a:rPr lang="ru-RU" sz="3100" b="1" dirty="0" smtClean="0">
                <a:solidFill>
                  <a:srgbClr val="C00000"/>
                </a:solidFill>
              </a:rPr>
              <a:t>Входной контроль:</a:t>
            </a:r>
            <a:r>
              <a:rPr lang="ru-RU" sz="2800" b="1" dirty="0" smtClean="0">
                <a:solidFill>
                  <a:srgbClr val="C00000"/>
                </a:solidFill>
              </a:rPr>
              <a:t/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1800" b="1" dirty="0" smtClean="0">
                <a:solidFill>
                  <a:srgbClr val="C00000"/>
                </a:solidFill>
              </a:rPr>
              <a:t>СТАНДАРТ ОРГАНИЗАЦИИ </a:t>
            </a:r>
            <a:br>
              <a:rPr lang="ru-RU" sz="1800" b="1" dirty="0" smtClean="0">
                <a:solidFill>
                  <a:srgbClr val="C00000"/>
                </a:solidFill>
              </a:rPr>
            </a:br>
            <a:r>
              <a:rPr lang="ru-RU" sz="1800" b="1" dirty="0" smtClean="0">
                <a:solidFill>
                  <a:srgbClr val="C00000"/>
                </a:solidFill>
              </a:rPr>
              <a:t> ВХОДНОЙ КОНТРОЛЬ СТРОИТЕЛЬНЫХ МАТЕРИАЛОВ, ИЗДЕЛИЙ И </a:t>
            </a:r>
            <a:br>
              <a:rPr lang="ru-RU" sz="1800" b="1" dirty="0" smtClean="0">
                <a:solidFill>
                  <a:srgbClr val="C00000"/>
                </a:solidFill>
              </a:rPr>
            </a:br>
            <a:r>
              <a:rPr lang="ru-RU" sz="1800" b="1" dirty="0" smtClean="0">
                <a:solidFill>
                  <a:srgbClr val="C00000"/>
                </a:solidFill>
              </a:rPr>
              <a:t>КОНСТРУКЦИЙ, ПРИМЕНЯЕМЫХ ПРИ СООРУЖЕНИИ ОБЪЕКТОВ </a:t>
            </a:r>
            <a:br>
              <a:rPr lang="ru-RU" sz="1800" b="1" dirty="0" smtClean="0">
                <a:solidFill>
                  <a:srgbClr val="C00000"/>
                </a:solidFill>
              </a:rPr>
            </a:br>
            <a:r>
              <a:rPr lang="ru-RU" sz="1800" b="1" dirty="0" smtClean="0">
                <a:solidFill>
                  <a:srgbClr val="C00000"/>
                </a:solidFill>
              </a:rPr>
              <a:t>ИСПОЛЬЗОВАНИЯ АТОМНОЙ ЭНЕРГИИ </a:t>
            </a:r>
            <a:br>
              <a:rPr lang="ru-RU" sz="18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СТО 95 137 – 2013 (</a:t>
            </a:r>
            <a:r>
              <a:rPr lang="ru-RU" sz="2000" b="1" dirty="0" err="1" smtClean="0">
                <a:solidFill>
                  <a:srgbClr val="C00000"/>
                </a:solidFill>
              </a:rPr>
              <a:t>Росатом</a:t>
            </a:r>
            <a:r>
              <a:rPr lang="ru-RU" sz="2000" b="1" dirty="0" smtClean="0">
                <a:solidFill>
                  <a:srgbClr val="C00000"/>
                </a:solidFill>
              </a:rPr>
              <a:t>, </a:t>
            </a:r>
            <a:r>
              <a:rPr lang="ru-RU" sz="2000" b="1" dirty="0" err="1" smtClean="0">
                <a:solidFill>
                  <a:srgbClr val="C00000"/>
                </a:solidFill>
              </a:rPr>
              <a:t>Союзатомстрой</a:t>
            </a:r>
            <a:r>
              <a:rPr lang="ru-RU" sz="2000" b="1" dirty="0" smtClean="0">
                <a:solidFill>
                  <a:srgbClr val="C00000"/>
                </a:solidFill>
              </a:rPr>
              <a:t>)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714884"/>
          </a:xfrm>
        </p:spPr>
        <p:txBody>
          <a:bodyPr>
            <a:normAutofit fontScale="77500" lnSpcReduction="20000"/>
          </a:bodyPr>
          <a:lstStyle/>
          <a:p>
            <a:r>
              <a:rPr lang="ru-RU" sz="3600" dirty="0" smtClean="0"/>
              <a:t>1. Проектной документации, представленной застройщиком;</a:t>
            </a:r>
          </a:p>
          <a:p>
            <a:r>
              <a:rPr lang="ru-RU" sz="3600" dirty="0" smtClean="0"/>
              <a:t>2. Освидетельствование геодезической разбивочной основы объекта капитального строительства; </a:t>
            </a:r>
          </a:p>
          <a:p>
            <a:r>
              <a:rPr lang="ru-RU" sz="3600" dirty="0" smtClean="0"/>
              <a:t>3. Освидетельствование применяемых строительных материалов, изделий, конструкций и оборудования;</a:t>
            </a:r>
          </a:p>
          <a:p>
            <a:r>
              <a:rPr lang="ru-RU" sz="3600" dirty="0" smtClean="0"/>
              <a:t>4. Проверка соблюдения установленных норм и правил складирования и хранения применяемой продукции.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6858000"/>
          </a:xfrm>
        </p:spPr>
        <p:txBody>
          <a:bodyPr>
            <a:normAutofit/>
          </a:bodyPr>
          <a:lstStyle/>
          <a:p>
            <a:pPr algn="l"/>
            <a:r>
              <a:rPr lang="ru-RU" sz="1800" b="1" dirty="0" smtClean="0"/>
              <a:t>         </a:t>
            </a:r>
            <a:r>
              <a:rPr lang="ru-RU" sz="2000" b="1" dirty="0" smtClean="0"/>
              <a:t>Входному контролю все материалы, указанные в спецификациях рабочей документации.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        </a:t>
            </a:r>
            <a:r>
              <a:rPr lang="ru-RU" sz="2000" b="1" dirty="0" smtClean="0">
                <a:solidFill>
                  <a:srgbClr val="FF0000"/>
                </a:solidFill>
              </a:rPr>
              <a:t>Основные задачи входного контроля материалов</a:t>
            </a:r>
            <a:r>
              <a:rPr lang="ru-RU" sz="2000" dirty="0" smtClean="0">
                <a:solidFill>
                  <a:srgbClr val="FF0000"/>
                </a:solidFill>
              </a:rPr>
              <a:t>: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- проведение оценки качества продукции, предъявляемой на контроль; </a:t>
            </a:r>
            <a:br>
              <a:rPr lang="ru-RU" sz="2000" dirty="0" smtClean="0"/>
            </a:br>
            <a:r>
              <a:rPr lang="ru-RU" sz="2000" dirty="0" smtClean="0"/>
              <a:t>-  проверка наличия сопроводительной документации на материалы, </a:t>
            </a:r>
            <a:br>
              <a:rPr lang="ru-RU" sz="2000" dirty="0" smtClean="0"/>
            </a:br>
            <a:r>
              <a:rPr lang="ru-RU" sz="2000" dirty="0" smtClean="0"/>
              <a:t>удостоверяющей качество и комплектность продукции; </a:t>
            </a:r>
            <a:br>
              <a:rPr lang="ru-RU" sz="2000" dirty="0" smtClean="0"/>
            </a:br>
            <a:r>
              <a:rPr lang="ru-RU" sz="2000" dirty="0" smtClean="0"/>
              <a:t>- контроль соответствия качества и комплектности материалов </a:t>
            </a:r>
            <a:br>
              <a:rPr lang="ru-RU" sz="2000" dirty="0" smtClean="0"/>
            </a:br>
            <a:r>
              <a:rPr lang="ru-RU" sz="2000" dirty="0" smtClean="0"/>
              <a:t>требованиям проектно-конструкторской документации и договоров на поставку; </a:t>
            </a:r>
            <a:br>
              <a:rPr lang="ru-RU" sz="2000" dirty="0" smtClean="0"/>
            </a:br>
            <a:r>
              <a:rPr lang="ru-RU" sz="2000" dirty="0" smtClean="0"/>
              <a:t> - обеспечение однозначности результатов при оценках качества </a:t>
            </a:r>
            <a:br>
              <a:rPr lang="ru-RU" sz="2000" dirty="0" smtClean="0"/>
            </a:br>
            <a:r>
              <a:rPr lang="ru-RU" sz="2000" dirty="0" smtClean="0"/>
              <a:t>материалов изготовителем и потребителем, осуществляемых с едиными </a:t>
            </a:r>
            <a:br>
              <a:rPr lang="ru-RU" sz="2000" dirty="0" smtClean="0"/>
            </a:br>
            <a:r>
              <a:rPr lang="ru-RU" sz="2000" dirty="0" smtClean="0"/>
              <a:t>требованиями;  </a:t>
            </a:r>
            <a:br>
              <a:rPr lang="ru-RU" sz="2000" dirty="0" smtClean="0"/>
            </a:br>
            <a:r>
              <a:rPr lang="ru-RU" sz="2000" dirty="0" smtClean="0"/>
              <a:t>- периодический контроль за соблюдением правил и сроков хранения </a:t>
            </a:r>
            <a:br>
              <a:rPr lang="ru-RU" sz="2000" dirty="0" smtClean="0"/>
            </a:br>
            <a:r>
              <a:rPr lang="ru-RU" sz="2000" dirty="0" smtClean="0"/>
              <a:t>материалов поставщиков; </a:t>
            </a:r>
            <a:br>
              <a:rPr lang="ru-RU" sz="2000" dirty="0" smtClean="0"/>
            </a:br>
            <a:r>
              <a:rPr lang="ru-RU" sz="2000" dirty="0" smtClean="0"/>
              <a:t>- своевременное предъявление претензий для оперативной </a:t>
            </a:r>
            <a:br>
              <a:rPr lang="ru-RU" sz="2000" dirty="0" smtClean="0"/>
            </a:br>
            <a:r>
              <a:rPr lang="ru-RU" sz="2000" dirty="0" smtClean="0"/>
              <a:t>корректировки работы изготовителей и поставщиков по обеспечению требуемого уровня качества; </a:t>
            </a:r>
            <a:br>
              <a:rPr lang="ru-RU" sz="2000" dirty="0" smtClean="0"/>
            </a:br>
            <a:r>
              <a:rPr lang="ru-RU" sz="2000" dirty="0" smtClean="0"/>
              <a:t> - предотвращение выдачи в монтаж материалов, не соответствующих </a:t>
            </a:r>
            <a:br>
              <a:rPr lang="ru-RU" sz="2000" dirty="0" smtClean="0"/>
            </a:br>
            <a:r>
              <a:rPr lang="ru-RU" sz="2000" dirty="0" smtClean="0"/>
              <a:t>требованиям конструкторской и рабочей документации, договоров на поставку. </a:t>
            </a:r>
            <a:endParaRPr lang="ru-RU" sz="2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algn="l"/>
            <a:r>
              <a:rPr lang="ru-RU" sz="1800" dirty="0" smtClean="0"/>
              <a:t>        </a:t>
            </a:r>
            <a:r>
              <a:rPr lang="ru-RU" sz="1800" b="1" dirty="0" smtClean="0"/>
              <a:t>Для обеспечения выполнения задач при входном контроле материалов проводится: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- проверка соответствия поставленных материалов требованиям чертежей,  договоров поставки и требованиям нормативных документов, обязательных в области использования атомной энергии; </a:t>
            </a:r>
            <a:br>
              <a:rPr lang="ru-RU" sz="1800" dirty="0" smtClean="0"/>
            </a:br>
            <a:r>
              <a:rPr lang="ru-RU" sz="1800" dirty="0" smtClean="0"/>
              <a:t>- проверка наличия сопроводительной документации, удостоверяющей требуемое качество и комплектность материалов, а также полноту, правильность и подлинность ее оформления; </a:t>
            </a:r>
            <a:br>
              <a:rPr lang="ru-RU" sz="1800" dirty="0" smtClean="0"/>
            </a:br>
            <a:r>
              <a:rPr lang="ru-RU" sz="1800" dirty="0" smtClean="0"/>
              <a:t>- проверка наличия сертификатов соответствия, выданных в системах сертификации в соответствии с требованиями нормативных документов, принятых к руководству при сооружении ОИАЭ; </a:t>
            </a:r>
            <a:br>
              <a:rPr lang="ru-RU" sz="1800" dirty="0" smtClean="0"/>
            </a:br>
            <a:r>
              <a:rPr lang="ru-RU" sz="1800" dirty="0" smtClean="0"/>
              <a:t>-  контроль комплектности материалов в соответствии с условиями договора и заказной спецификацией; </a:t>
            </a:r>
            <a:br>
              <a:rPr lang="ru-RU" sz="1800" dirty="0" smtClean="0"/>
            </a:br>
            <a:r>
              <a:rPr lang="ru-RU" sz="1800" dirty="0" smtClean="0"/>
              <a:t>- проверка соответствия документации на материалы требованиям НД, ТУ и договора поставки; </a:t>
            </a:r>
            <a:br>
              <a:rPr lang="ru-RU" sz="1800" dirty="0" smtClean="0"/>
            </a:br>
            <a:r>
              <a:rPr lang="ru-RU" sz="1800" dirty="0" smtClean="0"/>
              <a:t>- проверка состояния упаковки (тары), отсутствия механических повреждений; сохранность пломб и наличие паспортных табличек; </a:t>
            </a:r>
            <a:br>
              <a:rPr lang="ru-RU" sz="1800" dirty="0" smtClean="0"/>
            </a:br>
            <a:r>
              <a:rPr lang="ru-RU" sz="1800" dirty="0" smtClean="0"/>
              <a:t>- проверка наличия и четкости маркировки, соответствия ее сопроводительной документации; </a:t>
            </a:r>
            <a:br>
              <a:rPr lang="ru-RU" sz="1800" dirty="0" smtClean="0"/>
            </a:br>
            <a:r>
              <a:rPr lang="ru-RU" sz="1800" dirty="0" smtClean="0"/>
              <a:t>- проверка состояния и качества антикоррозионного покрытия и консервации; </a:t>
            </a:r>
            <a:br>
              <a:rPr lang="ru-RU" sz="1800" dirty="0" smtClean="0"/>
            </a:br>
            <a:r>
              <a:rPr lang="ru-RU" sz="1800" b="1" dirty="0" smtClean="0"/>
              <a:t>- оформление необходимых документов по результатам входного контроля (акт входного контроля, акт визуального и измерительного контроля, журнал регистрации актов входного контроля и др.). </a:t>
            </a:r>
            <a:endParaRPr lang="ru-RU" sz="1800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Операционный контроль</a:t>
            </a:r>
            <a:r>
              <a:rPr lang="ru-RU" sz="3100" b="1" dirty="0" smtClean="0">
                <a:solidFill>
                  <a:srgbClr val="C00000"/>
                </a:solidFill>
              </a:rPr>
              <a:t/>
            </a:r>
            <a:br>
              <a:rPr lang="ru-RU" sz="3100" b="1" dirty="0" smtClean="0">
                <a:solidFill>
                  <a:srgbClr val="C00000"/>
                </a:solidFill>
              </a:rPr>
            </a:br>
            <a:r>
              <a:rPr lang="ru-RU" sz="3100" b="1" dirty="0" smtClean="0"/>
              <a:t> </a:t>
            </a:r>
            <a:r>
              <a:rPr lang="ru-RU" sz="3100" dirty="0" smtClean="0"/>
              <a:t>проверка соблюдения последовательности и состава технологических операций при осуществлении строительства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435771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      Задачи операционного контроля качества:</a:t>
            </a:r>
          </a:p>
          <a:p>
            <a:r>
              <a:rPr lang="ru-RU" dirty="0" smtClean="0"/>
              <a:t>- обеспечение выполнения СМР в соответствии с проектом и нормами;</a:t>
            </a:r>
          </a:p>
          <a:p>
            <a:r>
              <a:rPr lang="ru-RU" dirty="0" smtClean="0"/>
              <a:t>- своевременное обнаружение дефектов и причин их вызвавших;</a:t>
            </a:r>
          </a:p>
          <a:p>
            <a:r>
              <a:rPr lang="ru-RU" dirty="0" smtClean="0"/>
              <a:t>- принятие мер по устранению дефектов;</a:t>
            </a:r>
          </a:p>
          <a:p>
            <a:r>
              <a:rPr lang="ru-RU" dirty="0" smtClean="0"/>
              <a:t>- запрещение производства последующих операций до устранения дефектов предыдущих;</a:t>
            </a:r>
          </a:p>
          <a:p>
            <a:r>
              <a:rPr lang="ru-RU" b="1" dirty="0" smtClean="0"/>
              <a:t>- </a:t>
            </a:r>
            <a:r>
              <a:rPr lang="ru-RU" dirty="0" smtClean="0"/>
              <a:t>повышение требований к самоконтролю.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Приемочный контроль</a:t>
            </a:r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600" b="1" dirty="0" smtClean="0"/>
              <a:t>проверка готовой продукции</a:t>
            </a:r>
            <a:endParaRPr lang="ru-RU" sz="36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1. освидетельствование выполненных работ, результаты которых становятся недоступными для контроля после начала выполнения последующих работ;</a:t>
            </a:r>
          </a:p>
          <a:p>
            <a:r>
              <a:rPr lang="ru-RU" dirty="0" smtClean="0"/>
              <a:t>2.  освидетельствование ответственных строительных конструкций, этапов работ и участков систем инженерно-технического обеспечения; </a:t>
            </a:r>
          </a:p>
          <a:p>
            <a:r>
              <a:rPr lang="ru-RU" dirty="0" smtClean="0"/>
              <a:t>3. испытания и опробования технических устройств и систем;</a:t>
            </a:r>
          </a:p>
          <a:p>
            <a:r>
              <a:rPr lang="ru-RU" dirty="0" smtClean="0"/>
              <a:t>4. приемка законченных строительством объектов в эксплуатацию.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300" b="1" dirty="0" smtClean="0">
                <a:solidFill>
                  <a:srgbClr val="C00000"/>
                </a:solidFill>
              </a:rPr>
              <a:t>Цели СРО:</a:t>
            </a:r>
            <a:r>
              <a:rPr lang="ru-RU" sz="5400" b="1" dirty="0" smtClean="0">
                <a:solidFill>
                  <a:srgbClr val="C00000"/>
                </a:solidFill>
              </a:rPr>
              <a:t/>
            </a:r>
            <a:br>
              <a:rPr lang="ru-RU" sz="5400" b="1" dirty="0" smtClean="0">
                <a:solidFill>
                  <a:srgbClr val="C00000"/>
                </a:solidFill>
              </a:rPr>
            </a:br>
            <a:r>
              <a:rPr lang="ru-RU" sz="5400" b="1" dirty="0" smtClean="0">
                <a:solidFill>
                  <a:srgbClr val="C00000"/>
                </a:solidFill>
              </a:rPr>
              <a:t> </a:t>
            </a:r>
            <a:r>
              <a:rPr lang="ru-RU" sz="3300" b="1" dirty="0" smtClean="0">
                <a:solidFill>
                  <a:srgbClr val="C00000"/>
                </a:solidFill>
              </a:rPr>
              <a:t>(Градостроительный кодекс РФ, Статья 55.1)</a:t>
            </a:r>
            <a:endParaRPr lang="ru-RU" sz="3300" b="1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/>
              <a:t>1. Предупреждение причинения вреда жизни или здоровью, имуществу, окружающей среде, объектам культурного наследия вследствие недостатков  работ, которые выполняются членами СРО;</a:t>
            </a:r>
          </a:p>
          <a:p>
            <a:pPr algn="just"/>
            <a:r>
              <a:rPr lang="ru-RU" b="1" dirty="0" smtClean="0"/>
              <a:t>2. Повышение качества выполнения инженерных изысканий, проектирования, строительства, реконструкции и капитального ремонта объектов капитального строительства.</a:t>
            </a:r>
            <a:endParaRPr lang="ru-RU" b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Инспекционный контроль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  выборочная проверка качества объектов и их частей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r>
              <a:rPr lang="ru-RU" b="1" dirty="0" smtClean="0"/>
              <a:t>1. Внутренний </a:t>
            </a:r>
            <a:r>
              <a:rPr lang="ru-RU" dirty="0" smtClean="0"/>
              <a:t>- должностными лицами или подразделениями строительной организации (службы качества или производственно-технического отдела); </a:t>
            </a:r>
          </a:p>
          <a:p>
            <a:r>
              <a:rPr lang="ru-RU" b="1" dirty="0" smtClean="0"/>
              <a:t>2. Внешний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Лабораторный (инструментальный) контроль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При проведении входного, операционного и приемочного  контроля выполняются контрольные измерения и испытания  показателей. </a:t>
            </a:r>
          </a:p>
          <a:p>
            <a:r>
              <a:rPr lang="ru-RU" dirty="0" smtClean="0"/>
              <a:t>Методы и средства этих измерений и испытаний должны соответствовать требованиям национальных стандартов. </a:t>
            </a:r>
          </a:p>
          <a:p>
            <a:r>
              <a:rPr lang="ru-RU" dirty="0" smtClean="0"/>
              <a:t>Проводится строительными лабораториями организаций, осуществляющих строительство, или другими организациями на основании договора с подрядчиком.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Геодезический контроль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СП 126.13330.2012 (</a:t>
            </a:r>
            <a:r>
              <a:rPr lang="ru-RU" sz="3600" b="1" dirty="0" err="1" smtClean="0">
                <a:solidFill>
                  <a:srgbClr val="C00000"/>
                </a:solidFill>
              </a:rPr>
              <a:t>СНиП</a:t>
            </a:r>
            <a:r>
              <a:rPr lang="ru-RU" sz="3600" b="1" dirty="0" smtClean="0">
                <a:solidFill>
                  <a:srgbClr val="C00000"/>
                </a:solidFill>
              </a:rPr>
              <a:t> 3.01.03-84)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1. Геодезический контроль точности геометрических параметров разбивочных работ;</a:t>
            </a:r>
          </a:p>
          <a:p>
            <a:r>
              <a:rPr lang="ru-RU" dirty="0" smtClean="0"/>
              <a:t>2. Инструментальная проверка геометрических параметров возводимых объектов  в процессе монтажа и временного закрепления конструкций;</a:t>
            </a:r>
          </a:p>
          <a:p>
            <a:r>
              <a:rPr lang="ru-RU" dirty="0" smtClean="0"/>
              <a:t>3. Исполнительная геодезическая съёмка планового и высотного положения элементов, конструкций и частей здания, постоянно закреплённых по окончании монтажа.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Содержание деятельности СРО (</a:t>
            </a:r>
            <a:r>
              <a:rPr lang="ru-RU" sz="3100" b="1" dirty="0" smtClean="0">
                <a:solidFill>
                  <a:srgbClr val="C00000"/>
                </a:solidFill>
              </a:rPr>
              <a:t>Статья 55.5)</a:t>
            </a:r>
            <a:r>
              <a:rPr lang="ru-RU" sz="3200" b="1" dirty="0" smtClean="0">
                <a:solidFill>
                  <a:srgbClr val="C00000"/>
                </a:solidFill>
              </a:rPr>
              <a:t> : </a:t>
            </a:r>
            <a:endParaRPr lang="ru-RU" sz="31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607220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1. Обязаны разработать и утвердить: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- требования к выдаче свидетельств о допуске к работам;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- правила контроля в области саморегулирования;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- документы, устанавливающие систему мер дисциплинарного воздействия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b="1" dirty="0" smtClean="0"/>
              <a:t>2. Могут разработать и утвердить:</a:t>
            </a:r>
          </a:p>
          <a:p>
            <a:pPr>
              <a:buNone/>
            </a:pPr>
            <a:r>
              <a:rPr lang="ru-RU" dirty="0" smtClean="0"/>
              <a:t>    - стандарты СРО;</a:t>
            </a:r>
          </a:p>
          <a:p>
            <a:pPr>
              <a:buNone/>
            </a:pPr>
            <a:r>
              <a:rPr lang="ru-RU" dirty="0" smtClean="0"/>
              <a:t>    - правила саморегулирования</a:t>
            </a:r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  3. Контроль за членами организации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6583362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dirty="0" smtClean="0">
                <a:solidFill>
                  <a:srgbClr val="C00000"/>
                </a:solidFill>
              </a:rPr>
              <a:t>1. Требования к выдаче свидетельств о допуске должны содержать </a:t>
            </a:r>
            <a:r>
              <a:rPr lang="ru-RU" sz="2800" b="1" dirty="0" smtClean="0">
                <a:solidFill>
                  <a:srgbClr val="C00000"/>
                </a:solidFill>
              </a:rPr>
              <a:t>(</a:t>
            </a:r>
            <a:r>
              <a:rPr lang="ru-RU" sz="3200" b="1" dirty="0" smtClean="0">
                <a:solidFill>
                  <a:srgbClr val="C00000"/>
                </a:solidFill>
              </a:rPr>
              <a:t>Статья 55.5)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</a:rPr>
              <a:t>: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- квалификационные требования;</a:t>
            </a:r>
            <a:br>
              <a:rPr lang="ru-RU" sz="3200" dirty="0" smtClean="0"/>
            </a:br>
            <a:r>
              <a:rPr lang="ru-RU" sz="3200" dirty="0" smtClean="0"/>
              <a:t>- наличие образования;</a:t>
            </a:r>
            <a:br>
              <a:rPr lang="ru-RU" sz="3200" dirty="0" smtClean="0"/>
            </a:br>
            <a:r>
              <a:rPr lang="ru-RU" sz="3200" dirty="0" smtClean="0"/>
              <a:t>- стаж работы;</a:t>
            </a:r>
            <a:br>
              <a:rPr lang="ru-RU" sz="3200" dirty="0" smtClean="0"/>
            </a:br>
            <a:r>
              <a:rPr lang="ru-RU" sz="3200" dirty="0" smtClean="0"/>
              <a:t>- численность работников, соответствующей квалификации, стажа и прошедших повышение квалификации</a:t>
            </a:r>
            <a:br>
              <a:rPr lang="ru-RU" sz="3200" dirty="0" smtClean="0"/>
            </a:br>
            <a:r>
              <a:rPr lang="ru-RU" sz="3200" dirty="0" smtClean="0"/>
              <a:t>- о повышении квалификации;</a:t>
            </a:r>
            <a:br>
              <a:rPr lang="ru-RU" sz="3200" dirty="0" smtClean="0"/>
            </a:br>
            <a:r>
              <a:rPr lang="ru-RU" sz="3200" b="1" dirty="0" smtClean="0">
                <a:solidFill>
                  <a:srgbClr val="C00000"/>
                </a:solidFill>
              </a:rPr>
              <a:t>2. Могут дополнительно содержать: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- соответствие материально-технической базы выполняемым работам;</a:t>
            </a:r>
            <a:br>
              <a:rPr lang="ru-RU" sz="3200" dirty="0" smtClean="0"/>
            </a:br>
            <a:r>
              <a:rPr lang="ru-RU" sz="3200" b="1" dirty="0" smtClean="0"/>
              <a:t>- наличие достигнутых положительных результатов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Минимально-допустимые государством требования о выдаче допусков к работам, оказывающим влияние на безопасность особо опасных и технически сложных объектов и уникальных объектов (Постановление №207, 2011г)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/>
              <a:t>     </a:t>
            </a:r>
            <a:r>
              <a:rPr lang="ru-RU" sz="1800" b="1" dirty="0" smtClean="0"/>
              <a:t>1. Требованиями к кадровому составу для юридического лица: </a:t>
            </a:r>
          </a:p>
          <a:p>
            <a:r>
              <a:rPr lang="ru-RU" sz="1700" dirty="0" smtClean="0"/>
              <a:t>наличие в штате не менее 3 работников, занимающих должности руководителей, имеющих высшее профессиональное образование соответствующего профиля и стаж работы в области строительства не менее 7 лет; </a:t>
            </a:r>
          </a:p>
          <a:p>
            <a:r>
              <a:rPr lang="ru-RU" sz="1700" dirty="0" smtClean="0"/>
              <a:t>наличие в штате не менее 7 специалистов производственно-технических, </a:t>
            </a:r>
            <a:r>
              <a:rPr lang="ru-RU" sz="1700" dirty="0" err="1" smtClean="0"/>
              <a:t>энергомеханических</a:t>
            </a:r>
            <a:r>
              <a:rPr lang="ru-RU" sz="1700" dirty="0" smtClean="0"/>
              <a:t>, контрольных и других технических служб и подразделений, имеющих высшее (техническое) образование (не менее 4 работников) или среднее профессиональное (техническое) образование и стаж работы в области строительства не менее 5 лет;</a:t>
            </a:r>
          </a:p>
          <a:p>
            <a:r>
              <a:rPr lang="ru-RU" sz="1700" dirty="0" smtClean="0"/>
              <a:t> наличие в штате не менее 3 работников, занимающих должности руководителей структурных подразделений (начальники участков, прорабы, мастера и приравненные к ним специалисты), имеющих высшее профессиональное (техническое) образование (1 работник и более) или среднее профессиональное (техническое) образование и стаж работы в области строительства не менее 5 лет; </a:t>
            </a:r>
          </a:p>
          <a:p>
            <a:r>
              <a:rPr lang="ru-RU" sz="1700" dirty="0" smtClean="0"/>
              <a:t>наличие в штате не менее 15 рабочих основных профессий, имеющих квалификационный разряд не ниже 4-го разряда и стаж работы в области строительства не менее 3 лет; </a:t>
            </a:r>
          </a:p>
          <a:p>
            <a:r>
              <a:rPr lang="ru-RU" sz="1700" dirty="0" smtClean="0"/>
              <a:t>наличие в штате не менее 15 специалистов, имеющих высшее профессиональное (техническое) образование (не менее 8 работников) или среднее профессиональное (техническое) образование и стаж работы в области строительства не менее 3 лет.</a:t>
            </a:r>
          </a:p>
          <a:p>
            <a:r>
              <a:rPr lang="ru-RU" sz="1700" dirty="0" smtClean="0"/>
              <a:t>работников, прошедших аттестацию по правилам, установленным Федеральной службой по экологическому, технологическому и атомному надзору, по каждой из должностей, в отношении выполняемых работ</a:t>
            </a:r>
            <a:endParaRPr lang="ru-RU" sz="17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/>
            <a:r>
              <a:rPr lang="ru-RU" sz="2100" b="1" dirty="0" smtClean="0"/>
              <a:t>3. Требованиями к повышению квалификации являются: </a:t>
            </a:r>
            <a:r>
              <a:rPr lang="ru-RU" sz="2100" dirty="0" smtClean="0"/>
              <a:t/>
            </a:r>
            <a:br>
              <a:rPr lang="ru-RU" sz="2100" dirty="0" smtClean="0"/>
            </a:br>
            <a:r>
              <a:rPr lang="ru-RU" sz="2100" dirty="0" smtClean="0"/>
              <a:t> - повышение квалификации в области строительства особо опасных, технически сложных и уникальных объектов капитального строительства руководителями и специалистами юридического лица и его работниками не реже 1 раза в 5 лет; </a:t>
            </a:r>
            <a:br>
              <a:rPr lang="ru-RU" sz="2100" dirty="0" smtClean="0"/>
            </a:br>
            <a:r>
              <a:rPr lang="ru-RU" sz="2100" dirty="0" smtClean="0"/>
              <a:t> - прохождение профессиональной переподготовки руководителями и специалистами юридического лица и его работниками; </a:t>
            </a:r>
            <a:br>
              <a:rPr lang="ru-RU" sz="2100" dirty="0" smtClean="0"/>
            </a:br>
            <a:r>
              <a:rPr lang="ru-RU" sz="2100" dirty="0" smtClean="0"/>
              <a:t> - наличие у юридического лица  системы подготовки работников, занимающих должности, требующие аттестации Федеральной службой по экологическому, технологическому и атомному надзору. </a:t>
            </a:r>
            <a:br>
              <a:rPr lang="ru-RU" sz="2100" dirty="0" smtClean="0"/>
            </a:br>
            <a:r>
              <a:rPr lang="ru-RU" sz="2100" b="1" dirty="0" smtClean="0"/>
              <a:t>4. Требованием к имуществу </a:t>
            </a:r>
            <a:r>
              <a:rPr lang="ru-RU" sz="2100" dirty="0" smtClean="0"/>
              <a:t>является наличие у юридического лица  принадлежащих им на праве собственности или ином законном основании зданий и сооружений, строительных машин и механизмов, транспортных средств, средств технологического оснащения, передвижных энергетических установок, средств обеспечения безопасности, средств контроля и измерений, необходимых для выполнения соответствующих видов работ. </a:t>
            </a:r>
            <a:br>
              <a:rPr lang="ru-RU" sz="2100" dirty="0" smtClean="0"/>
            </a:br>
            <a:r>
              <a:rPr lang="ru-RU" sz="2100" b="1" dirty="0" smtClean="0"/>
              <a:t>5. Требованием к документам </a:t>
            </a:r>
            <a:r>
              <a:rPr lang="ru-RU" sz="2100" dirty="0" smtClean="0"/>
              <a:t>является наличие у юридического лица  соответствующих лицензий и иных разрешительных документов. </a:t>
            </a:r>
            <a:br>
              <a:rPr lang="ru-RU" sz="2100" dirty="0" smtClean="0"/>
            </a:br>
            <a:r>
              <a:rPr lang="ru-RU" sz="2100" b="1" dirty="0" smtClean="0"/>
              <a:t>6. </a:t>
            </a:r>
            <a:r>
              <a:rPr lang="ru-RU" sz="2100" dirty="0" smtClean="0"/>
              <a:t>Помимо требований, указанных в пунктах 1-5 , у юридического лица </a:t>
            </a:r>
            <a:r>
              <a:rPr lang="ru-RU" sz="2100" b="1" dirty="0" smtClean="0"/>
              <a:t>должна быть система менеджмента контроля качества</a:t>
            </a:r>
            <a:r>
              <a:rPr lang="ru-RU" sz="2100" dirty="0" smtClean="0"/>
              <a:t>.</a:t>
            </a:r>
            <a:endParaRPr lang="ru-RU" sz="21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322714"/>
          </a:xfrm>
        </p:spPr>
        <p:txBody>
          <a:bodyPr>
            <a:noAutofit/>
          </a:bodyPr>
          <a:lstStyle/>
          <a:p>
            <a:r>
              <a:rPr lang="ru-RU" sz="2800" dirty="0" smtClean="0"/>
              <a:t>Во введении к стандарту ГОСТ Р ИСО 9001  подчеркивается, что в тех случаях </a:t>
            </a:r>
            <a:r>
              <a:rPr lang="ru-RU" sz="2800" b="1" dirty="0" smtClean="0"/>
              <a:t>когда строительная организация нуждается в демонстрации своей способности всегда поставлять продукцию, отвечающую требованиям потребителей </a:t>
            </a:r>
            <a:r>
              <a:rPr lang="ru-RU" sz="2800" dirty="0" smtClean="0"/>
              <a:t>и соответствующим обязательным требованиям </a:t>
            </a:r>
            <a:r>
              <a:rPr lang="ru-RU" sz="2800" b="1" dirty="0" smtClean="0"/>
              <a:t>и ставит своей целью повышение удовлетворенности потребителей ей необходимо разработать, документально оформить, внедрить и поддерживать в рабочем состоянии Систему менеджмента качества, постоянно улучшать ее </a:t>
            </a:r>
            <a:r>
              <a:rPr lang="ru-RU" sz="2800" dirty="0" smtClean="0"/>
              <a:t>результативность в соответствии с требованиями стандарта ГОСТ Р ИСО 9001.</a:t>
            </a:r>
            <a:endParaRPr lang="ru-RU" sz="28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Внедрение в строительных организациях СМК, основанной на принципах ГОСТ Р ИСО 9001–2008, позволяет построить: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892480" cy="5733256"/>
          </a:xfrm>
        </p:spPr>
        <p:txBody>
          <a:bodyPr>
            <a:normAutofit fontScale="62500" lnSpcReduction="20000"/>
          </a:bodyPr>
          <a:lstStyle/>
          <a:p>
            <a:r>
              <a:rPr lang="ru-RU" sz="3700" b="1" dirty="0" smtClean="0"/>
              <a:t>оптимальную организационную структуру предприятия;</a:t>
            </a:r>
          </a:p>
          <a:p>
            <a:r>
              <a:rPr lang="ru-RU" sz="3700" b="1" dirty="0" smtClean="0"/>
              <a:t>систему административного управления, направленную на совершенствование деятельности предприятия;</a:t>
            </a:r>
          </a:p>
          <a:p>
            <a:r>
              <a:rPr lang="ru-RU" sz="3700" b="1" dirty="0" smtClean="0"/>
              <a:t>систему управления персоналом, которая позволит повысить ответственность каждого сотрудника и уровень профессиональной подготовки сотрудников;</a:t>
            </a:r>
          </a:p>
          <a:p>
            <a:r>
              <a:rPr lang="ru-RU" sz="3700" b="1" dirty="0" smtClean="0"/>
              <a:t>систему документооборота;</a:t>
            </a:r>
          </a:p>
          <a:p>
            <a:r>
              <a:rPr lang="ru-RU" sz="3700" b="1" dirty="0" smtClean="0"/>
              <a:t>систему разработки и производства продукции (оказания услуг), направленную на удовлетворение потребностей клиентов;</a:t>
            </a:r>
          </a:p>
          <a:p>
            <a:r>
              <a:rPr lang="ru-RU" sz="3700" b="1" dirty="0" smtClean="0"/>
              <a:t>систему оценки поставщиков, которая оказывает  непосредственное влияние на качество выпускаемой продукции (оказываемых услуг);</a:t>
            </a:r>
          </a:p>
          <a:p>
            <a:r>
              <a:rPr lang="ru-RU" sz="3700" b="1" dirty="0" smtClean="0"/>
              <a:t>систему сбыта и продаж, создать уникальную маркетинговую стратегию;</a:t>
            </a:r>
          </a:p>
          <a:p>
            <a:r>
              <a:rPr lang="ru-RU" sz="3700" b="1" dirty="0" smtClean="0"/>
              <a:t>систему внутренних коммуникаций и логистики;</a:t>
            </a:r>
          </a:p>
          <a:p>
            <a:r>
              <a:rPr lang="ru-RU" sz="3700" b="1" dirty="0" smtClean="0"/>
              <a:t>систему внутреннего контроля качества выполняемых работ и производимой продукции.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Система менеджмента качества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РУКОВОДСТВО ПО ПРИМЕНЕНИЮ СТАНДАРТА</a:t>
            </a:r>
            <a:br>
              <a:rPr lang="ru-RU" dirty="0" smtClean="0"/>
            </a:br>
            <a:r>
              <a:rPr lang="ru-RU" dirty="0" smtClean="0"/>
              <a:t>ГОСТ Р ИСО 9001–2008</a:t>
            </a:r>
            <a:br>
              <a:rPr lang="ru-RU" dirty="0" smtClean="0"/>
            </a:br>
            <a:r>
              <a:rPr lang="ru-RU" dirty="0" smtClean="0"/>
              <a:t>В СТРОИТЕЛЬНЫХ ОРГАНИЗАЦИЯХ</a:t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Р НОСТРОЙ 2.35.2-2011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571504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Качество: </a:t>
            </a:r>
            <a:r>
              <a:rPr lang="ru-RU" sz="3600" b="1" dirty="0" smtClean="0"/>
              <a:t>Степень соответствия совокупности присущих характеристик требованиям (по ГОСТ Р ИСО 9000, пункт 3.1.1)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</a:t>
            </a:r>
            <a:r>
              <a:rPr lang="ru-RU" sz="3600" b="1" dirty="0" smtClean="0">
                <a:solidFill>
                  <a:srgbClr val="C00000"/>
                </a:solidFill>
              </a:rPr>
              <a:t>Качество строительной продукции </a:t>
            </a:r>
            <a:r>
              <a:rPr lang="ru-RU" sz="3600" b="1" dirty="0" smtClean="0"/>
              <a:t>– это соответствие законченных строительством объектов, требованиям технических регламентов, проекта, нормативных документов и контрактов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1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0466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Разработка системы менеджмента качества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381328"/>
          </a:xfrm>
        </p:spPr>
        <p:txBody>
          <a:bodyPr>
            <a:normAutofit fontScale="47500" lnSpcReduction="20000"/>
          </a:bodyPr>
          <a:lstStyle/>
          <a:p>
            <a:r>
              <a:rPr lang="ru-RU" sz="4200" b="1" dirty="0" smtClean="0"/>
              <a:t>Издание приказа </a:t>
            </a:r>
            <a:r>
              <a:rPr lang="ru-RU" sz="4200" dirty="0" smtClean="0"/>
              <a:t>о начале работ по разработке СМК и создании рабочей группы;</a:t>
            </a:r>
          </a:p>
          <a:p>
            <a:r>
              <a:rPr lang="ru-RU" sz="4200" b="1" dirty="0" smtClean="0"/>
              <a:t>Формирование рабочей группы </a:t>
            </a:r>
            <a:r>
              <a:rPr lang="ru-RU" sz="4200" dirty="0" smtClean="0"/>
              <a:t>разработки СМК: - назначение представителя руководства по качеству;- формирование рабочей группы;</a:t>
            </a:r>
          </a:p>
          <a:p>
            <a:r>
              <a:rPr lang="ru-RU" sz="4200" b="1" dirty="0" smtClean="0"/>
              <a:t>Обучение специалистов </a:t>
            </a:r>
            <a:r>
              <a:rPr lang="ru-RU" sz="4200" dirty="0" smtClean="0"/>
              <a:t>по вопросам менеджмента качества;</a:t>
            </a:r>
          </a:p>
          <a:p>
            <a:r>
              <a:rPr lang="ru-RU" sz="4200" b="1" dirty="0" smtClean="0"/>
              <a:t>Выбор модели и определение состава процессов </a:t>
            </a:r>
            <a:r>
              <a:rPr lang="ru-RU" sz="4200" dirty="0" smtClean="0"/>
              <a:t>СМК</a:t>
            </a:r>
          </a:p>
          <a:p>
            <a:r>
              <a:rPr lang="ru-RU" sz="4200" b="1" dirty="0" smtClean="0"/>
              <a:t>Распределение обязанностей, прав и ответственности </a:t>
            </a:r>
            <a:r>
              <a:rPr lang="ru-RU" sz="4200" dirty="0" smtClean="0"/>
              <a:t>по процессам между должностными лицами, подразделениями:</a:t>
            </a:r>
          </a:p>
          <a:p>
            <a:r>
              <a:rPr lang="ru-RU" sz="4200" b="1" dirty="0" smtClean="0"/>
              <a:t>Документальное оформление СМК</a:t>
            </a:r>
            <a:r>
              <a:rPr lang="ru-RU" sz="4200" dirty="0" smtClean="0"/>
              <a:t>:</a:t>
            </a:r>
          </a:p>
          <a:p>
            <a:pPr>
              <a:buNone/>
            </a:pPr>
            <a:r>
              <a:rPr lang="ru-RU" sz="4200" dirty="0" smtClean="0"/>
              <a:t>    - определение состава документов и разработка программы создания и доработки документов;</a:t>
            </a:r>
          </a:p>
          <a:p>
            <a:pPr>
              <a:buNone/>
            </a:pPr>
            <a:r>
              <a:rPr lang="ru-RU" sz="4200" dirty="0" smtClean="0"/>
              <a:t>    - формирование политики в области качества;</a:t>
            </a:r>
          </a:p>
          <a:p>
            <a:pPr>
              <a:buNone/>
            </a:pPr>
            <a:r>
              <a:rPr lang="ru-RU" sz="4200" dirty="0" smtClean="0"/>
              <a:t>    - разработка руководства по качеству;</a:t>
            </a:r>
          </a:p>
          <a:p>
            <a:pPr>
              <a:buNone/>
            </a:pPr>
            <a:r>
              <a:rPr lang="ru-RU" sz="4200" dirty="0" smtClean="0"/>
              <a:t>    - разработка стандартов строительной организации (документированных процедур) по процессам системы;</a:t>
            </a:r>
          </a:p>
          <a:p>
            <a:pPr>
              <a:buNone/>
            </a:pPr>
            <a:r>
              <a:rPr lang="ru-RU" sz="4200" dirty="0" smtClean="0"/>
              <a:t>    - разработка и переработка других документов в соответствии с программой.</a:t>
            </a:r>
          </a:p>
          <a:p>
            <a:r>
              <a:rPr lang="ru-RU" sz="4200" b="1" dirty="0" smtClean="0"/>
              <a:t>Составление плана организационно-технических мероприятий </a:t>
            </a:r>
            <a:r>
              <a:rPr lang="ru-RU" sz="4200" dirty="0" smtClean="0"/>
              <a:t>по повышению качества строительства</a:t>
            </a:r>
          </a:p>
          <a:p>
            <a:r>
              <a:rPr lang="ru-RU" sz="4200" b="1" dirty="0" smtClean="0"/>
              <a:t>Разработка мероприятий по вовлечению работников </a:t>
            </a:r>
            <a:r>
              <a:rPr lang="ru-RU" sz="4200" dirty="0" smtClean="0"/>
              <a:t>в процесс управления качеством;</a:t>
            </a:r>
          </a:p>
          <a:p>
            <a:r>
              <a:rPr lang="ru-RU" sz="4200" b="1" dirty="0" smtClean="0"/>
              <a:t>Утверждение и издание документов СМК</a:t>
            </a:r>
            <a:r>
              <a:rPr lang="ru-RU" sz="4200" dirty="0" smtClean="0"/>
              <a:t>, обеспечение ими структурных подразделений</a:t>
            </a:r>
          </a:p>
          <a:p>
            <a:pPr>
              <a:buNone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Внедрение системы менеджмента качества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Обучение ответственных специалистов </a:t>
            </a:r>
            <a:r>
              <a:rPr lang="ru-RU" sz="2400" dirty="0" smtClean="0"/>
              <a:t>за качество в подразделениях </a:t>
            </a:r>
            <a:r>
              <a:rPr lang="ru-RU" sz="2400" b="1" dirty="0" smtClean="0"/>
              <a:t>ведению записей </a:t>
            </a:r>
            <a:r>
              <a:rPr lang="ru-RU" sz="2400" dirty="0" smtClean="0"/>
              <a:t>по качеству и выполнению процессов</a:t>
            </a:r>
          </a:p>
          <a:p>
            <a:r>
              <a:rPr lang="ru-RU" sz="2400" b="1" dirty="0" smtClean="0"/>
              <a:t>Обеспечение выполнения «Плана </a:t>
            </a:r>
            <a:r>
              <a:rPr lang="ru-RU" sz="2400" dirty="0" smtClean="0"/>
              <a:t>организационно-технических мероприятий по улучшению качества строительства»</a:t>
            </a:r>
          </a:p>
          <a:p>
            <a:r>
              <a:rPr lang="ru-RU" sz="2400" b="1" dirty="0" smtClean="0"/>
              <a:t>Обучение внутренних аудиторов</a:t>
            </a:r>
          </a:p>
          <a:p>
            <a:r>
              <a:rPr lang="ru-RU" sz="2400" b="1" dirty="0" smtClean="0"/>
              <a:t>Проведение внутренней проверки функционирования СМК</a:t>
            </a:r>
          </a:p>
          <a:p>
            <a:r>
              <a:rPr lang="ru-RU" sz="2400" b="1" dirty="0" smtClean="0"/>
              <a:t>Проведение мероприятий по совершенствованию СМК</a:t>
            </a:r>
            <a:r>
              <a:rPr lang="ru-RU" sz="2400" dirty="0" smtClean="0"/>
              <a:t>:</a:t>
            </a:r>
          </a:p>
          <a:p>
            <a:pPr>
              <a:buNone/>
            </a:pPr>
            <a:r>
              <a:rPr lang="ru-RU" sz="2400" dirty="0" smtClean="0"/>
              <a:t>    - анализ функционирования СМК со стороны руководства;</a:t>
            </a:r>
          </a:p>
          <a:p>
            <a:pPr>
              <a:buNone/>
            </a:pPr>
            <a:r>
              <a:rPr lang="ru-RU" sz="2400" dirty="0" smtClean="0"/>
              <a:t>    - изменение состава процессов системы;</a:t>
            </a:r>
          </a:p>
          <a:p>
            <a:pPr>
              <a:buNone/>
            </a:pPr>
            <a:r>
              <a:rPr lang="ru-RU" sz="2400" dirty="0" smtClean="0"/>
              <a:t>    - изменения перечня документов СМК;</a:t>
            </a:r>
          </a:p>
          <a:p>
            <a:pPr>
              <a:buNone/>
            </a:pPr>
            <a:r>
              <a:rPr lang="ru-RU" sz="2400" dirty="0" smtClean="0"/>
              <a:t>    - внесение изменений в документы, разработка новых документов</a:t>
            </a:r>
            <a:endParaRPr lang="ru-RU" sz="24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Документация системы менеджмента качества должна включать в себя: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5252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а) документально оформленные заявления о политике и целях в области качества;</a:t>
            </a:r>
          </a:p>
          <a:p>
            <a:r>
              <a:rPr lang="ru-RU" b="1" dirty="0" smtClean="0"/>
              <a:t>б</a:t>
            </a:r>
            <a:r>
              <a:rPr lang="en-US" b="1" dirty="0" smtClean="0"/>
              <a:t>) </a:t>
            </a:r>
            <a:r>
              <a:rPr lang="ru-RU" b="1" dirty="0" smtClean="0"/>
              <a:t>руководство по качеству;</a:t>
            </a:r>
          </a:p>
          <a:p>
            <a:r>
              <a:rPr lang="ru-RU" b="1" dirty="0" smtClean="0"/>
              <a:t>в) требуемые документированные процедуры и записи;</a:t>
            </a:r>
          </a:p>
          <a:p>
            <a:r>
              <a:rPr lang="ru-RU" b="1" dirty="0" smtClean="0"/>
              <a:t>г) документы, включая записи, определенные организацией как необходимые для обеспечения эффективного планирования, осуществления ее процессов и управления ими.</a:t>
            </a:r>
            <a:endParaRPr lang="ru-RU" b="1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Autofit/>
          </a:bodyPr>
          <a:lstStyle/>
          <a:p>
            <a:r>
              <a:rPr lang="ru-RU" sz="2600" b="1" dirty="0" smtClean="0"/>
              <a:t>Этот пункт стандарта ГОСТ Р ИСО 9001 содержит требования к отчетам, которые необходимы для того, чтобы убедить любую сторону, например, потребителей, представителей регулирующих органов, пользователей и собственное руководство в том, что выполненная работа соответствует установленным требованиям и ожиданиям.</a:t>
            </a:r>
            <a:br>
              <a:rPr lang="ru-RU" sz="2600" b="1" dirty="0" smtClean="0"/>
            </a:br>
            <a:r>
              <a:rPr lang="ru-RU" sz="2600" b="1" dirty="0" smtClean="0"/>
              <a:t>Запись является специальным типом документа, в котором зарегистрирован факт осуществления деятельности выполнения работы) и (или)</a:t>
            </a:r>
            <a:br>
              <a:rPr lang="ru-RU" sz="2600" b="1" dirty="0" smtClean="0"/>
            </a:br>
            <a:r>
              <a:rPr lang="ru-RU" sz="2600" b="1" dirty="0" smtClean="0"/>
              <a:t>зарегистрированы полученные результаты. В СМК записи выполняют функцию источников информации для принятия решений по управлению качеством. Информация, содержащаяся в записях, должна быть достоверной.</a:t>
            </a:r>
            <a:endParaRPr lang="ru-RU" sz="2600" b="1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9412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/>
            </a:r>
            <a:br>
              <a:rPr lang="ru-RU" sz="3600" b="1" dirty="0" smtClean="0">
                <a:solidFill>
                  <a:srgbClr val="0070C0"/>
                </a:solidFill>
              </a:rPr>
            </a:br>
            <a:r>
              <a:rPr lang="ru-RU" sz="3600" dirty="0" smtClean="0">
                <a:solidFill>
                  <a:srgbClr val="0070C0"/>
                </a:solidFill>
              </a:rPr>
              <a:t> </a:t>
            </a:r>
            <a:r>
              <a:rPr lang="ru-RU" sz="3600" b="1" dirty="0" smtClean="0">
                <a:solidFill>
                  <a:srgbClr val="0070C0"/>
                </a:solidFill>
              </a:rPr>
              <a:t>В практике строительства к записям относятся: 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772816"/>
            <a:ext cx="8686800" cy="508518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Исполнительная документация всех видов (документы, фиксирующие технические характеристики результатов выполненных работ); </a:t>
            </a:r>
          </a:p>
          <a:p>
            <a:r>
              <a:rPr lang="ru-RU" dirty="0" smtClean="0"/>
              <a:t>записи в журналах работ, журналах лабораторного контроля, журналах авторского надзора;</a:t>
            </a:r>
          </a:p>
          <a:p>
            <a:r>
              <a:rPr lang="ru-RU" dirty="0" smtClean="0"/>
              <a:t>акты и протоколы испытаний, акты скрытых работ и промежуточной приемки ответственных конструкций, а также записи, относящиеся к функционированию СМК.</a:t>
            </a:r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Отчеты рассматриваются как особый вид документации. Они подпадают под действие подпункта 4.2.4 стандарта ГОСТ Р ИСО 9001 и являются записями. К отчетам, которые необходимо вести, относятся: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отчеты, подтверждающие соответствие выполненных работ установленным требованиям </a:t>
            </a:r>
            <a:r>
              <a:rPr lang="ru-RU" dirty="0" smtClean="0"/>
              <a:t>(результаты проверок и испытаний, документы, подтверждающие соответствие работы утвержденным чертежам, свидетельства о поверках, отчеты о соответствии продукции установленным требованиям, отчеты по результатам проектирования);</a:t>
            </a:r>
          </a:p>
          <a:p>
            <a:r>
              <a:rPr lang="ru-RU" b="1" dirty="0" smtClean="0"/>
              <a:t>отчеты о функционировании СМК </a:t>
            </a:r>
            <a:r>
              <a:rPr lang="ru-RU" dirty="0" smtClean="0"/>
              <a:t>(записи об анализе СМК со стороны руководства, отчеты по результатам аудитов, отчеты об отработке выявленных несоответствий и отчеты о проведенном обучении персонала);</a:t>
            </a:r>
          </a:p>
          <a:p>
            <a:r>
              <a:rPr lang="ru-RU" b="1" dirty="0" smtClean="0"/>
              <a:t>отчеты о проведенных операциях </a:t>
            </a:r>
            <a:r>
              <a:rPr lang="ru-RU" dirty="0" smtClean="0"/>
              <a:t>(результаты рассмотрения контракта, протоколы, рабочие дневники, утвержденные чертежи, программы строительства, результаты производственного контроля);</a:t>
            </a:r>
          </a:p>
          <a:p>
            <a:r>
              <a:rPr lang="ru-RU" b="1" dirty="0" smtClean="0"/>
              <a:t>отчеты о доработках </a:t>
            </a:r>
            <a:r>
              <a:rPr lang="ru-RU" dirty="0" smtClean="0"/>
              <a:t>(записи о проведенных доработках, доработанные и утвержденные методики, протоколы рассмотрения руководством).</a:t>
            </a:r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Все записи системы менеджмента качества должны быть легкодоступны для соответствующих пользователей. </a:t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По каждому виду записей должны быть определены должностные лица, ответственные за их ведение и сроки хранения.</a:t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 Ведение записей в строительной организации должно систематически контролироваться.</a:t>
            </a:r>
            <a:endParaRPr lang="ru-RU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Оценка и отбор поставщиков необходимой продукции (услуг) могут</a:t>
            </a:r>
            <a:br>
              <a:rPr lang="ru-RU" sz="2000" dirty="0" smtClean="0"/>
            </a:br>
            <a:r>
              <a:rPr lang="ru-RU" sz="2000" dirty="0" smtClean="0"/>
              <a:t>осуществляться на основе следующих примерных критериев: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dirty="0" smtClean="0"/>
              <a:t>- наличие лицензии (аттестации, аккредитации, необходимых сер-</a:t>
            </a:r>
          </a:p>
          <a:p>
            <a:r>
              <a:rPr lang="ru-RU" dirty="0" err="1" smtClean="0"/>
              <a:t>тификатов</a:t>
            </a:r>
            <a:r>
              <a:rPr lang="ru-RU" dirty="0" smtClean="0"/>
              <a:t>), дающей право заниматься соответствующей деятельностью</a:t>
            </a:r>
          </a:p>
          <a:p>
            <a:r>
              <a:rPr lang="ru-RU" dirty="0" smtClean="0"/>
              <a:t>(имеется или данная деятельность не подлежит лицензированию, </a:t>
            </a:r>
            <a:r>
              <a:rPr lang="ru-RU" dirty="0" err="1" smtClean="0"/>
              <a:t>обяза</a:t>
            </a:r>
            <a:r>
              <a:rPr lang="ru-RU" dirty="0" smtClean="0"/>
              <a:t>-</a:t>
            </a:r>
          </a:p>
          <a:p>
            <a:r>
              <a:rPr lang="ru-RU" dirty="0" smtClean="0"/>
              <a:t>тельной сертификации и т. п. − 5, отсутствует − 0); - наличие сертифицированной СМК (имеется − 5, в процессе </a:t>
            </a:r>
            <a:r>
              <a:rPr lang="ru-RU" dirty="0" err="1" smtClean="0"/>
              <a:t>разра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ботки</a:t>
            </a:r>
            <a:r>
              <a:rPr lang="ru-RU" dirty="0" smtClean="0"/>
              <a:t> и внедрения − 3, отсутствует − 0);</a:t>
            </a:r>
          </a:p>
          <a:p>
            <a:r>
              <a:rPr lang="ru-RU" dirty="0" smtClean="0"/>
              <a:t>- предыдущий опыт работы с данным поставщиком (имеется поло-</a:t>
            </a:r>
          </a:p>
          <a:p>
            <a:r>
              <a:rPr lang="ru-RU" dirty="0" err="1" smtClean="0"/>
              <a:t>жительный</a:t>
            </a:r>
            <a:r>
              <a:rPr lang="ru-RU" dirty="0" smtClean="0"/>
              <a:t> − 5, отсутствует, но имеются положительные отзывы о по-</a:t>
            </a:r>
          </a:p>
          <a:p>
            <a:r>
              <a:rPr lang="ru-RU" dirty="0" err="1" smtClean="0"/>
              <a:t>ставщике</a:t>
            </a:r>
            <a:r>
              <a:rPr lang="ru-RU" dirty="0" smtClean="0"/>
              <a:t> − 1, имеется отрицательный − 0);</a:t>
            </a:r>
          </a:p>
          <a:p>
            <a:r>
              <a:rPr lang="ru-RU" dirty="0" smtClean="0"/>
              <a:t>- репутация на рынке или рекомендации (положительные − 5, труд-</a:t>
            </a:r>
          </a:p>
          <a:p>
            <a:r>
              <a:rPr lang="ru-RU" dirty="0" smtClean="0"/>
              <a:t>но оценить, но фирма известна на рынке − 3, отсутствуют сведения − 0);</a:t>
            </a:r>
          </a:p>
          <a:p>
            <a:r>
              <a:rPr lang="ru-RU" dirty="0" smtClean="0"/>
              <a:t>- наличие системы гарантийного (или послепродажного) обслужи-</a:t>
            </a:r>
          </a:p>
          <a:p>
            <a:r>
              <a:rPr lang="ru-RU" dirty="0" err="1" smtClean="0"/>
              <a:t>вания</a:t>
            </a:r>
            <a:r>
              <a:rPr lang="ru-RU" dirty="0" smtClean="0"/>
              <a:t>, например для поставщиков технологического оборудования (</a:t>
            </a:r>
            <a:r>
              <a:rPr lang="ru-RU" dirty="0" err="1" smtClean="0"/>
              <a:t>соот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ветственно</a:t>
            </a:r>
            <a:r>
              <a:rPr lang="ru-RU" dirty="0" smtClean="0"/>
              <a:t> 5 и 0);</a:t>
            </a:r>
          </a:p>
          <a:p>
            <a:r>
              <a:rPr lang="ru-RU" dirty="0" smtClean="0"/>
              <a:t>- цена на продукцию (ниже средней – 5, на уровне средней – 3, выше</a:t>
            </a:r>
          </a:p>
          <a:p>
            <a:r>
              <a:rPr lang="ru-RU" dirty="0" smtClean="0"/>
              <a:t>средней – 0);</a:t>
            </a:r>
          </a:p>
          <a:p>
            <a:r>
              <a:rPr lang="ru-RU" dirty="0" smtClean="0"/>
              <a:t>- удаленность поставщиков, влияющая на стоимость и сроки достав-</a:t>
            </a:r>
          </a:p>
          <a:p>
            <a:r>
              <a:rPr lang="ru-RU" dirty="0" err="1" smtClean="0"/>
              <a:t>ки</a:t>
            </a:r>
            <a:r>
              <a:rPr lang="ru-RU" dirty="0" smtClean="0"/>
              <a:t> (в пределах объекта строительства – 5, в пределах 500 километров от</a:t>
            </a:r>
          </a:p>
          <a:p>
            <a:r>
              <a:rPr lang="ru-RU" dirty="0" smtClean="0"/>
              <a:t>объекта строительства – 3, далее 500 километров – 0);</a:t>
            </a:r>
          </a:p>
          <a:p>
            <a:r>
              <a:rPr lang="ru-RU" dirty="0" smtClean="0"/>
              <a:t>- условия оплаты (предоплата – 0, по факту получения – 5, </a:t>
            </a:r>
            <a:r>
              <a:rPr lang="ru-RU" dirty="0" err="1" smtClean="0"/>
              <a:t>частич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ная</a:t>
            </a:r>
            <a:r>
              <a:rPr lang="ru-RU" dirty="0" smtClean="0"/>
              <a:t> предоплата – 3);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35743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Общий и специальные журналы работ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dirty="0" smtClean="0"/>
              <a:t> </a:t>
            </a:r>
            <a:r>
              <a:rPr lang="ru-RU" sz="2400" b="1" dirty="0" smtClean="0"/>
              <a:t>РД-11-05-2007  </a:t>
            </a:r>
            <a:r>
              <a:rPr lang="ru-RU" sz="2400" dirty="0" smtClean="0"/>
              <a:t>Порядок ведения общего и (или) специального журнала учета выполнения работ при строительстве, реконструкции, капитальном ремонте объектов капитального</a:t>
            </a:r>
            <a:endParaRPr lang="ru-RU" sz="24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4357694"/>
          </a:xfrm>
        </p:spPr>
        <p:txBody>
          <a:bodyPr>
            <a:normAutofit fontScale="70000" lnSpcReduction="20000"/>
          </a:bodyPr>
          <a:lstStyle/>
          <a:p>
            <a:r>
              <a:rPr lang="ru-RU" sz="3400" b="1" dirty="0" smtClean="0"/>
              <a:t>Общий журнал работ является основным документом, отражающим последовательность осуществления строительства</a:t>
            </a:r>
            <a:r>
              <a:rPr lang="ru-RU" sz="3400" dirty="0" smtClean="0"/>
              <a:t>, реконструкции, капитального ремонта объекта капитального строительства</a:t>
            </a:r>
            <a:r>
              <a:rPr lang="ru-RU" sz="3400" b="1" dirty="0" smtClean="0"/>
              <a:t>, в том числе сроки и условия выполнения всех работ, а также сведения о строительном контроле и государственном строительном надзоре.</a:t>
            </a:r>
          </a:p>
          <a:p>
            <a:r>
              <a:rPr lang="ru-RU" sz="3400" b="1" dirty="0" smtClean="0"/>
              <a:t>Специальные журналы работ</a:t>
            </a:r>
            <a:r>
              <a:rPr lang="ru-RU" sz="3400" dirty="0" smtClean="0"/>
              <a:t>, в которых ведется учет выполнения работ при строительстве, реконструкции, капитальном ремонте объекта капитального строительства, </a:t>
            </a:r>
            <a:r>
              <a:rPr lang="ru-RU" sz="3400" b="1" dirty="0" smtClean="0"/>
              <a:t>являются документами, отражающими выполнение отдельных видов работ по строительству</a:t>
            </a:r>
            <a:r>
              <a:rPr lang="ru-RU" sz="3400" dirty="0" smtClean="0"/>
              <a:t>, реконструкции, капитальному ремонту объекта капитального строительства.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</p:spPr>
        <p:txBody>
          <a:bodyPr>
            <a:normAutofit fontScale="90000"/>
          </a:bodyPr>
          <a:lstStyle/>
          <a:p>
            <a:r>
              <a:rPr lang="ru-RU" sz="2100" dirty="0" smtClean="0"/>
              <a:t/>
            </a:r>
            <a:br>
              <a:rPr lang="ru-RU" sz="2100" dirty="0" smtClean="0"/>
            </a:br>
            <a:r>
              <a:rPr lang="ru-RU" sz="2100" dirty="0" smtClean="0"/>
              <a:t>* </a:t>
            </a:r>
            <a:r>
              <a:rPr lang="ru-RU" sz="2100" b="1" dirty="0" smtClean="0"/>
              <a:t>Журналы работ подлежат передаче </a:t>
            </a:r>
            <a:r>
              <a:rPr lang="ru-RU" sz="2100" dirty="0" smtClean="0"/>
              <a:t>застройщиком или заказчиком  не позднее чем за семь рабочих дней </a:t>
            </a:r>
            <a:r>
              <a:rPr lang="ru-RU" sz="2100" b="1" dirty="0" smtClean="0"/>
              <a:t>до начала строительства </a:t>
            </a:r>
            <a:r>
              <a:rPr lang="ru-RU" sz="2100" dirty="0" smtClean="0"/>
              <a:t>одновременно с извещением, направляемым в соответствии с частью 5 статьи 52 </a:t>
            </a:r>
            <a:r>
              <a:rPr lang="ru-RU" sz="2100" dirty="0" err="1" smtClean="0"/>
              <a:t>ГрК</a:t>
            </a:r>
            <a:r>
              <a:rPr lang="ru-RU" sz="2100" dirty="0" smtClean="0"/>
              <a:t> РФ, в </a:t>
            </a:r>
            <a:r>
              <a:rPr lang="ru-RU" sz="2100" b="1" dirty="0" smtClean="0"/>
              <a:t>орган государственного строительного надзора </a:t>
            </a:r>
            <a:r>
              <a:rPr lang="ru-RU" sz="2100" dirty="0" smtClean="0"/>
              <a:t>сброшюрованными и пронумерованными , титульные листы указанных журналов должны быть заполнены. </a:t>
            </a:r>
            <a:br>
              <a:rPr lang="ru-RU" sz="2100" dirty="0" smtClean="0"/>
            </a:br>
            <a:r>
              <a:rPr lang="ru-RU" sz="2100" dirty="0" smtClean="0"/>
              <a:t>* </a:t>
            </a:r>
            <a:r>
              <a:rPr lang="ru-RU" sz="2100" b="1" dirty="0" smtClean="0"/>
              <a:t>Орган государственного строительного надзора скрепляет </a:t>
            </a:r>
            <a:r>
              <a:rPr lang="ru-RU" sz="2100" dirty="0" smtClean="0"/>
              <a:t>журналы работ </a:t>
            </a:r>
            <a:r>
              <a:rPr lang="ru-RU" sz="2100" b="1" dirty="0" smtClean="0"/>
              <a:t>печатью</a:t>
            </a:r>
            <a:r>
              <a:rPr lang="ru-RU" sz="2100" dirty="0" smtClean="0"/>
              <a:t>, проставляет регистрационную надпись с указанием номера дела и </a:t>
            </a:r>
            <a:r>
              <a:rPr lang="ru-RU" sz="2100" b="1" dirty="0" smtClean="0"/>
              <a:t>возвращает </a:t>
            </a:r>
            <a:r>
              <a:rPr lang="ru-RU" sz="2100" dirty="0" smtClean="0"/>
              <a:t>такие журналы </a:t>
            </a:r>
            <a:r>
              <a:rPr lang="ru-RU" sz="2100" b="1" dirty="0" smtClean="0"/>
              <a:t>застройщику</a:t>
            </a:r>
            <a:r>
              <a:rPr lang="ru-RU" sz="2100" dirty="0" smtClean="0"/>
              <a:t> или заказчику для ведения учета выполнения работ по строительству.</a:t>
            </a:r>
            <a:br>
              <a:rPr lang="ru-RU" sz="2100" dirty="0" smtClean="0"/>
            </a:br>
            <a:r>
              <a:rPr lang="ru-RU" sz="2100" dirty="0" smtClean="0"/>
              <a:t>* </a:t>
            </a:r>
            <a:r>
              <a:rPr lang="ru-RU" sz="2100" b="1" dirty="0" smtClean="0"/>
              <a:t>По окончании соответствующего журнала </a:t>
            </a:r>
            <a:r>
              <a:rPr lang="ru-RU" sz="2100" dirty="0" smtClean="0"/>
              <a:t>застройщиком или заказчиком в орган государственного строительного надзора для регистрации </a:t>
            </a:r>
            <a:r>
              <a:rPr lang="ru-RU" sz="2100" b="1" dirty="0" smtClean="0"/>
              <a:t>предоставляется новый журнал </a:t>
            </a:r>
            <a:r>
              <a:rPr lang="ru-RU" sz="2100" dirty="0" smtClean="0"/>
              <a:t>с пометкой "1", "2" и т.д.</a:t>
            </a:r>
            <a:br>
              <a:rPr lang="ru-RU" sz="2100" dirty="0" smtClean="0"/>
            </a:br>
            <a:r>
              <a:rPr lang="ru-RU" sz="2100" dirty="0" smtClean="0"/>
              <a:t>* </a:t>
            </a:r>
            <a:r>
              <a:rPr lang="ru-RU" sz="2100" b="1" dirty="0" smtClean="0"/>
              <a:t>Заполненные журналы </a:t>
            </a:r>
            <a:r>
              <a:rPr lang="ru-RU" sz="2100" dirty="0" smtClean="0"/>
              <a:t>работ подлежат </a:t>
            </a:r>
            <a:r>
              <a:rPr lang="ru-RU" sz="2100" b="1" dirty="0" smtClean="0"/>
              <a:t>хранению у застройщика </a:t>
            </a:r>
            <a:r>
              <a:rPr lang="ru-RU" sz="2100" dirty="0" smtClean="0"/>
              <a:t>или заказчика до проведения органом государственного строительного надзора итоговой проверки. На время проведения итоговой проверки журналы работ передаются застройщиком или заказчиком в орган государственного строительного надзора. * </a:t>
            </a:r>
            <a:r>
              <a:rPr lang="ru-RU" sz="2100" b="1" dirty="0" smtClean="0"/>
              <a:t>После выдачи </a:t>
            </a:r>
            <a:r>
              <a:rPr lang="ru-RU" sz="2100" dirty="0" smtClean="0"/>
              <a:t>органом государственного строительного надзора </a:t>
            </a:r>
            <a:r>
              <a:rPr lang="ru-RU" sz="2100" b="1" dirty="0" smtClean="0"/>
              <a:t>заключения о соответствии </a:t>
            </a:r>
            <a:r>
              <a:rPr lang="ru-RU" sz="2100" dirty="0" smtClean="0"/>
              <a:t>построенного, реконструированного, отремонтированного объекта капитального строительства требованиям технических регламентов и проектной документации </a:t>
            </a:r>
            <a:r>
              <a:rPr lang="ru-RU" sz="2100" b="1" dirty="0" smtClean="0"/>
              <a:t>журналы работ передаются застройщику </a:t>
            </a:r>
            <a:r>
              <a:rPr lang="ru-RU" sz="2100" dirty="0" smtClean="0"/>
              <a:t>или заказчику на постоянное хранение.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Управлять качеством строительной продукции - значит устанавливать, обеспечивать и поддерживать необходимый уровень качества строительной продукции на стадиях проектирования, изготовления строительных материалов и изделий, производства СМР и эксплуатации готовых зданий и сооружений.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Состав общего журнала работ: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621508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Раздел 1 "Список инженерно-технического персонала лица, осуществляющего строительство;</a:t>
            </a:r>
          </a:p>
          <a:p>
            <a:r>
              <a:rPr lang="ru-RU" dirty="0" smtClean="0"/>
              <a:t>Раздел 2 "Перечень специальных журналов;</a:t>
            </a:r>
          </a:p>
          <a:p>
            <a:r>
              <a:rPr lang="ru-RU" dirty="0" smtClean="0"/>
              <a:t>Раздел 3 "Сведения о выполнении работ в процессе строительства;</a:t>
            </a:r>
          </a:p>
          <a:p>
            <a:r>
              <a:rPr lang="ru-RU" dirty="0" smtClean="0"/>
              <a:t>Раздел 4 "Сведения о строительном контроле застройщика;</a:t>
            </a:r>
          </a:p>
          <a:p>
            <a:r>
              <a:rPr lang="ru-RU" dirty="0" smtClean="0"/>
              <a:t>Раздел 5 "Сведения о строительном контроле лица, осуществляющего строительство;</a:t>
            </a:r>
          </a:p>
          <a:p>
            <a:r>
              <a:rPr lang="ru-RU" dirty="0" smtClean="0"/>
              <a:t>Раздел 6 "Перечень исполнительной документации при строительстве;</a:t>
            </a:r>
          </a:p>
          <a:p>
            <a:r>
              <a:rPr lang="ru-RU" dirty="0" smtClean="0"/>
              <a:t>Раздел 7 "Сведения о государственном строительном надзоре при строительстве</a:t>
            </a:r>
            <a:endParaRPr lang="ru-R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 fontScale="90000"/>
          </a:bodyPr>
          <a:lstStyle/>
          <a:p>
            <a:r>
              <a:rPr lang="ru-RU" sz="2900" b="1" dirty="0" smtClean="0"/>
              <a:t>Раздел 1 </a:t>
            </a:r>
            <a:r>
              <a:rPr lang="ru-RU" sz="2900" dirty="0" smtClean="0"/>
              <a:t>"Список инженерно-технического персонала лица, осуществляющего строительство, занятого при строительстве" </a:t>
            </a:r>
            <a:r>
              <a:rPr lang="ru-RU" sz="2900" b="1" dirty="0" smtClean="0"/>
              <a:t>заполняется</a:t>
            </a:r>
            <a:r>
              <a:rPr lang="ru-RU" sz="2900" dirty="0" smtClean="0"/>
              <a:t> уполномоченным представителем лица, </a:t>
            </a:r>
            <a:r>
              <a:rPr lang="ru-RU" sz="2900" b="1" dirty="0" smtClean="0"/>
              <a:t>осуществляющего строительство</a:t>
            </a:r>
            <a:r>
              <a:rPr lang="ru-RU" sz="2900" dirty="0" smtClean="0"/>
              <a:t>. В раздел вносят данные обо всех представителях инженерно-технического персонала, занятых при строительстве объекта.</a:t>
            </a:r>
            <a:br>
              <a:rPr lang="ru-RU" sz="2900" dirty="0" smtClean="0"/>
            </a:br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ru-RU" sz="2900" dirty="0" smtClean="0"/>
              <a:t>  </a:t>
            </a:r>
            <a:r>
              <a:rPr lang="ru-RU" sz="2900" b="1" dirty="0" smtClean="0"/>
              <a:t>Раздел 2 </a:t>
            </a:r>
            <a:r>
              <a:rPr lang="ru-RU" sz="2900" dirty="0" smtClean="0"/>
              <a:t>"Перечень специальных журналов, в которых ведется учет выполнения работ, а также журналов авторского надзора" заполняется уполномоченным представителем </a:t>
            </a:r>
            <a:r>
              <a:rPr lang="ru-RU" sz="2900" b="1" dirty="0" smtClean="0"/>
              <a:t>застройщика </a:t>
            </a:r>
            <a:r>
              <a:rPr lang="ru-RU" sz="2900" dirty="0" smtClean="0"/>
              <a:t>или заказчика, лица, </a:t>
            </a:r>
            <a:r>
              <a:rPr lang="ru-RU" sz="2900" b="1" dirty="0" smtClean="0"/>
              <a:t>осуществляющего строительство </a:t>
            </a:r>
            <a:r>
              <a:rPr lang="ru-RU" sz="2900" dirty="0" smtClean="0"/>
              <a:t>и представителем лица, </a:t>
            </a:r>
            <a:r>
              <a:rPr lang="ru-RU" sz="2900" b="1" dirty="0" smtClean="0"/>
              <a:t>осуществляющего подготовку проектной документации.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Раздел 3 </a:t>
            </a:r>
            <a:r>
              <a:rPr lang="ru-RU" sz="2400" dirty="0" smtClean="0"/>
              <a:t>"Сведения о выполнении работ в процессе строительства, реконструкции, капитального ремонта объекта капитального строительства" </a:t>
            </a:r>
            <a:r>
              <a:rPr lang="ru-RU" sz="2400" b="1" dirty="0" smtClean="0"/>
              <a:t>заполняется </a:t>
            </a:r>
            <a:r>
              <a:rPr lang="ru-RU" sz="2400" dirty="0" smtClean="0"/>
              <a:t>уполномоченным представителем </a:t>
            </a:r>
            <a:r>
              <a:rPr lang="ru-RU" sz="2400" b="1" dirty="0" smtClean="0"/>
              <a:t>лица, осуществляющего строительство</a:t>
            </a:r>
            <a:r>
              <a:rPr lang="ru-RU" sz="2400" dirty="0" smtClean="0"/>
              <a:t>. В указанный раздел включаются данные о выполнении всех работ при строительстве объекта.</a:t>
            </a:r>
            <a:br>
              <a:rPr lang="ru-RU" sz="2400" dirty="0" smtClean="0"/>
            </a:br>
            <a:r>
              <a:rPr lang="ru-RU" sz="2400" b="1" dirty="0" smtClean="0"/>
              <a:t>Данные о работах</a:t>
            </a:r>
            <a:r>
              <a:rPr lang="ru-RU" sz="2400" dirty="0" smtClean="0"/>
              <a:t>, выполняемых при строительстве, реконструкции, капитальном ремонте объекта капитального строительства, </a:t>
            </a:r>
            <a:r>
              <a:rPr lang="ru-RU" sz="2400" b="1" dirty="0" smtClean="0"/>
              <a:t>должны содержать сведения о начале и окончании работы и отражать ход ее выполнения</a:t>
            </a:r>
            <a:r>
              <a:rPr lang="ru-RU" sz="2400" dirty="0" smtClean="0"/>
              <a:t>. Описание работ должно производиться применительно к конструктивным элементам здания, строения или сооружения с указанием осей, рядов, отметок, этажей, ярусов, секций, помещений, где работы выполнялись. Здесь же должны приводиться краткие сведения о методах выполнения работ, применяемых строительных материалах, изделиях и конструкциях, проведенных испытаниях конструкций, оборудования, систем, сетей и устройств (опробование вхолостую или под нагрузкой, подача электроэнергии, давления, испытания на прочность и герметичность и др.).</a:t>
            </a:r>
            <a:endParaRPr lang="ru-RU" sz="24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Раздел 4 </a:t>
            </a:r>
            <a:r>
              <a:rPr lang="ru-RU" sz="2400" dirty="0" smtClean="0"/>
              <a:t>"Сведения о строительном контроле застройщика или заказчика в процессе строительства" </a:t>
            </a:r>
            <a:r>
              <a:rPr lang="ru-RU" sz="2400" b="1" dirty="0" smtClean="0"/>
              <a:t>заполняется</a:t>
            </a:r>
            <a:r>
              <a:rPr lang="ru-RU" sz="2400" dirty="0" smtClean="0"/>
              <a:t> уполномоченным представителем </a:t>
            </a:r>
            <a:r>
              <a:rPr lang="ru-RU" sz="2400" b="1" dirty="0" smtClean="0"/>
              <a:t>застройщика</a:t>
            </a:r>
            <a:r>
              <a:rPr lang="ru-RU" sz="2400" dirty="0" smtClean="0"/>
              <a:t> или заказчика. В указанный раздел </a:t>
            </a:r>
            <a:r>
              <a:rPr lang="ru-RU" sz="2400" b="1" dirty="0" smtClean="0"/>
              <a:t>включаются</a:t>
            </a:r>
            <a:r>
              <a:rPr lang="ru-RU" sz="2400" dirty="0" smtClean="0"/>
              <a:t> </a:t>
            </a:r>
            <a:r>
              <a:rPr lang="ru-RU" sz="2400" b="1" dirty="0" smtClean="0"/>
              <a:t>все данные о </a:t>
            </a:r>
            <a:r>
              <a:rPr lang="ru-RU" sz="2400" dirty="0" smtClean="0"/>
              <a:t>выявленных строительным контролем </a:t>
            </a:r>
            <a:r>
              <a:rPr lang="ru-RU" sz="2400" b="1" dirty="0" smtClean="0"/>
              <a:t>недостатках</a:t>
            </a:r>
            <a:r>
              <a:rPr lang="ru-RU" sz="2400" dirty="0" smtClean="0"/>
              <a:t> при выполнении работ по строительству, а </a:t>
            </a:r>
            <a:r>
              <a:rPr lang="ru-RU" sz="2400" b="1" dirty="0" smtClean="0"/>
              <a:t>также сведения об устранении</a:t>
            </a:r>
            <a:r>
              <a:rPr lang="ru-RU" sz="2400" dirty="0" smtClean="0"/>
              <a:t> указанных недостатков.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 Раздел 5 </a:t>
            </a:r>
            <a:r>
              <a:rPr lang="ru-RU" sz="2400" dirty="0" smtClean="0"/>
              <a:t>"Сведения о строительном контроле лица, осуществляющего строительство, в процессе строительства объекта</a:t>
            </a:r>
            <a:r>
              <a:rPr lang="ru-RU" sz="2400" b="1" dirty="0" smtClean="0"/>
              <a:t>" заполняется </a:t>
            </a:r>
            <a:r>
              <a:rPr lang="ru-RU" sz="2400" dirty="0" smtClean="0"/>
              <a:t>уполномоченным представителем </a:t>
            </a:r>
            <a:r>
              <a:rPr lang="ru-RU" sz="2400" b="1" dirty="0" smtClean="0"/>
              <a:t>лица, осуществляющего строительство</a:t>
            </a:r>
            <a:r>
              <a:rPr lang="ru-RU" sz="2400" dirty="0" smtClean="0"/>
              <a:t>. В раздел включаются все </a:t>
            </a:r>
            <a:r>
              <a:rPr lang="ru-RU" sz="2400" b="1" dirty="0" smtClean="0"/>
              <a:t>данные о выявленных </a:t>
            </a:r>
            <a:r>
              <a:rPr lang="ru-RU" sz="2400" dirty="0" smtClean="0"/>
              <a:t>строительным контролем </a:t>
            </a:r>
            <a:r>
              <a:rPr lang="ru-RU" sz="2400" b="1" dirty="0" smtClean="0"/>
              <a:t>недостатках</a:t>
            </a:r>
            <a:r>
              <a:rPr lang="ru-RU" sz="2400" dirty="0" smtClean="0"/>
              <a:t> при выполнении работ по строительству объекта, </a:t>
            </a:r>
            <a:r>
              <a:rPr lang="ru-RU" sz="2400" b="1" dirty="0" smtClean="0"/>
              <a:t>сведения об устранении указанных недостатков</a:t>
            </a:r>
            <a:r>
              <a:rPr lang="ru-RU" sz="2400" dirty="0" smtClean="0"/>
              <a:t>, а также </a:t>
            </a:r>
            <a:r>
              <a:rPr lang="ru-RU" sz="2400" b="1" dirty="0" smtClean="0"/>
              <a:t>о применяемых </a:t>
            </a:r>
            <a:r>
              <a:rPr lang="ru-RU" sz="2400" dirty="0" smtClean="0"/>
              <a:t>строительным контролем </a:t>
            </a:r>
            <a:r>
              <a:rPr lang="ru-RU" sz="2400" b="1" dirty="0" smtClean="0"/>
              <a:t>схемах контроля </a:t>
            </a:r>
            <a:r>
              <a:rPr lang="ru-RU" sz="2400" dirty="0" smtClean="0"/>
              <a:t>выполнения работ при строительстве объекта.</a:t>
            </a:r>
            <a:endParaRPr lang="ru-RU" sz="2400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Раздел 6</a:t>
            </a:r>
            <a:r>
              <a:rPr lang="ru-RU" sz="2800" dirty="0" smtClean="0"/>
              <a:t> "Перечень исполнительной документации при строительстве,  объекта" </a:t>
            </a:r>
            <a:r>
              <a:rPr lang="ru-RU" sz="2800" b="1" dirty="0" smtClean="0"/>
              <a:t>заполняется</a:t>
            </a:r>
            <a:r>
              <a:rPr lang="ru-RU" sz="2800" dirty="0" smtClean="0"/>
              <a:t> уполномоченным представителем </a:t>
            </a:r>
            <a:r>
              <a:rPr lang="ru-RU" sz="2800" b="1" dirty="0" smtClean="0"/>
              <a:t>лица, осуществляющего строительство</a:t>
            </a:r>
            <a:r>
              <a:rPr lang="ru-RU" sz="2800" dirty="0" smtClean="0"/>
              <a:t>. В указанном разделе </a:t>
            </a:r>
            <a:r>
              <a:rPr lang="ru-RU" sz="2800" b="1" dirty="0" smtClean="0"/>
              <a:t>приводится перечень всех актов </a:t>
            </a:r>
            <a:r>
              <a:rPr lang="ru-RU" sz="2800" dirty="0" smtClean="0"/>
              <a:t>освидетельствования работ, конструкций, участков сетей инженерно-технического обеспечения, </a:t>
            </a:r>
            <a:r>
              <a:rPr lang="ru-RU" sz="2800" b="1" dirty="0" smtClean="0"/>
              <a:t>образов (проб) применяемых строительных материалов, результатов проведения обследований, испытаний, экспертиз</a:t>
            </a:r>
            <a:r>
              <a:rPr lang="ru-RU" sz="2800" dirty="0" smtClean="0"/>
              <a:t> выполненных работ и применяемых строительных </a:t>
            </a:r>
            <a:r>
              <a:rPr lang="ru-RU" sz="2800" b="1" dirty="0" smtClean="0"/>
              <a:t>материалов</a:t>
            </a:r>
            <a:r>
              <a:rPr lang="ru-RU" sz="2800" dirty="0" smtClean="0"/>
              <a:t> в хронологическом порядке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 Раздел 7 </a:t>
            </a:r>
            <a:r>
              <a:rPr lang="ru-RU" sz="2400" dirty="0" smtClean="0"/>
              <a:t>"Сведения о государственном строительном надзоре при строительстве объекта" </a:t>
            </a:r>
            <a:r>
              <a:rPr lang="ru-RU" sz="2400" b="1" dirty="0" smtClean="0"/>
              <a:t>ведется должностным лицом органа государственного строительного надзора</a:t>
            </a:r>
            <a:r>
              <a:rPr lang="ru-RU" sz="2400" dirty="0" smtClean="0"/>
              <a:t>, уполномоченного  на основании соответствующего распоряжения органа государственного строительного надзора  осуществлять такой надзор. В указанный раздел </a:t>
            </a:r>
            <a:r>
              <a:rPr lang="ru-RU" sz="2400" b="1" dirty="0" smtClean="0"/>
              <a:t>включаются данные о</a:t>
            </a:r>
            <a:r>
              <a:rPr lang="ru-RU" sz="2400" dirty="0" smtClean="0"/>
              <a:t> проведенных органом государственного строительного надзора </a:t>
            </a:r>
            <a:r>
              <a:rPr lang="ru-RU" sz="2400" b="1" dirty="0" smtClean="0"/>
              <a:t>проверках</a:t>
            </a:r>
            <a:r>
              <a:rPr lang="ru-RU" sz="2400" dirty="0" smtClean="0"/>
              <a:t> соответствия выполняемых работ требованиям технических регламентов, иных нормативных правовых актов и проектной документации, </a:t>
            </a:r>
            <a:r>
              <a:rPr lang="ru-RU" sz="2400" b="1" dirty="0" smtClean="0"/>
              <a:t>выявленных нарушениях</a:t>
            </a:r>
            <a:r>
              <a:rPr lang="ru-RU" sz="2400" dirty="0" smtClean="0"/>
              <a:t>, </a:t>
            </a:r>
            <a:r>
              <a:rPr lang="ru-RU" sz="2400" b="1" dirty="0" smtClean="0"/>
              <a:t>предписаниях об устранении выявленных нарушений</a:t>
            </a:r>
            <a:r>
              <a:rPr lang="ru-RU" sz="2400" dirty="0" smtClean="0"/>
              <a:t>, сведения о выполнении таких предписаний, а также данные построенного объекта </a:t>
            </a:r>
            <a:r>
              <a:rPr lang="ru-RU" sz="2400" b="1" dirty="0" smtClean="0"/>
              <a:t>о выдаче заключения о соответствии </a:t>
            </a:r>
            <a:r>
              <a:rPr lang="ru-RU" sz="2400" dirty="0" smtClean="0"/>
              <a:t>капитального строительства названным требованиям </a:t>
            </a:r>
            <a:r>
              <a:rPr lang="ru-RU" sz="2400" b="1" dirty="0" smtClean="0"/>
              <a:t>или </a:t>
            </a:r>
            <a:r>
              <a:rPr lang="ru-RU" sz="2400" dirty="0" smtClean="0"/>
              <a:t>решении </a:t>
            </a:r>
            <a:r>
              <a:rPr lang="ru-RU" sz="2400" b="1" dirty="0" smtClean="0"/>
              <a:t>об отказе </a:t>
            </a:r>
            <a:r>
              <a:rPr lang="ru-RU" sz="2400" dirty="0" smtClean="0"/>
              <a:t>в выдаче такого заключения.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* Записи в общий журнал вносятся с даты начала выполнения работ по строительству, реконструкции, капитальному ремонту объекта капитального строительства до даты фактического окончания выполнения работ.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 * Записи в общий журнал работ вносятся в текстовой форме и подписываются соответствующими уполномоченными представителями участников строительства, сведения о которых отражены на Титульном листе общего журнала работ.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ПОРЯДОК ВЕДЕНИЯ СПЕЦИАЛЬНЫХ ЖУРНАЛОВ РАБОТ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Специальные журналы работ ведет уполномоченный представитель лица, осуществляющего строительство, путем заполнения его граф начиная с даты выполнения отдельного вида работ по строительству, реконструкции, капитальному ремонту объекта капитального строительства до даты фактического окончания выполнения отдельного вида таких работ.</a:t>
            </a:r>
          </a:p>
          <a:p>
            <a:r>
              <a:rPr lang="ru-RU" dirty="0" smtClean="0"/>
              <a:t> После завершения выполнения отдельных видов работ по строительству, реконструкции, капитальному ремонту объекта капитального строительства заполненные специальные журналы работ передаются застройщику или заказчику.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308292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/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/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/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Исполнительная документация в строительстве</a:t>
            </a:r>
            <a:r>
              <a:rPr lang="ru-RU" sz="2800" b="1" dirty="0" smtClean="0">
                <a:solidFill>
                  <a:srgbClr val="C00000"/>
                </a:solidFill>
              </a:rPr>
              <a:t/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200" b="1" dirty="0" smtClean="0"/>
              <a:t> </a:t>
            </a:r>
            <a:r>
              <a:rPr lang="ru-RU" sz="2700" b="1" dirty="0" smtClean="0"/>
              <a:t>РД-11-02-2006</a:t>
            </a:r>
            <a:r>
              <a:rPr lang="ru-RU" sz="2700" dirty="0" smtClean="0"/>
              <a:t> Требования к составу и порядку ведения исполнительной документации при строительстве, реконструкции, капитальном ремонте объектов  капитального строительства и требования, предъявляемые к актам освидетельствования работ, конструкций, участков сетей инженерно-технического  обеспечения</a:t>
            </a:r>
            <a:r>
              <a:rPr lang="ru-RU" sz="1050" dirty="0" smtClean="0"/>
              <a:t>	 </a:t>
            </a:r>
            <a:r>
              <a:rPr lang="ru-RU" sz="1100" b="1" dirty="0" smtClean="0"/>
              <a:t/>
            </a:r>
            <a:br>
              <a:rPr lang="ru-RU" sz="1100" b="1" dirty="0" smtClean="0"/>
            </a:br>
            <a:r>
              <a:rPr lang="ru-RU" sz="1100" b="1" dirty="0" smtClean="0"/>
              <a:t/>
            </a:r>
            <a:br>
              <a:rPr lang="ru-RU" sz="11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57562"/>
            <a:ext cx="8686800" cy="350043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000" dirty="0" smtClean="0"/>
              <a:t>    Порядок ведения исполнительной документации в строительстве разработан в соответствии с:</a:t>
            </a:r>
          </a:p>
          <a:p>
            <a:r>
              <a:rPr lang="ru-RU" sz="3000" dirty="0" smtClean="0"/>
              <a:t> Градостроительным кодексом Российской Федерации ;</a:t>
            </a:r>
          </a:p>
          <a:p>
            <a:r>
              <a:rPr lang="ru-RU" sz="3000" dirty="0" smtClean="0"/>
              <a:t> Постановлением Правительства Российской Федерации от 1 февраля 2006 г. N 54 "Об осуществлении государственного строительного надзора в Российской Федерации».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* Исполнительная документация представляет собой текстовые и графические материалы, отражающие фактическое исполнение проектных решений и фактическое положение объектов капитального строительства и их элементов в процессе строительства, реконструкции, капитального ремонта объектов капитального строительства по мере завершения определенных в проектной документации работ.</a:t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 * Исполнительная документация подлежит хранению у застройщика или заказчика до проведения органом государственного строительного надзора итоговой проверки. На время проведения итоговой проверки исполнительная документация передается застройщиком или заказчиком в орган государственного строительного надзора. После выдачи органом государственного строительного надзора заключения о соответствии построенного, реконструированного, отремонтированного объекта капитального строительства требованиям технических регламентов (норм и правил), иных нормативных правовых актов и проектной документации исполнительная документация передается застройщику или заказчику на постоянное хранение.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656184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Применение принципов управления качеством не только обеспечивает непосредственные выгоды, но и вносит важный вклад в менеджмент затрат и рисков. Применение этих принципов в строительной организации могут оказывать влияние на: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700808"/>
            <a:ext cx="8686800" cy="5157192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повышение лояльности потребителей, ведущее к повторению бизнеса и хорошим отзывам;</a:t>
            </a:r>
          </a:p>
          <a:p>
            <a:r>
              <a:rPr lang="ru-RU" b="1" dirty="0" smtClean="0"/>
              <a:t>деловые контакты и обращения;</a:t>
            </a:r>
          </a:p>
          <a:p>
            <a:r>
              <a:rPr lang="ru-RU" b="1" dirty="0" smtClean="0"/>
              <a:t>возрастающие прибыли и доли рынков, получаемые посредством гибких и быстрых откликов на возможности рынка;</a:t>
            </a:r>
          </a:p>
          <a:p>
            <a:r>
              <a:rPr lang="ru-RU" b="1" dirty="0" smtClean="0"/>
              <a:t>гибкую и быструю реакцию на возможности рынка;</a:t>
            </a:r>
          </a:p>
          <a:p>
            <a:r>
              <a:rPr lang="ru-RU" b="1" dirty="0" smtClean="0"/>
              <a:t>возможность снижения затрат и сокращения времени цикла за счет эффективного использования ресурсов;</a:t>
            </a:r>
          </a:p>
          <a:p>
            <a:r>
              <a:rPr lang="ru-RU" b="1" dirty="0" smtClean="0"/>
              <a:t>получение конкурентных преимуществ за счет улучшения возможностей строительной организации;</a:t>
            </a:r>
          </a:p>
          <a:p>
            <a:r>
              <a:rPr lang="ru-RU" b="1" dirty="0" smtClean="0"/>
              <a:t>понимание и мотивацию работников в отношении целей и задач строительной организации, а также участия в постоянном улучшении;</a:t>
            </a:r>
          </a:p>
          <a:p>
            <a:r>
              <a:rPr lang="ru-RU" b="1" dirty="0" smtClean="0"/>
              <a:t>уверенность заинтересованных сторон в строительной организации, подтвержденную финансовыми и социальными выгодами в  результате ее деятельности;</a:t>
            </a:r>
          </a:p>
          <a:p>
            <a:r>
              <a:rPr lang="ru-RU" b="1" dirty="0" smtClean="0"/>
              <a:t>способность строительной организации оптимизировать затраты и ресурсы.</a:t>
            </a:r>
            <a:endParaRPr lang="ru-RU" b="1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86874" cy="65403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Перечень исполнительной документации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892480" cy="5949280"/>
          </a:xfrm>
        </p:spPr>
        <p:txBody>
          <a:bodyPr>
            <a:normAutofit fontScale="70000" lnSpcReduction="20000"/>
          </a:bodyPr>
          <a:lstStyle/>
          <a:p>
            <a:r>
              <a:rPr lang="ru-RU" sz="3300" b="1" dirty="0" smtClean="0"/>
              <a:t>1. Акты освидетельствования геодезической разбивочной основы ;</a:t>
            </a:r>
          </a:p>
          <a:p>
            <a:r>
              <a:rPr lang="ru-RU" sz="3300" b="1" dirty="0" smtClean="0"/>
              <a:t>2. Акты разбивки осей объекта капитального строительства на местности ;</a:t>
            </a:r>
          </a:p>
          <a:p>
            <a:r>
              <a:rPr lang="ru-RU" sz="3300" b="1" dirty="0" smtClean="0"/>
              <a:t>3. Акты освидетельствования «скрытых» работ, которые оказывают влияние на безопасность объекта;</a:t>
            </a:r>
          </a:p>
          <a:p>
            <a:r>
              <a:rPr lang="ru-RU" sz="3300" b="1" dirty="0" smtClean="0"/>
              <a:t>4. Акты освидетельствования ответственных конструкций;</a:t>
            </a:r>
          </a:p>
          <a:p>
            <a:r>
              <a:rPr lang="ru-RU" sz="3300" b="1" dirty="0" smtClean="0"/>
              <a:t>5. Акты освидетельствования участков сетей инженерно-технического обеспечения;</a:t>
            </a:r>
          </a:p>
          <a:p>
            <a:r>
              <a:rPr lang="ru-RU" sz="3300" b="1" dirty="0" smtClean="0"/>
              <a:t>6. Исполнительные геодезические схемы;</a:t>
            </a:r>
          </a:p>
          <a:p>
            <a:r>
              <a:rPr lang="ru-RU" sz="3300" b="1" dirty="0" smtClean="0"/>
              <a:t>7. Исполнительные схемы и профили участков сетей инженерно-технического обеспечения;</a:t>
            </a:r>
          </a:p>
          <a:p>
            <a:r>
              <a:rPr lang="ru-RU" sz="3300" b="1" dirty="0" smtClean="0"/>
              <a:t>8. Акты испытания и опробования технических устройств;</a:t>
            </a:r>
          </a:p>
          <a:p>
            <a:r>
              <a:rPr lang="ru-RU" sz="3300" b="1" dirty="0" smtClean="0"/>
              <a:t>9. Результаты экспертиз, обследований, лабораторных и иных испытаний;</a:t>
            </a:r>
          </a:p>
          <a:p>
            <a:r>
              <a:rPr lang="ru-RU" sz="3300" b="1" dirty="0" smtClean="0"/>
              <a:t>10. Документы, подтверждающие проведение контроля за качеством применяемых строительных материалов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>Объект капитального строительства ________________________________</a:t>
            </a:r>
            <a:br>
              <a:rPr lang="ru-RU" sz="2000" b="1" dirty="0" smtClean="0"/>
            </a:br>
            <a:r>
              <a:rPr lang="ru-RU" sz="2000" b="1" dirty="0" smtClean="0"/>
              <a:t>__________________________________________________________________</a:t>
            </a:r>
            <a:br>
              <a:rPr lang="ru-RU" sz="2000" b="1" dirty="0" smtClean="0"/>
            </a:br>
            <a:r>
              <a:rPr lang="ru-RU" sz="2000" b="1" dirty="0" smtClean="0"/>
              <a:t>      (наименование, почтовый или строительный адрес объекта</a:t>
            </a:r>
            <a:br>
              <a:rPr lang="ru-RU" sz="2000" b="1" dirty="0" smtClean="0"/>
            </a:br>
            <a:r>
              <a:rPr lang="ru-RU" sz="2000" b="1" dirty="0" smtClean="0"/>
              <a:t>                   капитального строительства)</a:t>
            </a:r>
            <a:br>
              <a:rPr lang="ru-RU" sz="2000" b="1" dirty="0" smtClean="0"/>
            </a:br>
            <a:r>
              <a:rPr lang="ru-RU" sz="2000" b="1" dirty="0" smtClean="0"/>
              <a:t>Застройщик или заказчик __________________________________________</a:t>
            </a:r>
            <a:br>
              <a:rPr lang="ru-RU" sz="2000" b="1" dirty="0" smtClean="0"/>
            </a:br>
            <a:r>
              <a:rPr lang="ru-RU" sz="2000" b="1" dirty="0" smtClean="0"/>
              <a:t>                           (наименование, номер и дата выдачи</a:t>
            </a:r>
            <a:br>
              <a:rPr lang="ru-RU" sz="2000" b="1" dirty="0" smtClean="0"/>
            </a:br>
            <a:r>
              <a:rPr lang="ru-RU" sz="2000" b="1" dirty="0" smtClean="0"/>
              <a:t>__________________________________________________________________</a:t>
            </a:r>
            <a:br>
              <a:rPr lang="ru-RU" sz="2000" b="1" dirty="0" smtClean="0"/>
            </a:br>
            <a:r>
              <a:rPr lang="ru-RU" sz="2000" b="1" dirty="0" smtClean="0"/>
              <a:t> свидетельства о государственной регистрации, ОГРН, ИНН, почтовые</a:t>
            </a:r>
            <a:br>
              <a:rPr lang="ru-RU" sz="2000" b="1" dirty="0" smtClean="0"/>
            </a:br>
            <a:r>
              <a:rPr lang="ru-RU" sz="2000" b="1" dirty="0" smtClean="0"/>
              <a:t>__________________________________________________________________</a:t>
            </a:r>
            <a:br>
              <a:rPr lang="ru-RU" sz="2000" b="1" dirty="0" smtClean="0"/>
            </a:br>
            <a:r>
              <a:rPr lang="ru-RU" sz="2000" b="1" dirty="0" smtClean="0"/>
              <a:t>   реквизиты, телефон/факс - для юридических лиц; фамилия, имя,</a:t>
            </a:r>
            <a:br>
              <a:rPr lang="ru-RU" sz="2000" b="1" dirty="0" smtClean="0"/>
            </a:br>
            <a:r>
              <a:rPr lang="ru-RU" sz="2000" b="1" dirty="0" smtClean="0"/>
              <a:t>__________________________________________________________________</a:t>
            </a:r>
            <a:br>
              <a:rPr lang="ru-RU" sz="2000" b="1" dirty="0" smtClean="0"/>
            </a:br>
            <a:r>
              <a:rPr lang="ru-RU" sz="2000" b="1" dirty="0" smtClean="0"/>
              <a:t>  отчество, паспортные данные, место проживания, телефон/факс -</a:t>
            </a:r>
            <a:br>
              <a:rPr lang="ru-RU" sz="2000" b="1" dirty="0" smtClean="0"/>
            </a:br>
            <a:r>
              <a:rPr lang="ru-RU" sz="2000" b="1" dirty="0" smtClean="0"/>
              <a:t>__________________________________________________________________</a:t>
            </a:r>
            <a:br>
              <a:rPr lang="ru-RU" sz="2000" b="1" dirty="0" smtClean="0"/>
            </a:br>
            <a:r>
              <a:rPr lang="ru-RU" sz="2000" b="1" dirty="0" smtClean="0"/>
              <a:t>                       для физических лиц)</a:t>
            </a:r>
            <a:br>
              <a:rPr lang="ru-RU" sz="2000" b="1" dirty="0" smtClean="0"/>
            </a:br>
            <a:r>
              <a:rPr lang="ru-RU" sz="2000" b="1" dirty="0" smtClean="0"/>
              <a:t>Лицо, осуществляющее строительство _______________________________</a:t>
            </a:r>
            <a:br>
              <a:rPr lang="ru-RU" sz="2000" b="1" dirty="0" smtClean="0"/>
            </a:br>
            <a:r>
              <a:rPr lang="ru-RU" sz="2000" b="1" dirty="0" smtClean="0"/>
              <a:t>                                     (наименование, номер и дата</a:t>
            </a:r>
            <a:br>
              <a:rPr lang="ru-RU" sz="2000" b="1" dirty="0" smtClean="0"/>
            </a:br>
            <a:r>
              <a:rPr lang="ru-RU" sz="2000" b="1" dirty="0" smtClean="0"/>
              <a:t>__________________________________________________________________</a:t>
            </a:r>
            <a:br>
              <a:rPr lang="ru-RU" sz="2000" b="1" dirty="0" smtClean="0"/>
            </a:br>
            <a:r>
              <a:rPr lang="ru-RU" sz="2000" b="1" dirty="0" smtClean="0"/>
              <a:t>  выдачи свидетельства о государственной регистрации, ОГРН, ИНН,</a:t>
            </a:r>
            <a:br>
              <a:rPr lang="ru-RU" sz="2000" b="1" dirty="0" smtClean="0"/>
            </a:br>
            <a:r>
              <a:rPr lang="ru-RU" sz="2000" b="1" dirty="0" smtClean="0"/>
              <a:t>__________________________________________________________________</a:t>
            </a:r>
            <a:br>
              <a:rPr lang="ru-RU" sz="2000" b="1" dirty="0" smtClean="0"/>
            </a:br>
            <a:r>
              <a:rPr lang="ru-RU" sz="2000" b="1" dirty="0" smtClean="0"/>
              <a:t> почтовые реквизиты, телефон/факс - для юридических лиц; фамилия,</a:t>
            </a:r>
            <a:br>
              <a:rPr lang="ru-RU" sz="2000" b="1" dirty="0" smtClean="0"/>
            </a:br>
            <a:r>
              <a:rPr lang="ru-RU" sz="2000" b="1" dirty="0" smtClean="0"/>
              <a:t>__________________________________________________________________</a:t>
            </a:r>
            <a:br>
              <a:rPr lang="ru-RU" sz="2000" b="1" dirty="0" smtClean="0"/>
            </a:br>
            <a:r>
              <a:rPr lang="ru-RU" sz="2000" b="1" dirty="0" smtClean="0"/>
              <a:t>       имя, отчество, паспортные данные, место проживания,</a:t>
            </a:r>
            <a:br>
              <a:rPr lang="ru-RU" sz="2000" b="1" dirty="0" smtClean="0"/>
            </a:br>
            <a:r>
              <a:rPr lang="ru-RU" sz="2000" b="1" dirty="0" smtClean="0"/>
              <a:t>__________________________________________________________________</a:t>
            </a:r>
            <a:br>
              <a:rPr lang="ru-RU" sz="2000" b="1" dirty="0" smtClean="0"/>
            </a:br>
            <a:r>
              <a:rPr lang="ru-RU" sz="2000" b="1" dirty="0" smtClean="0"/>
              <a:t>                телефон/факс - для физических лиц)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endParaRPr lang="ru-RU" sz="1600" b="1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Лицо, осуществляющее подготовку проектной документации ___________</a:t>
            </a:r>
            <a:br>
              <a:rPr lang="ru-RU" sz="1800" b="1" dirty="0" smtClean="0"/>
            </a:br>
            <a:r>
              <a:rPr lang="ru-RU" sz="1800" b="1" dirty="0" smtClean="0"/>
              <a:t>__________________________________________________________________</a:t>
            </a:r>
            <a:br>
              <a:rPr lang="ru-RU" sz="1800" b="1" dirty="0" smtClean="0"/>
            </a:br>
            <a:r>
              <a:rPr lang="ru-RU" sz="1800" b="1" dirty="0" smtClean="0"/>
              <a:t>         (наименование, номер и дата выдачи свидетельства</a:t>
            </a:r>
            <a:br>
              <a:rPr lang="ru-RU" sz="1800" b="1" dirty="0" smtClean="0"/>
            </a:br>
            <a:r>
              <a:rPr lang="ru-RU" sz="1800" b="1" dirty="0" smtClean="0"/>
              <a:t>__________________________________________________________________</a:t>
            </a:r>
            <a:br>
              <a:rPr lang="ru-RU" sz="1800" b="1" dirty="0" smtClean="0"/>
            </a:br>
            <a:r>
              <a:rPr lang="ru-RU" sz="1800" b="1" dirty="0" smtClean="0"/>
              <a:t>  о государственной регистрации, ОГРН, ИНН, почтовые реквизиты,</a:t>
            </a:r>
            <a:br>
              <a:rPr lang="ru-RU" sz="1800" b="1" dirty="0" smtClean="0"/>
            </a:br>
            <a:r>
              <a:rPr lang="ru-RU" sz="1800" b="1" dirty="0" smtClean="0"/>
              <a:t>__________________________________________________________________</a:t>
            </a:r>
            <a:br>
              <a:rPr lang="ru-RU" sz="1800" b="1" dirty="0" smtClean="0"/>
            </a:br>
            <a:r>
              <a:rPr lang="ru-RU" sz="1800" b="1" dirty="0" smtClean="0"/>
              <a:t>   телефон/факс - для юридических лиц; фамилия, имя, отчество,</a:t>
            </a:r>
            <a:br>
              <a:rPr lang="ru-RU" sz="1800" b="1" dirty="0" smtClean="0"/>
            </a:br>
            <a:r>
              <a:rPr lang="ru-RU" sz="1800" b="1" dirty="0" smtClean="0"/>
              <a:t>__________________________________________________________________</a:t>
            </a:r>
            <a:br>
              <a:rPr lang="ru-RU" sz="1800" b="1" dirty="0" smtClean="0"/>
            </a:br>
            <a:r>
              <a:rPr lang="ru-RU" sz="1800" b="1" dirty="0" smtClean="0"/>
              <a:t>     паспортные данные, место проживания, телефон/факс - для</a:t>
            </a:r>
            <a:br>
              <a:rPr lang="ru-RU" sz="1800" b="1" dirty="0" smtClean="0"/>
            </a:br>
            <a:r>
              <a:rPr lang="ru-RU" sz="1800" b="1" dirty="0" smtClean="0"/>
              <a:t>__________________________________________________________________</a:t>
            </a:r>
            <a:br>
              <a:rPr lang="ru-RU" sz="1800" b="1" dirty="0" smtClean="0"/>
            </a:br>
            <a:r>
              <a:rPr lang="ru-RU" sz="1800" b="1" dirty="0" smtClean="0"/>
              <a:t>                         физических лиц)</a:t>
            </a:r>
            <a:br>
              <a:rPr lang="ru-RU" sz="1800" b="1" dirty="0" smtClean="0"/>
            </a:br>
            <a:r>
              <a:rPr lang="ru-RU" sz="1800" b="1" dirty="0" smtClean="0"/>
              <a:t>Лицо, осуществляющее строительство, выполнившее работы, подлежащие</a:t>
            </a:r>
            <a:br>
              <a:rPr lang="ru-RU" sz="1800" b="1" dirty="0" smtClean="0"/>
            </a:br>
            <a:r>
              <a:rPr lang="ru-RU" sz="1800" b="1" dirty="0" smtClean="0"/>
              <a:t>освидетельствованию ______________________________________________</a:t>
            </a:r>
            <a:br>
              <a:rPr lang="ru-RU" sz="1800" b="1" dirty="0" smtClean="0"/>
            </a:br>
            <a:r>
              <a:rPr lang="ru-RU" sz="1800" b="1" dirty="0" smtClean="0"/>
              <a:t>                         (наименование, номер и дата выдачи</a:t>
            </a:r>
            <a:br>
              <a:rPr lang="ru-RU" sz="1800" b="1" dirty="0" smtClean="0"/>
            </a:br>
            <a:r>
              <a:rPr lang="ru-RU" sz="1800" b="1" dirty="0" smtClean="0"/>
              <a:t>__________________________________________________________________</a:t>
            </a:r>
            <a:br>
              <a:rPr lang="ru-RU" sz="1800" b="1" dirty="0" smtClean="0"/>
            </a:br>
            <a:r>
              <a:rPr lang="ru-RU" sz="1800" b="1" dirty="0" smtClean="0"/>
              <a:t> свидетельства о государственной регистрации, ОГРН, ИНН, почтовые</a:t>
            </a:r>
            <a:br>
              <a:rPr lang="ru-RU" sz="1800" b="1" dirty="0" smtClean="0"/>
            </a:br>
            <a:r>
              <a:rPr lang="ru-RU" sz="1800" b="1" dirty="0" smtClean="0"/>
              <a:t>__________________________________________________________________</a:t>
            </a:r>
            <a:br>
              <a:rPr lang="ru-RU" sz="1800" b="1" dirty="0" smtClean="0"/>
            </a:br>
            <a:r>
              <a:rPr lang="ru-RU" sz="1800" b="1" dirty="0" smtClean="0"/>
              <a:t>   реквизиты, телефон/факс - для юридических лиц; фамилия, имя,</a:t>
            </a:r>
            <a:br>
              <a:rPr lang="ru-RU" sz="1800" b="1" dirty="0" smtClean="0"/>
            </a:br>
            <a:r>
              <a:rPr lang="ru-RU" sz="1800" b="1" dirty="0" smtClean="0"/>
              <a:t>__________________________________________________________________</a:t>
            </a:r>
            <a:br>
              <a:rPr lang="ru-RU" sz="1800" b="1" dirty="0" smtClean="0"/>
            </a:br>
            <a:r>
              <a:rPr lang="ru-RU" sz="1800" b="1" dirty="0" smtClean="0"/>
              <a:t>отчество, паспортные данные, место проживания, телефон/факс - для</a:t>
            </a:r>
            <a:br>
              <a:rPr lang="ru-RU" sz="1800" b="1" dirty="0" smtClean="0"/>
            </a:br>
            <a:r>
              <a:rPr lang="ru-RU" sz="1800" b="1" dirty="0" smtClean="0"/>
              <a:t>__________________________________________________________________</a:t>
            </a:r>
            <a:br>
              <a:rPr lang="ru-RU" sz="1800" b="1" dirty="0" smtClean="0"/>
            </a:br>
            <a:r>
              <a:rPr lang="ru-RU" sz="1800" b="1" dirty="0" smtClean="0"/>
              <a:t>                         физических лиц)</a:t>
            </a:r>
            <a:br>
              <a:rPr lang="ru-RU" sz="1800" b="1" dirty="0" smtClean="0"/>
            </a:br>
            <a:endParaRPr lang="ru-RU" sz="1800" b="1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</p:spPr>
        <p:txBody>
          <a:bodyPr>
            <a:normAutofit fontScale="90000"/>
          </a:bodyPr>
          <a:lstStyle/>
          <a:p>
            <a:r>
              <a:rPr lang="ru-RU" sz="1600" dirty="0" smtClean="0"/>
              <a:t> </a:t>
            </a:r>
            <a:br>
              <a:rPr lang="ru-RU" sz="1600" dirty="0" smtClean="0"/>
            </a:br>
            <a:r>
              <a:rPr lang="ru-RU" sz="1600" b="1" dirty="0" smtClean="0"/>
              <a:t>АКТ</a:t>
            </a:r>
            <a:br>
              <a:rPr lang="ru-RU" sz="1600" b="1" dirty="0" smtClean="0"/>
            </a:br>
            <a:r>
              <a:rPr lang="ru-RU" sz="1600" b="1" dirty="0" smtClean="0"/>
              <a:t>                освидетельствования скрытых работ </a:t>
            </a:r>
            <a:br>
              <a:rPr lang="ru-RU" sz="1600" b="1" dirty="0" smtClean="0"/>
            </a:br>
            <a:r>
              <a:rPr lang="ru-RU" sz="1600" b="1" dirty="0" smtClean="0"/>
              <a:t>N ____________________                 "__" ______________ 200_ г.</a:t>
            </a:r>
            <a:br>
              <a:rPr lang="ru-RU" sz="1600" b="1" dirty="0" smtClean="0"/>
            </a:br>
            <a:r>
              <a:rPr lang="ru-RU" sz="1600" b="1" dirty="0" smtClean="0"/>
              <a:t> </a:t>
            </a:r>
            <a:br>
              <a:rPr lang="ru-RU" sz="1600" b="1" dirty="0" smtClean="0"/>
            </a:br>
            <a:r>
              <a:rPr lang="ru-RU" sz="1600" b="1" dirty="0" smtClean="0"/>
              <a:t>Представитель застройщика или заказчика __________________________</a:t>
            </a:r>
            <a:br>
              <a:rPr lang="ru-RU" sz="1600" b="1" dirty="0" smtClean="0"/>
            </a:br>
            <a:r>
              <a:rPr lang="ru-RU" sz="1600" b="1" dirty="0" smtClean="0"/>
              <a:t>__________________________________________________________________</a:t>
            </a:r>
            <a:br>
              <a:rPr lang="ru-RU" sz="1600" b="1" dirty="0" smtClean="0"/>
            </a:br>
            <a:r>
              <a:rPr lang="ru-RU" sz="1600" b="1" dirty="0" smtClean="0"/>
              <a:t>        (должность, фамилия, инициалы, реквизиты документа</a:t>
            </a:r>
            <a:br>
              <a:rPr lang="ru-RU" sz="1600" b="1" dirty="0" smtClean="0"/>
            </a:br>
            <a:r>
              <a:rPr lang="ru-RU" sz="1600" b="1" dirty="0" smtClean="0"/>
              <a:t>                       о представительстве)</a:t>
            </a:r>
            <a:br>
              <a:rPr lang="ru-RU" sz="1600" b="1" dirty="0" smtClean="0"/>
            </a:br>
            <a:r>
              <a:rPr lang="ru-RU" sz="1600" b="1" dirty="0" smtClean="0"/>
              <a:t>Представитель лица, осуществляющего строительство ________________</a:t>
            </a:r>
            <a:br>
              <a:rPr lang="ru-RU" sz="1600" b="1" dirty="0" smtClean="0"/>
            </a:br>
            <a:r>
              <a:rPr lang="ru-RU" sz="1600" b="1" dirty="0" smtClean="0"/>
              <a:t>__________________________________________________________________</a:t>
            </a:r>
            <a:br>
              <a:rPr lang="ru-RU" sz="1600" b="1" dirty="0" smtClean="0"/>
            </a:br>
            <a:r>
              <a:rPr lang="ru-RU" sz="1600" b="1" dirty="0" smtClean="0"/>
              <a:t>        (должность, фамилия, инициалы, реквизиты документа</a:t>
            </a:r>
            <a:br>
              <a:rPr lang="ru-RU" sz="1600" b="1" dirty="0" smtClean="0"/>
            </a:br>
            <a:r>
              <a:rPr lang="ru-RU" sz="1600" b="1" dirty="0" smtClean="0"/>
              <a:t>                       о представительстве)</a:t>
            </a:r>
            <a:br>
              <a:rPr lang="ru-RU" sz="1600" b="1" dirty="0" smtClean="0"/>
            </a:br>
            <a:r>
              <a:rPr lang="ru-RU" sz="1600" b="1" dirty="0" smtClean="0"/>
              <a:t>Представитель   лица,   осуществляющего строительство, по вопросам</a:t>
            </a:r>
            <a:br>
              <a:rPr lang="ru-RU" sz="1600" b="1" dirty="0" smtClean="0"/>
            </a:br>
            <a:r>
              <a:rPr lang="ru-RU" sz="1600" b="1" dirty="0" smtClean="0"/>
              <a:t>строительного контроля ___________________________________________</a:t>
            </a:r>
            <a:br>
              <a:rPr lang="ru-RU" sz="1600" b="1" dirty="0" smtClean="0"/>
            </a:br>
            <a:r>
              <a:rPr lang="ru-RU" sz="1600" b="1" dirty="0" smtClean="0"/>
              <a:t>__________________________________________________________________</a:t>
            </a:r>
            <a:br>
              <a:rPr lang="ru-RU" sz="1600" b="1" dirty="0" smtClean="0"/>
            </a:br>
            <a:r>
              <a:rPr lang="ru-RU" sz="1600" b="1" dirty="0" smtClean="0"/>
              <a:t>        (должность, фамилия, инициалы, реквизиты документа</a:t>
            </a:r>
            <a:br>
              <a:rPr lang="ru-RU" sz="1600" b="1" dirty="0" smtClean="0"/>
            </a:br>
            <a:r>
              <a:rPr lang="ru-RU" sz="1600" b="1" dirty="0" smtClean="0"/>
              <a:t>                       о представительстве)</a:t>
            </a:r>
            <a:br>
              <a:rPr lang="ru-RU" sz="1600" b="1" dirty="0" smtClean="0"/>
            </a:br>
            <a:r>
              <a:rPr lang="ru-RU" sz="1600" b="1" dirty="0" smtClean="0"/>
              <a:t>Представитель   лица,   осуществляющего   подготовку     проектной</a:t>
            </a:r>
            <a:br>
              <a:rPr lang="ru-RU" sz="1600" b="1" dirty="0" smtClean="0"/>
            </a:br>
            <a:r>
              <a:rPr lang="ru-RU" sz="1600" b="1" dirty="0" smtClean="0"/>
              <a:t>документации _____________________________________________________</a:t>
            </a:r>
            <a:br>
              <a:rPr lang="ru-RU" sz="1600" b="1" dirty="0" smtClean="0"/>
            </a:br>
            <a:r>
              <a:rPr lang="ru-RU" sz="1600" b="1" dirty="0" smtClean="0"/>
              <a:t>              (должность, фамилия, инициалы, реквизиты документа</a:t>
            </a:r>
            <a:br>
              <a:rPr lang="ru-RU" sz="1600" b="1" dirty="0" smtClean="0"/>
            </a:br>
            <a:r>
              <a:rPr lang="ru-RU" sz="1600" b="1" dirty="0" smtClean="0"/>
              <a:t>__________________________________________________________________</a:t>
            </a:r>
            <a:br>
              <a:rPr lang="ru-RU" sz="1600" b="1" dirty="0" smtClean="0"/>
            </a:br>
            <a:r>
              <a:rPr lang="ru-RU" sz="1600" b="1" dirty="0" smtClean="0"/>
              <a:t>                       о представительстве)</a:t>
            </a:r>
            <a:br>
              <a:rPr lang="ru-RU" sz="1600" b="1" dirty="0" smtClean="0"/>
            </a:br>
            <a:r>
              <a:rPr lang="ru-RU" sz="1600" b="1" dirty="0" smtClean="0"/>
              <a:t>Представитель   лица,  осуществляющего строительство, выполнившего</a:t>
            </a:r>
            <a:br>
              <a:rPr lang="ru-RU" sz="1600" b="1" dirty="0" smtClean="0"/>
            </a:br>
            <a:r>
              <a:rPr lang="ru-RU" sz="1600" b="1" dirty="0" smtClean="0"/>
              <a:t>работы, подлежащие освидетельствованию ___________________________</a:t>
            </a:r>
            <a:br>
              <a:rPr lang="ru-RU" sz="1600" b="1" dirty="0" smtClean="0"/>
            </a:br>
            <a:r>
              <a:rPr lang="ru-RU" sz="1600" b="1" dirty="0" smtClean="0"/>
              <a:t>                                           (должность, фамилия,</a:t>
            </a:r>
            <a:br>
              <a:rPr lang="ru-RU" sz="1600" b="1" dirty="0" smtClean="0"/>
            </a:br>
            <a:r>
              <a:rPr lang="ru-RU" sz="1600" b="1" dirty="0" smtClean="0"/>
              <a:t>__________________________________________________________________</a:t>
            </a:r>
            <a:br>
              <a:rPr lang="ru-RU" sz="1600" b="1" dirty="0" smtClean="0"/>
            </a:br>
            <a:r>
              <a:rPr lang="ru-RU" sz="1600" b="1" dirty="0" smtClean="0"/>
              <a:t>        инициалы, реквизиты документа о представительстве)</a:t>
            </a:r>
            <a:br>
              <a:rPr lang="ru-RU" sz="1600" b="1" dirty="0" smtClean="0"/>
            </a:br>
            <a:r>
              <a:rPr lang="ru-RU" sz="1600" b="1" dirty="0" smtClean="0"/>
              <a:t>а также иные представители лиц, участвующих в освидетельствовании:</a:t>
            </a:r>
            <a:br>
              <a:rPr lang="ru-RU" sz="1600" b="1" dirty="0" smtClean="0"/>
            </a:br>
            <a:r>
              <a:rPr lang="ru-RU" sz="1600" b="1" dirty="0" smtClean="0"/>
              <a:t>__________________________________________________________________</a:t>
            </a:r>
            <a:br>
              <a:rPr lang="ru-RU" sz="1600" b="1" dirty="0" smtClean="0"/>
            </a:br>
            <a:r>
              <a:rPr lang="ru-RU" sz="1600" b="1" dirty="0" smtClean="0"/>
              <a:t> (наименование, должность, фамилия, инициалы, реквизиты документа</a:t>
            </a:r>
            <a:br>
              <a:rPr lang="ru-RU" sz="1600" b="1" dirty="0" smtClean="0"/>
            </a:br>
            <a:r>
              <a:rPr lang="ru-RU" sz="1600" b="1" dirty="0" smtClean="0"/>
              <a:t>__________________________________________________________________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                      о представительстве)</a:t>
            </a:r>
            <a:endParaRPr lang="ru-RU" sz="1500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0"/>
            <a:ext cx="7500990" cy="6858000"/>
          </a:xfrm>
        </p:spPr>
        <p:txBody>
          <a:bodyPr>
            <a:normAutofit/>
          </a:bodyPr>
          <a:lstStyle/>
          <a:p>
            <a:r>
              <a:rPr lang="ru-RU" sz="1600" b="1" dirty="0" smtClean="0"/>
              <a:t>произвели осмотр работ, выполненных ______________________________</a:t>
            </a:r>
            <a:br>
              <a:rPr lang="ru-RU" sz="1600" b="1" dirty="0" smtClean="0"/>
            </a:br>
            <a:r>
              <a:rPr lang="ru-RU" sz="1600" b="1" dirty="0" smtClean="0"/>
              <a:t>__________________________________________________________________</a:t>
            </a:r>
            <a:br>
              <a:rPr lang="ru-RU" sz="1600" b="1" dirty="0" smtClean="0"/>
            </a:br>
            <a:r>
              <a:rPr lang="ru-RU" sz="1600" b="1" dirty="0" smtClean="0"/>
              <a:t> (наименование лица, осуществляющего строительство, выполнившего</a:t>
            </a:r>
            <a:br>
              <a:rPr lang="ru-RU" sz="1600" b="1" dirty="0" smtClean="0"/>
            </a:br>
            <a:r>
              <a:rPr lang="ru-RU" sz="1600" b="1" dirty="0" smtClean="0"/>
              <a:t>                             работы)</a:t>
            </a:r>
            <a:br>
              <a:rPr lang="ru-RU" sz="1600" b="1" dirty="0" smtClean="0"/>
            </a:br>
            <a:r>
              <a:rPr lang="ru-RU" sz="1600" b="1" dirty="0" smtClean="0"/>
              <a:t>и составили настоящий акт о нижеследующем:</a:t>
            </a:r>
            <a:br>
              <a:rPr lang="ru-RU" sz="1600" b="1" dirty="0" smtClean="0"/>
            </a:br>
            <a:r>
              <a:rPr lang="ru-RU" sz="1600" b="1" dirty="0" smtClean="0"/>
              <a:t> </a:t>
            </a:r>
            <a:br>
              <a:rPr lang="ru-RU" sz="1600" b="1" dirty="0" smtClean="0"/>
            </a:br>
            <a:r>
              <a:rPr lang="ru-RU" sz="1600" b="1" dirty="0" smtClean="0"/>
              <a:t>1. К освидетельствованию предъявлены следующие работы ____________</a:t>
            </a:r>
            <a:br>
              <a:rPr lang="ru-RU" sz="1600" b="1" dirty="0" smtClean="0"/>
            </a:br>
            <a:r>
              <a:rPr lang="ru-RU" sz="1600" b="1" dirty="0" smtClean="0"/>
              <a:t>__________________________________________________________________</a:t>
            </a:r>
            <a:br>
              <a:rPr lang="ru-RU" sz="1600" b="1" dirty="0" smtClean="0"/>
            </a:br>
            <a:r>
              <a:rPr lang="ru-RU" sz="1600" b="1" dirty="0" smtClean="0"/>
              <a:t>                   (наименование скрытых работ)</a:t>
            </a:r>
            <a:br>
              <a:rPr lang="ru-RU" sz="1600" b="1" dirty="0" smtClean="0"/>
            </a:br>
            <a:r>
              <a:rPr lang="ru-RU" sz="1600" b="1" dirty="0" smtClean="0"/>
              <a:t>2. Работы выполнены по проектной документации ____________________</a:t>
            </a:r>
            <a:br>
              <a:rPr lang="ru-RU" sz="1600" b="1" dirty="0" smtClean="0"/>
            </a:br>
            <a:r>
              <a:rPr lang="ru-RU" sz="1600" b="1" dirty="0" smtClean="0"/>
              <a:t>__________________________________________________________________</a:t>
            </a:r>
            <a:br>
              <a:rPr lang="ru-RU" sz="1600" b="1" dirty="0" smtClean="0"/>
            </a:br>
            <a:r>
              <a:rPr lang="ru-RU" sz="1600" b="1" dirty="0" smtClean="0"/>
              <a:t>     (номер, другие реквизиты чертежа, наименование проектной</a:t>
            </a:r>
            <a:br>
              <a:rPr lang="ru-RU" sz="1600" b="1" dirty="0" smtClean="0"/>
            </a:br>
            <a:r>
              <a:rPr lang="ru-RU" sz="1600" b="1" dirty="0" smtClean="0"/>
              <a:t>__________________________________________________________________</a:t>
            </a:r>
            <a:br>
              <a:rPr lang="ru-RU" sz="1600" b="1" dirty="0" smtClean="0"/>
            </a:br>
            <a:r>
              <a:rPr lang="ru-RU" sz="1600" b="1" dirty="0" smtClean="0"/>
              <a:t>документации, сведения о лицах, осуществляющих подготовку раздела</a:t>
            </a:r>
            <a:br>
              <a:rPr lang="ru-RU" sz="1600" b="1" dirty="0" smtClean="0"/>
            </a:br>
            <a:r>
              <a:rPr lang="ru-RU" sz="1600" b="1" dirty="0" smtClean="0"/>
              <a:t>__________________________________________________________________</a:t>
            </a:r>
            <a:br>
              <a:rPr lang="ru-RU" sz="1600" b="1" dirty="0" smtClean="0"/>
            </a:br>
            <a:r>
              <a:rPr lang="ru-RU" sz="1600" b="1" dirty="0" smtClean="0"/>
              <a:t>                     проектной документации)</a:t>
            </a:r>
            <a:br>
              <a:rPr lang="ru-RU" sz="1600" b="1" dirty="0" smtClean="0"/>
            </a:br>
            <a:r>
              <a:rPr lang="ru-RU" sz="1600" b="1" dirty="0" smtClean="0"/>
              <a:t>3. При выполнении работ применены ________________________________</a:t>
            </a:r>
            <a:br>
              <a:rPr lang="ru-RU" sz="1600" b="1" dirty="0" smtClean="0"/>
            </a:br>
            <a:r>
              <a:rPr lang="ru-RU" sz="1600" b="1" dirty="0" smtClean="0"/>
              <a:t>                                    (наименование строительных</a:t>
            </a:r>
            <a:br>
              <a:rPr lang="ru-RU" sz="1600" b="1" dirty="0" smtClean="0"/>
            </a:br>
            <a:r>
              <a:rPr lang="ru-RU" sz="1600" b="1" dirty="0" smtClean="0"/>
              <a:t>__________________________________________________________________</a:t>
            </a:r>
            <a:br>
              <a:rPr lang="ru-RU" sz="1600" b="1" dirty="0" smtClean="0"/>
            </a:br>
            <a:r>
              <a:rPr lang="ru-RU" sz="1600" b="1" dirty="0" smtClean="0"/>
              <a:t>    материалов (изделий), со ссылкой на сертификаты или другие</a:t>
            </a:r>
            <a:br>
              <a:rPr lang="ru-RU" sz="1600" b="1" dirty="0" smtClean="0"/>
            </a:br>
            <a:r>
              <a:rPr lang="ru-RU" sz="1600" b="1" dirty="0" smtClean="0"/>
              <a:t>__________________________________________________________________</a:t>
            </a:r>
            <a:br>
              <a:rPr lang="ru-RU" sz="1600" b="1" dirty="0" smtClean="0"/>
            </a:br>
            <a:r>
              <a:rPr lang="ru-RU" sz="1600" b="1" dirty="0" smtClean="0"/>
              <a:t>               документы, подтверждающие качество)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</p:spPr>
        <p:txBody>
          <a:bodyPr>
            <a:normAutofit/>
          </a:bodyPr>
          <a:lstStyle/>
          <a:p>
            <a:r>
              <a:rPr lang="ru-RU" sz="1600" b="1" dirty="0" smtClean="0"/>
              <a:t>4. Предъявлены   документы,   подтверждающие  соответствие   работ</a:t>
            </a:r>
            <a:br>
              <a:rPr lang="ru-RU" sz="1600" b="1" dirty="0" smtClean="0"/>
            </a:br>
            <a:r>
              <a:rPr lang="ru-RU" sz="1600" b="1" dirty="0" smtClean="0"/>
              <a:t>предъявляемым к ним требованиям: _________________________________</a:t>
            </a:r>
            <a:br>
              <a:rPr lang="ru-RU" sz="1600" b="1" dirty="0" smtClean="0"/>
            </a:br>
            <a:r>
              <a:rPr lang="ru-RU" sz="1600" b="1" dirty="0" smtClean="0"/>
              <a:t>__________________________________________________________________</a:t>
            </a:r>
            <a:br>
              <a:rPr lang="ru-RU" sz="1600" b="1" dirty="0" smtClean="0"/>
            </a:br>
            <a:r>
              <a:rPr lang="ru-RU" sz="1600" b="1" dirty="0" smtClean="0"/>
              <a:t>      (исполнительные схемы и чертежи, результаты экспертиз,</a:t>
            </a:r>
            <a:br>
              <a:rPr lang="ru-RU" sz="1600" b="1" dirty="0" smtClean="0"/>
            </a:br>
            <a:r>
              <a:rPr lang="ru-RU" sz="1600" b="1" dirty="0" smtClean="0"/>
              <a:t>__________________________________________________________________</a:t>
            </a:r>
            <a:br>
              <a:rPr lang="ru-RU" sz="1600" b="1" dirty="0" smtClean="0"/>
            </a:br>
            <a:r>
              <a:rPr lang="ru-RU" sz="1600" b="1" dirty="0" smtClean="0"/>
              <a:t>  обследований, лабораторных и иных испытаний выполненных работ,</a:t>
            </a:r>
            <a:br>
              <a:rPr lang="ru-RU" sz="1600" b="1" dirty="0" smtClean="0"/>
            </a:br>
            <a:r>
              <a:rPr lang="ru-RU" sz="1600" b="1" dirty="0" smtClean="0"/>
              <a:t>__________________________________________________________________</a:t>
            </a:r>
            <a:br>
              <a:rPr lang="ru-RU" sz="1600" b="1" dirty="0" smtClean="0"/>
            </a:br>
            <a:r>
              <a:rPr lang="ru-RU" sz="1600" b="1" dirty="0" smtClean="0"/>
              <a:t>         проведенных в процессе строительного контроля)</a:t>
            </a:r>
            <a:br>
              <a:rPr lang="ru-RU" sz="1600" b="1" dirty="0" smtClean="0"/>
            </a:br>
            <a:r>
              <a:rPr lang="ru-RU" sz="1600" b="1" dirty="0" smtClean="0"/>
              <a:t>__________________________________________________________________</a:t>
            </a:r>
            <a:br>
              <a:rPr lang="ru-RU" sz="1600" b="1" dirty="0" smtClean="0"/>
            </a:br>
            <a:r>
              <a:rPr lang="ru-RU" sz="1600" b="1" dirty="0" smtClean="0"/>
              <a:t>__________________________________________________________________</a:t>
            </a:r>
            <a:br>
              <a:rPr lang="ru-RU" sz="1600" b="1" dirty="0" smtClean="0"/>
            </a:br>
            <a:r>
              <a:rPr lang="ru-RU" sz="1600" b="1" dirty="0" smtClean="0"/>
              <a:t>5. Даты: начала работ    "__" ________________ 200_ г.</a:t>
            </a:r>
            <a:br>
              <a:rPr lang="ru-RU" sz="1600" b="1" dirty="0" smtClean="0"/>
            </a:br>
            <a:r>
              <a:rPr lang="ru-RU" sz="1600" b="1" dirty="0" smtClean="0"/>
              <a:t>         окончания работ "__" ________________ 200_ г.</a:t>
            </a:r>
            <a:br>
              <a:rPr lang="ru-RU" sz="1600" b="1" dirty="0" smtClean="0"/>
            </a:br>
            <a:r>
              <a:rPr lang="ru-RU" sz="1600" b="1" dirty="0" smtClean="0"/>
              <a:t>6. Работы выполнены в соответствии с _____________________________</a:t>
            </a:r>
            <a:br>
              <a:rPr lang="ru-RU" sz="1600" b="1" dirty="0" smtClean="0"/>
            </a:br>
            <a:r>
              <a:rPr lang="ru-RU" sz="1600" b="1" dirty="0" smtClean="0"/>
              <a:t>                                      (указываются наименование,</a:t>
            </a:r>
            <a:br>
              <a:rPr lang="ru-RU" sz="1600" b="1" dirty="0" smtClean="0"/>
            </a:br>
            <a:r>
              <a:rPr lang="ru-RU" sz="1600" b="1" dirty="0" smtClean="0"/>
              <a:t>__________________________________________________________________</a:t>
            </a:r>
            <a:br>
              <a:rPr lang="ru-RU" sz="1600" b="1" dirty="0" smtClean="0"/>
            </a:br>
            <a:r>
              <a:rPr lang="ru-RU" sz="1600" b="1" dirty="0" smtClean="0"/>
              <a:t>  статьи (пункты) технического регламента (норм и правил), иных</a:t>
            </a:r>
            <a:br>
              <a:rPr lang="ru-RU" sz="1600" b="1" dirty="0" smtClean="0"/>
            </a:br>
            <a:r>
              <a:rPr lang="ru-RU" sz="1600" b="1" dirty="0" smtClean="0"/>
              <a:t>_________________________________________________________________.</a:t>
            </a:r>
            <a:br>
              <a:rPr lang="ru-RU" sz="1600" b="1" dirty="0" smtClean="0"/>
            </a:br>
            <a:r>
              <a:rPr lang="ru-RU" sz="1600" b="1" dirty="0" smtClean="0"/>
              <a:t>   нормативных правовых актов, разделы проектной документации)</a:t>
            </a:r>
            <a:br>
              <a:rPr lang="ru-RU" sz="1600" b="1" dirty="0" smtClean="0"/>
            </a:br>
            <a:r>
              <a:rPr lang="ru-RU" sz="1600" b="1" dirty="0" smtClean="0"/>
              <a:t>7. Разрешается производство последующих работ по _________________</a:t>
            </a:r>
            <a:br>
              <a:rPr lang="ru-RU" sz="1600" b="1" dirty="0" smtClean="0"/>
            </a:br>
            <a:r>
              <a:rPr lang="ru-RU" sz="1600" b="1" dirty="0" smtClean="0"/>
              <a:t>__________________________________________________________________</a:t>
            </a:r>
            <a:br>
              <a:rPr lang="ru-RU" sz="1600" b="1" dirty="0" smtClean="0"/>
            </a:br>
            <a:r>
              <a:rPr lang="ru-RU" sz="1600" b="1" dirty="0" smtClean="0"/>
              <a:t>         (наименование работ, конструкций, участков сетей</a:t>
            </a:r>
            <a:br>
              <a:rPr lang="ru-RU" sz="1600" b="1" dirty="0" smtClean="0"/>
            </a:br>
            <a:r>
              <a:rPr lang="ru-RU" sz="1600" b="1" dirty="0" smtClean="0"/>
              <a:t>__________________________________________________________________</a:t>
            </a:r>
            <a:br>
              <a:rPr lang="ru-RU" sz="1600" b="1" dirty="0" smtClean="0"/>
            </a:br>
            <a:r>
              <a:rPr lang="ru-RU" sz="1600" b="1" dirty="0" smtClean="0"/>
              <a:t>               инженерно-технического обеспечения)</a:t>
            </a:r>
            <a:br>
              <a:rPr lang="ru-RU" sz="1600" b="1" dirty="0" smtClean="0"/>
            </a:br>
            <a:r>
              <a:rPr lang="ru-RU" sz="1600" b="1" dirty="0" smtClean="0"/>
              <a:t>__________________________________________________________________</a:t>
            </a:r>
            <a:br>
              <a:rPr lang="ru-RU" sz="1600" b="1" dirty="0" smtClean="0"/>
            </a:br>
            <a:r>
              <a:rPr lang="ru-RU" sz="1600" b="1" dirty="0" smtClean="0"/>
              <a:t> </a:t>
            </a:r>
            <a:br>
              <a:rPr lang="ru-RU" sz="1600" b="1" dirty="0" smtClean="0"/>
            </a:br>
            <a:r>
              <a:rPr lang="ru-RU" sz="1600" b="1" dirty="0" smtClean="0"/>
              <a:t>Дополнительные сведения __________________________________________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</p:spPr>
        <p:txBody>
          <a:bodyPr>
            <a:normAutofit fontScale="90000"/>
          </a:bodyPr>
          <a:lstStyle/>
          <a:p>
            <a:r>
              <a:rPr lang="ru-RU" sz="1600" b="1" dirty="0" smtClean="0"/>
              <a:t>Акт составлен в _______ экземплярах.</a:t>
            </a:r>
            <a:br>
              <a:rPr lang="ru-RU" sz="1600" b="1" dirty="0" smtClean="0"/>
            </a:br>
            <a:r>
              <a:rPr lang="ru-RU" sz="1600" b="1" dirty="0" smtClean="0"/>
              <a:t> Приложения:</a:t>
            </a:r>
            <a:br>
              <a:rPr lang="ru-RU" sz="1600" b="1" dirty="0" smtClean="0"/>
            </a:br>
            <a:r>
              <a:rPr lang="ru-RU" sz="1600" b="1" dirty="0" smtClean="0"/>
              <a:t>__________________________________________________________________</a:t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>Представитель застройщика или заказчика __________________________</a:t>
            </a:r>
            <a:br>
              <a:rPr lang="ru-RU" sz="1600" b="1" dirty="0" smtClean="0"/>
            </a:br>
            <a:r>
              <a:rPr lang="ru-RU" sz="1600" b="1" dirty="0" smtClean="0"/>
              <a:t>__________________________________________________________________</a:t>
            </a:r>
            <a:br>
              <a:rPr lang="ru-RU" sz="1600" b="1" dirty="0" smtClean="0"/>
            </a:br>
            <a:r>
              <a:rPr lang="ru-RU" sz="1600" b="1" dirty="0" smtClean="0"/>
              <a:t>             (должность, фамилия, инициалы, подпись)</a:t>
            </a:r>
            <a:br>
              <a:rPr lang="ru-RU" sz="1600" b="1" dirty="0" smtClean="0"/>
            </a:br>
            <a:r>
              <a:rPr lang="ru-RU" sz="1600" b="1" dirty="0" smtClean="0"/>
              <a:t> </a:t>
            </a:r>
            <a:br>
              <a:rPr lang="ru-RU" sz="1600" b="1" dirty="0" smtClean="0"/>
            </a:br>
            <a:r>
              <a:rPr lang="ru-RU" sz="1600" b="1" dirty="0" smtClean="0"/>
              <a:t>Представитель лица, осуществляющего строительство ________________</a:t>
            </a:r>
            <a:br>
              <a:rPr lang="ru-RU" sz="1600" b="1" dirty="0" smtClean="0"/>
            </a:br>
            <a:r>
              <a:rPr lang="ru-RU" sz="1600" b="1" dirty="0" smtClean="0"/>
              <a:t>__________________________________________________________________</a:t>
            </a:r>
            <a:br>
              <a:rPr lang="ru-RU" sz="1600" b="1" dirty="0" smtClean="0"/>
            </a:br>
            <a:r>
              <a:rPr lang="ru-RU" sz="1600" b="1" dirty="0" smtClean="0"/>
              <a:t>             (должность, фамилия, инициалы, подпись)</a:t>
            </a:r>
            <a:br>
              <a:rPr lang="ru-RU" sz="1600" b="1" dirty="0" smtClean="0"/>
            </a:br>
            <a:r>
              <a:rPr lang="ru-RU" sz="1600" b="1" dirty="0" smtClean="0"/>
              <a:t> </a:t>
            </a:r>
            <a:br>
              <a:rPr lang="ru-RU" sz="1600" b="1" dirty="0" smtClean="0"/>
            </a:br>
            <a:r>
              <a:rPr lang="ru-RU" sz="1600" b="1" dirty="0" smtClean="0"/>
              <a:t>Представитель   лица,   осуществляющего строительство, по вопросам</a:t>
            </a:r>
            <a:br>
              <a:rPr lang="ru-RU" sz="1600" b="1" dirty="0" smtClean="0"/>
            </a:br>
            <a:r>
              <a:rPr lang="ru-RU" sz="1600" b="1" dirty="0" smtClean="0"/>
              <a:t>строительного контроля ___________________________________________</a:t>
            </a:r>
            <a:br>
              <a:rPr lang="ru-RU" sz="1600" b="1" dirty="0" smtClean="0"/>
            </a:br>
            <a:r>
              <a:rPr lang="ru-RU" sz="1600" b="1" dirty="0" smtClean="0"/>
              <a:t>__________________________________________________________________</a:t>
            </a:r>
            <a:br>
              <a:rPr lang="ru-RU" sz="1600" b="1" dirty="0" smtClean="0"/>
            </a:br>
            <a:r>
              <a:rPr lang="ru-RU" sz="1600" b="1" dirty="0" smtClean="0"/>
              <a:t>             (должность, фамилия, инициалы, подпись)</a:t>
            </a:r>
            <a:br>
              <a:rPr lang="ru-RU" sz="1600" b="1" dirty="0" smtClean="0"/>
            </a:br>
            <a:r>
              <a:rPr lang="ru-RU" sz="1600" b="1" dirty="0" smtClean="0"/>
              <a:t> </a:t>
            </a:r>
            <a:br>
              <a:rPr lang="ru-RU" sz="1600" b="1" dirty="0" smtClean="0"/>
            </a:br>
            <a:r>
              <a:rPr lang="ru-RU" sz="1600" b="1" dirty="0" smtClean="0"/>
              <a:t>Представитель   лица,   осуществляющего    подготовку    проектной</a:t>
            </a:r>
            <a:br>
              <a:rPr lang="ru-RU" sz="1600" b="1" dirty="0" smtClean="0"/>
            </a:br>
            <a:r>
              <a:rPr lang="ru-RU" sz="1600" b="1" dirty="0" smtClean="0"/>
              <a:t>документации _____________________________________________________</a:t>
            </a:r>
            <a:br>
              <a:rPr lang="ru-RU" sz="1600" b="1" dirty="0" smtClean="0"/>
            </a:br>
            <a:r>
              <a:rPr lang="ru-RU" sz="1600" b="1" dirty="0" smtClean="0"/>
              <a:t>__________________________________________________________________</a:t>
            </a:r>
            <a:br>
              <a:rPr lang="ru-RU" sz="1600" b="1" dirty="0" smtClean="0"/>
            </a:br>
            <a:r>
              <a:rPr lang="ru-RU" sz="1600" b="1" dirty="0" smtClean="0"/>
              <a:t>             (должность, фамилия, инициалы, подпись)</a:t>
            </a:r>
            <a:br>
              <a:rPr lang="ru-RU" sz="1600" b="1" dirty="0" smtClean="0"/>
            </a:br>
            <a:r>
              <a:rPr lang="ru-RU" sz="1600" b="1" dirty="0" smtClean="0"/>
              <a:t> </a:t>
            </a:r>
            <a:br>
              <a:rPr lang="ru-RU" sz="1600" b="1" dirty="0" smtClean="0"/>
            </a:br>
            <a:r>
              <a:rPr lang="ru-RU" sz="1600" b="1" dirty="0" smtClean="0"/>
              <a:t>Представитель   лица,  осуществляющего строительство, выполнившего</a:t>
            </a:r>
            <a:br>
              <a:rPr lang="ru-RU" sz="1600" b="1" dirty="0" smtClean="0"/>
            </a:br>
            <a:r>
              <a:rPr lang="ru-RU" sz="1600" b="1" dirty="0" smtClean="0"/>
              <a:t>работы, подлежащие освидетельствованию ___________________________</a:t>
            </a:r>
            <a:br>
              <a:rPr lang="ru-RU" sz="1600" b="1" dirty="0" smtClean="0"/>
            </a:br>
            <a:r>
              <a:rPr lang="ru-RU" sz="1600" b="1" dirty="0" smtClean="0"/>
              <a:t>                                           (должность, фамилия,</a:t>
            </a:r>
            <a:br>
              <a:rPr lang="ru-RU" sz="1600" b="1" dirty="0" smtClean="0"/>
            </a:br>
            <a:r>
              <a:rPr lang="ru-RU" sz="1600" b="1" dirty="0" smtClean="0"/>
              <a:t>__________________________________________________________________</a:t>
            </a:r>
            <a:br>
              <a:rPr lang="ru-RU" sz="1600" b="1" dirty="0" smtClean="0"/>
            </a:br>
            <a:r>
              <a:rPr lang="ru-RU" sz="1600" b="1" dirty="0" smtClean="0"/>
              <a:t>                        инициалы, подпись)</a:t>
            </a:r>
            <a:br>
              <a:rPr lang="ru-RU" sz="1600" b="1" dirty="0" smtClean="0"/>
            </a:br>
            <a:r>
              <a:rPr lang="ru-RU" sz="1600" b="1" dirty="0" smtClean="0"/>
              <a:t> </a:t>
            </a:r>
            <a:br>
              <a:rPr lang="ru-RU" sz="1600" b="1" dirty="0" smtClean="0"/>
            </a:br>
            <a:r>
              <a:rPr lang="ru-RU" sz="1600" b="1" dirty="0" smtClean="0"/>
              <a:t>Представители иных лиц: __________________________________________</a:t>
            </a:r>
            <a:br>
              <a:rPr lang="ru-RU" sz="1600" b="1" dirty="0" smtClean="0"/>
            </a:br>
            <a:r>
              <a:rPr lang="ru-RU" sz="1600" b="1" dirty="0" smtClean="0"/>
              <a:t>__________________________________________________________________</a:t>
            </a:r>
            <a:br>
              <a:rPr lang="ru-RU" sz="1600" b="1" dirty="0" smtClean="0"/>
            </a:br>
            <a:r>
              <a:rPr lang="ru-RU" sz="1600" b="1" dirty="0" smtClean="0"/>
              <a:t>             (должность, фамилия, инициалы, подпись)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/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2700" b="1" dirty="0" smtClean="0">
                <a:solidFill>
                  <a:srgbClr val="C00000"/>
                </a:solidFill>
              </a:rPr>
              <a:t>Выдача разрешения на ввод объекта в эксплуатацию </a:t>
            </a:r>
            <a:br>
              <a:rPr lang="ru-RU" sz="2700" b="1" dirty="0" smtClean="0">
                <a:solidFill>
                  <a:srgbClr val="C00000"/>
                </a:solidFill>
              </a:rPr>
            </a:br>
            <a:r>
              <a:rPr lang="ru-RU" sz="2700" b="1" dirty="0" smtClean="0">
                <a:solidFill>
                  <a:srgbClr val="C00000"/>
                </a:solidFill>
              </a:rPr>
              <a:t>(</a:t>
            </a:r>
            <a:r>
              <a:rPr lang="ru-RU" sz="2700" b="1" dirty="0" err="1" smtClean="0">
                <a:solidFill>
                  <a:srgbClr val="C00000"/>
                </a:solidFill>
              </a:rPr>
              <a:t>ГрК</a:t>
            </a:r>
            <a:r>
              <a:rPr lang="ru-RU" sz="2700" b="1" dirty="0" smtClean="0">
                <a:solidFill>
                  <a:srgbClr val="C00000"/>
                </a:solidFill>
              </a:rPr>
              <a:t> РФ Статья 55)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два назначения разрешения на ввод объекта в эксплуатацию ;</a:t>
            </a:r>
          </a:p>
          <a:p>
            <a:r>
              <a:rPr lang="ru-RU" dirty="0" smtClean="0"/>
              <a:t>определение первичных действий для получения разрешения;</a:t>
            </a:r>
          </a:p>
          <a:p>
            <a:r>
              <a:rPr lang="ru-RU" dirty="0" smtClean="0"/>
              <a:t>установление расширенного перечня девяти видов документов, прилагаемых к заявлению о выдаче разрешения ;</a:t>
            </a:r>
          </a:p>
          <a:p>
            <a:r>
              <a:rPr lang="ru-RU" dirty="0" smtClean="0"/>
              <a:t>обозначение особых требований к документам, прилагаемым к заявлению о выдаче разрешения на ввод объекта в эксплуатацию, в части обеспечения требований энергетической эффективности;</a:t>
            </a:r>
          </a:p>
          <a:p>
            <a:r>
              <a:rPr lang="ru-RU" dirty="0" smtClean="0"/>
              <a:t>порядок использования единой системы межведомственного электронного взаимодействия;</a:t>
            </a:r>
          </a:p>
          <a:p>
            <a:r>
              <a:rPr lang="ru-RU" dirty="0" smtClean="0"/>
              <a:t>полномочия Правительства РФ дополнительно устанавливать иные документы;</a:t>
            </a:r>
          </a:p>
          <a:p>
            <a:r>
              <a:rPr lang="ru-RU" dirty="0" smtClean="0"/>
              <a:t>запрет на требование других документов;</a:t>
            </a:r>
          </a:p>
          <a:p>
            <a:r>
              <a:rPr lang="ru-RU" dirty="0" smtClean="0"/>
              <a:t>установление общих правил процедуры принятия решения о выдаче разрешения на ввод объекта в эксплуатацию;</a:t>
            </a:r>
          </a:p>
          <a:p>
            <a:r>
              <a:rPr lang="ru-RU" dirty="0" smtClean="0"/>
              <a:t>определение общего перечня 4 оснований для отказа и право его оспаривания;</a:t>
            </a:r>
          </a:p>
          <a:p>
            <a:r>
              <a:rPr lang="ru-RU" dirty="0" smtClean="0"/>
              <a:t>запрет на выдачу разрешения на ввод объекта в эксплуатацию;</a:t>
            </a:r>
          </a:p>
          <a:p>
            <a:r>
              <a:rPr lang="ru-RU" dirty="0" smtClean="0"/>
              <a:t>обозначение юридического статуса разрешения ;</a:t>
            </a:r>
          </a:p>
          <a:p>
            <a:r>
              <a:rPr lang="ru-RU" dirty="0" smtClean="0"/>
              <a:t>обязательные требования к составу документов для осуществления  государственного кадастрового учета;</a:t>
            </a:r>
          </a:p>
          <a:p>
            <a:r>
              <a:rPr lang="ru-RU" dirty="0" smtClean="0"/>
              <a:t>определение формы разрешения на ввод объекта в эксплуатацию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Разрешение на ввод объекта в эксплуатацию </a:t>
            </a:r>
            <a:r>
              <a:rPr lang="ru-RU" sz="2400" dirty="0" smtClean="0"/>
              <a:t>представляет собой документ, который </a:t>
            </a:r>
            <a:r>
              <a:rPr lang="ru-RU" sz="2400" b="1" dirty="0" smtClean="0"/>
              <a:t>удостоверяет</a:t>
            </a:r>
            <a:r>
              <a:rPr lang="ru-RU" sz="2400" dirty="0" smtClean="0"/>
              <a:t> выполнение строительства, реконструкции объекта капитального строительства в </a:t>
            </a:r>
            <a:r>
              <a:rPr lang="ru-RU" sz="2400" b="1" dirty="0" smtClean="0"/>
              <a:t>полном объеме </a:t>
            </a:r>
            <a:r>
              <a:rPr lang="ru-RU" sz="2400" dirty="0" smtClean="0"/>
              <a:t>в соответствии разрешением на строительство с градостроительным планом земельного участка, и проектной документацией.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Разрешение на ввод объекта в эксплуатацию линейного объекта представляет собой документ, который удостоверяет выполнение строительства, реконструкции линейного объекта </a:t>
            </a:r>
            <a:r>
              <a:rPr lang="ru-RU" sz="2400" b="1" dirty="0" smtClean="0"/>
              <a:t>в полном объеме </a:t>
            </a:r>
            <a:r>
              <a:rPr lang="ru-RU" sz="2400" dirty="0" smtClean="0"/>
              <a:t>в соответствии с разрешением на строительство, проекту планировки территории, проекту межевания территории, и проектной документации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hlinkClick r:id="rId2"/>
              </a:rPr>
              <a:t>Федеральный закон от 20 марта 2011 года N 41-ФЗ</a:t>
            </a:r>
            <a:r>
              <a:rPr lang="ru-RU" sz="2400" dirty="0" smtClean="0"/>
              <a:t> </a:t>
            </a:r>
            <a:r>
              <a:rPr lang="ru-RU" sz="2400" dirty="0" smtClean="0">
                <a:hlinkClick r:id="rId3"/>
              </a:rPr>
              <a:t>Федеральный закон от 18 июля 2011 года N 243-ФЗ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Для ввода объекта в эксплуатацию </a:t>
            </a:r>
            <a:r>
              <a:rPr lang="ru-RU" sz="2400" b="1" dirty="0" smtClean="0"/>
              <a:t>застройщик обращается в федеральный орган исполнительной власти, орган исполнительной власти субъекта Российской Федерации, орган местного самоуправления или уполномоченную организацию</a:t>
            </a:r>
            <a:r>
              <a:rPr lang="ru-RU" sz="2400" dirty="0" smtClean="0"/>
              <a:t>, осуществляющую государственное управление использованием атомной энергии и государственное управление при осуществлении деятельности, связанной с разработкой, изготовлением, утилизацией ядерного оружия и ядерных энергетических установок военного назначения, </a:t>
            </a:r>
            <a:r>
              <a:rPr lang="ru-RU" sz="2400" b="1" dirty="0" smtClean="0"/>
              <a:t>выдавшие разрешение на строительство</a:t>
            </a:r>
            <a:r>
              <a:rPr lang="ru-RU" sz="2400" dirty="0" smtClean="0"/>
              <a:t>, непосредственно либо через многофункциональный центр с заявлением о выдаче разрешения на ввод объекта в эксплуатацию.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     </a:t>
            </a:r>
            <a:r>
              <a:rPr lang="ru-RU" sz="2400" dirty="0" smtClean="0">
                <a:hlinkClick r:id="rId2"/>
              </a:rPr>
              <a:t>Федеральный закон от 22 ноября 2010 года N 305-ФЗ</a:t>
            </a:r>
            <a:r>
              <a:rPr lang="ru-RU" sz="2400" dirty="0" smtClean="0"/>
              <a:t> </a:t>
            </a:r>
            <a:r>
              <a:rPr lang="ru-RU" sz="2400" dirty="0" smtClean="0">
                <a:hlinkClick r:id="rId3"/>
              </a:rPr>
              <a:t>Федеральный закон от 28 июля 2012 года N 133-ФЗ</a:t>
            </a:r>
            <a:r>
              <a:rPr lang="ru-RU" sz="2400" dirty="0" smtClean="0"/>
              <a:t>. 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Этапы формирования качества строительной продукции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026" name="Picture 2" descr="E:\TOSP\ИДС\качество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42974" y="1643050"/>
            <a:ext cx="10287072" cy="4929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 </a:t>
            </a:r>
            <a:r>
              <a:rPr lang="ru-RU" sz="3100" b="1" dirty="0" smtClean="0">
                <a:solidFill>
                  <a:srgbClr val="FF0000"/>
                </a:solidFill>
              </a:rPr>
              <a:t>Документы для получение разрешения на ввод: </a:t>
            </a:r>
            <a:br>
              <a:rPr lang="ru-RU" sz="3100" b="1" dirty="0" smtClean="0">
                <a:solidFill>
                  <a:srgbClr val="FF0000"/>
                </a:solidFill>
              </a:rPr>
            </a:br>
            <a:endParaRPr lang="ru-RU" sz="3100" b="1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42844" y="428604"/>
            <a:ext cx="9001156" cy="6429396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AutoNum type="arabicParenR"/>
            </a:pPr>
            <a:r>
              <a:rPr lang="ru-RU" sz="3400" dirty="0" smtClean="0"/>
              <a:t>правоустанавливающие документы на земельный участок; *</a:t>
            </a:r>
          </a:p>
          <a:p>
            <a:pPr marL="514350" indent="-514350">
              <a:buAutoNum type="arabicParenR"/>
            </a:pPr>
            <a:r>
              <a:rPr lang="ru-RU" sz="3400" dirty="0" smtClean="0"/>
              <a:t>градостроительный план земельного участка; *</a:t>
            </a:r>
          </a:p>
          <a:p>
            <a:pPr marL="514350" indent="-514350">
              <a:buAutoNum type="arabicParenR"/>
            </a:pPr>
            <a:r>
              <a:rPr lang="ru-RU" sz="3400" dirty="0" smtClean="0"/>
              <a:t>разрешение на строительство;</a:t>
            </a:r>
          </a:p>
          <a:p>
            <a:pPr marL="514350" indent="-514350">
              <a:buAutoNum type="arabicParenR"/>
            </a:pPr>
            <a:r>
              <a:rPr lang="ru-RU" sz="3400" dirty="0" smtClean="0"/>
              <a:t>акт приемки объекта капитального строительства (</a:t>
            </a:r>
            <a:r>
              <a:rPr lang="ru-RU" sz="3400" dirty="0" err="1" smtClean="0"/>
              <a:t>з</a:t>
            </a:r>
            <a:r>
              <a:rPr lang="ru-RU" sz="3400" dirty="0" smtClean="0"/>
              <a:t>);</a:t>
            </a:r>
          </a:p>
          <a:p>
            <a:pPr marL="514350" indent="-514350">
              <a:buAutoNum type="arabicParenR"/>
            </a:pPr>
            <a:r>
              <a:rPr lang="ru-RU" sz="3400" dirty="0" smtClean="0"/>
              <a:t>документ, подтверждающий соответствие объекта требованиям технических регламентов (</a:t>
            </a:r>
            <a:r>
              <a:rPr lang="ru-RU" sz="3400" dirty="0" err="1" smtClean="0"/>
              <a:t>п</a:t>
            </a:r>
            <a:r>
              <a:rPr lang="ru-RU" sz="3400" dirty="0" smtClean="0"/>
              <a:t>);</a:t>
            </a:r>
          </a:p>
          <a:p>
            <a:pPr marL="514350" indent="-514350">
              <a:buAutoNum type="arabicParenR"/>
            </a:pPr>
            <a:r>
              <a:rPr lang="ru-RU" sz="3400" dirty="0" smtClean="0"/>
              <a:t>документ, подтверждающий соответствие параметров  объекта проектной документации, в том числе требованиям энергетической эффективности  и оснащенности приборами учета (</a:t>
            </a:r>
            <a:r>
              <a:rPr lang="ru-RU" sz="3400" dirty="0" err="1" smtClean="0"/>
              <a:t>п,з</a:t>
            </a:r>
            <a:r>
              <a:rPr lang="ru-RU" sz="3400" dirty="0" smtClean="0"/>
              <a:t>);</a:t>
            </a:r>
          </a:p>
          <a:p>
            <a:pPr marL="514350" indent="-514350">
              <a:buAutoNum type="arabicParenR"/>
            </a:pPr>
            <a:r>
              <a:rPr lang="ru-RU" sz="3400" dirty="0" smtClean="0"/>
              <a:t>документы, подтверждающие соответствие объекта техническим условиям;</a:t>
            </a:r>
          </a:p>
          <a:p>
            <a:pPr marL="514350" indent="-514350">
              <a:buAutoNum type="arabicParenR"/>
            </a:pPr>
            <a:r>
              <a:rPr lang="ru-RU" sz="3400" dirty="0" smtClean="0"/>
              <a:t>схема, отображающая расположение объекта, расположение сетей инженерно-технического обеспечения в границах земельного участка и планировочную организацию земельного участка (</a:t>
            </a:r>
            <a:r>
              <a:rPr lang="ru-RU" sz="3400" dirty="0" err="1" smtClean="0"/>
              <a:t>п,з</a:t>
            </a:r>
            <a:r>
              <a:rPr lang="ru-RU" sz="3400" dirty="0" smtClean="0"/>
              <a:t>);</a:t>
            </a:r>
          </a:p>
          <a:p>
            <a:pPr marL="514350" indent="-514350">
              <a:buAutoNum type="arabicParenR"/>
            </a:pPr>
            <a:r>
              <a:rPr lang="ru-RU" sz="3400" dirty="0" smtClean="0"/>
              <a:t>заключение органа государственного строительного надзора  о соответствии объекта требованиям технических регламентов и проектной документации; заключение федерального государственного экологического надзора;</a:t>
            </a:r>
          </a:p>
          <a:p>
            <a:pPr marL="514350" indent="-514350">
              <a:buAutoNum type="arabicParenR"/>
            </a:pPr>
            <a:r>
              <a:rPr lang="ru-RU" sz="3400" dirty="0" smtClean="0"/>
              <a:t>документ, подтверждающий заключение договора обязательного страхования гражданской ответственности владельца опасного объекта (2010 года N 226-ФЗ).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*-сведения базовых государственных информационных ресурсов</a:t>
            </a:r>
            <a:endParaRPr lang="ru-RU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Для получения разрешения на ввод объекта в эксплуатацию </a:t>
            </a:r>
            <a:r>
              <a:rPr lang="ru-RU" sz="2400" b="1" dirty="0" smtClean="0"/>
              <a:t>разрешается требовать только указанные  документы</a:t>
            </a:r>
            <a:r>
              <a:rPr lang="ru-RU" sz="2400" dirty="0" smtClean="0"/>
              <a:t> (ч.4.1) (</a:t>
            </a:r>
            <a:r>
              <a:rPr lang="ru-RU" sz="2400" u="sng" dirty="0" smtClean="0">
                <a:hlinkClick r:id="rId2"/>
              </a:rPr>
              <a:t>18 декабря 2006 года N 232-ФЗ</a:t>
            </a:r>
            <a:r>
              <a:rPr lang="ru-RU" sz="2400" dirty="0" smtClean="0"/>
              <a:t>), если </a:t>
            </a:r>
            <a:r>
              <a:rPr lang="ru-RU" sz="2400" b="1" dirty="0" smtClean="0"/>
              <a:t>Правительством РФ </a:t>
            </a:r>
            <a:r>
              <a:rPr lang="ru-RU" sz="2400" dirty="0" smtClean="0"/>
              <a:t>не предусмотрено предоставление иных документов в целях получения в более полном объеме сведений, необходимых для постановки объекта на государственный учет (ч.4). 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ru-RU" sz="2600" dirty="0" smtClean="0"/>
              <a:t>Орган власти или </a:t>
            </a:r>
            <a:r>
              <a:rPr lang="ru-RU" sz="2600" b="1" dirty="0" smtClean="0"/>
              <a:t>уполномоченная организация, осуществляющая государственное управление использованием атомной энергии</a:t>
            </a:r>
            <a:r>
              <a:rPr lang="ru-RU" sz="2600" dirty="0" smtClean="0"/>
              <a:t> и государственное управление при осуществлении деятельности, связанной с разработкой, изготовлением, утилизацией ядерного оружия и ядерных энергетических установок военного назначения, </a:t>
            </a:r>
            <a:r>
              <a:rPr lang="ru-RU" sz="2600" b="1" dirty="0" smtClean="0"/>
              <a:t>выдавшие разрешение на строительство, в течение десяти дней </a:t>
            </a:r>
            <a:r>
              <a:rPr lang="ru-RU" sz="2600" dirty="0" smtClean="0"/>
              <a:t>со дня поступления заявления о выдаче разрешения на ввод объекта в эксплуатацию </a:t>
            </a:r>
            <a:r>
              <a:rPr lang="ru-RU" sz="2600" b="1" dirty="0" smtClean="0"/>
              <a:t>обязаны обеспечить проверку </a:t>
            </a:r>
            <a:r>
              <a:rPr lang="ru-RU" sz="2600" dirty="0" smtClean="0"/>
              <a:t>наличия и правильности оформления </a:t>
            </a:r>
            <a:r>
              <a:rPr lang="ru-RU" sz="2600" b="1" dirty="0" smtClean="0"/>
              <a:t>представленных документов</a:t>
            </a:r>
            <a:r>
              <a:rPr lang="ru-RU" sz="2600" dirty="0" smtClean="0"/>
              <a:t>,  </a:t>
            </a:r>
            <a:r>
              <a:rPr lang="ru-RU" sz="2600" b="1" dirty="0" smtClean="0"/>
              <a:t>осмотр объекта и выдать </a:t>
            </a:r>
            <a:r>
              <a:rPr lang="ru-RU" sz="2600" dirty="0" smtClean="0"/>
              <a:t>заявителю </a:t>
            </a:r>
            <a:r>
              <a:rPr lang="ru-RU" sz="2600" b="1" dirty="0" smtClean="0"/>
              <a:t>разрешение на ввод </a:t>
            </a:r>
            <a:r>
              <a:rPr lang="ru-RU" sz="2600" dirty="0" smtClean="0"/>
              <a:t>объекта в эксплуатацию </a:t>
            </a:r>
            <a:r>
              <a:rPr lang="ru-RU" sz="2600" b="1" dirty="0" smtClean="0"/>
              <a:t>или отказать </a:t>
            </a:r>
            <a:r>
              <a:rPr lang="ru-RU" sz="2600" dirty="0" smtClean="0"/>
              <a:t>в выдаче такого разрешения с указанием причин отказа.</a:t>
            </a:r>
            <a:endParaRPr lang="ru-RU" sz="2600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r>
              <a:rPr lang="ru-RU" sz="2700" b="1" dirty="0" smtClean="0">
                <a:solidFill>
                  <a:srgbClr val="FF0000"/>
                </a:solidFill>
              </a:rPr>
              <a:t>Основание для отказа в выдаче разрешения на ввод:</a:t>
            </a:r>
            <a:endParaRPr lang="ru-RU" sz="2700" b="1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2865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1) отсутствие необходимых документов;</a:t>
            </a:r>
          </a:p>
          <a:p>
            <a:pPr>
              <a:buNone/>
            </a:pPr>
            <a:r>
              <a:rPr lang="ru-RU" dirty="0" smtClean="0"/>
              <a:t>2) несоответствие объекта капитального строительства требованиям градостроительного плана земельного участка;</a:t>
            </a:r>
          </a:p>
          <a:p>
            <a:pPr>
              <a:buNone/>
            </a:pPr>
            <a:r>
              <a:rPr lang="ru-RU" dirty="0" smtClean="0"/>
              <a:t>3) несоответствие объекта капитального строительства требованиям, установленным в разрешении на строительство;</a:t>
            </a:r>
          </a:p>
          <a:p>
            <a:pPr>
              <a:buNone/>
            </a:pPr>
            <a:r>
              <a:rPr lang="ru-RU" dirty="0" smtClean="0"/>
              <a:t>4) несоответствие параметров объекта капитального строительства проектной документации;</a:t>
            </a:r>
          </a:p>
          <a:p>
            <a:pPr>
              <a:buNone/>
            </a:pPr>
            <a:r>
              <a:rPr lang="ru-RU" dirty="0" smtClean="0"/>
              <a:t>5) если застройщик не представил в организацию, выдавшую разрешение на строительство сведения о площади, о высоте и количестве этажей планируемого объекта капитального строительства, о сетях инженерно-технического обеспечения, одного экземпляра копии результатов инженерных изысканий и по одному экземпляру копий разделов проектной документации.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 fontScale="90000"/>
          </a:bodyPr>
          <a:lstStyle/>
          <a:p>
            <a:r>
              <a:rPr lang="ru-RU" sz="3000" dirty="0" smtClean="0"/>
              <a:t>Отказ в выдаче разрешения на ввод объекта в эксплуатацию может быть оспорен в судебном порядке (</a:t>
            </a:r>
            <a:r>
              <a:rPr lang="ru-RU" sz="3000" u="sng" dirty="0" smtClean="0">
                <a:hlinkClick r:id="rId2"/>
              </a:rPr>
              <a:t>от 27 июля 2006 года N 143-ФЗ</a:t>
            </a:r>
            <a:r>
              <a:rPr lang="ru-RU" sz="3000" u="sng" dirty="0" smtClean="0"/>
              <a:t>)</a:t>
            </a:r>
            <a:br>
              <a:rPr lang="ru-RU" sz="3000" u="sng" dirty="0" smtClean="0"/>
            </a:br>
            <a:r>
              <a:rPr lang="ru-RU" sz="3000" u="sng" dirty="0" smtClean="0"/>
              <a:t/>
            </a:r>
            <a:br>
              <a:rPr lang="ru-RU" sz="3000" u="sng" dirty="0" smtClean="0"/>
            </a:br>
            <a:r>
              <a:rPr lang="ru-RU" sz="3000" dirty="0" smtClean="0"/>
              <a:t> Разрешение на ввод объекта в эксплуатацию выдается застройщику в случае, если он передает в органы, выдавшие разрешение на строительство копию схемы, отображающей расположение построенного объекта, расположение сетей инженерно-технического обеспечения в границах земельного участка и планировочную организацию земельного участка, для размещения такой копии в информационной системе обеспечения градостроительной деятельности </a:t>
            </a:r>
            <a:r>
              <a:rPr lang="ru-RU" sz="3000" u="sng" dirty="0" smtClean="0"/>
              <a:t/>
            </a:r>
            <a:br>
              <a:rPr lang="ru-RU" sz="3000" u="sng" dirty="0" smtClean="0"/>
            </a:br>
            <a:r>
              <a:rPr lang="ru-RU" sz="2400" u="sng" dirty="0" smtClean="0"/>
              <a:t/>
            </a:r>
            <a:br>
              <a:rPr lang="ru-RU" sz="2400" u="sng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*Разрешение на ввод объекта в эксплуатацию является основанием для постановки на государственный учет построенного объекта капитального строительства, внесения изменений в документы государственного учета реконструированного объекта капитального строительства.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*После окончания строительства объекта лицо, осуществляющее строительство, обязано передать застройщику результаты инженерных изысканий, проектную документацию, акты освидетельствования работ, конструкций, участков сетей инженерно-технического обеспечения объекта капитального строительства, иную документацию, необходимую для эксплуатации такого объекта.</a:t>
            </a:r>
            <a:br>
              <a:rPr lang="ru-RU" sz="2800" dirty="0" smtClean="0"/>
            </a:br>
            <a:r>
              <a:rPr lang="ru-RU" sz="2800" dirty="0" smtClean="0"/>
              <a:t>     (</a:t>
            </a:r>
            <a:r>
              <a:rPr lang="ru-RU" sz="2800" dirty="0" smtClean="0">
                <a:hlinkClick r:id="rId2"/>
              </a:rPr>
              <a:t>28 ноября 2011 года N 337-ФЗ</a:t>
            </a:r>
            <a:r>
              <a:rPr lang="ru-RU" sz="2800" dirty="0" smtClean="0"/>
              <a:t>)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Форма разрешения на ввод объекта в эксплуатацию устанавливается уполномоченным Правительством Российской Федерации федеральным органом исполнительной власти (Госстрой от 08 апреля 2013г. № 115/ГС)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Изменения в форме разрешения на ввод: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42844" y="642918"/>
            <a:ext cx="9001156" cy="6215082"/>
          </a:xfrm>
        </p:spPr>
        <p:txBody>
          <a:bodyPr>
            <a:normAutofit lnSpcReduction="10000"/>
          </a:bodyPr>
          <a:lstStyle/>
          <a:p>
            <a:r>
              <a:rPr lang="ru-RU" sz="2000" b="1" dirty="0" smtClean="0"/>
              <a:t>Исключено</a:t>
            </a:r>
            <a:r>
              <a:rPr lang="ru-RU" sz="2000" dirty="0" smtClean="0"/>
              <a:t> упоминание о разрешении на ввод в эксплуатацию </a:t>
            </a:r>
            <a:r>
              <a:rPr lang="ru-RU" sz="2000" b="1" dirty="0" smtClean="0"/>
              <a:t>отремонтированного</a:t>
            </a:r>
            <a:r>
              <a:rPr lang="ru-RU" sz="2000" dirty="0" smtClean="0"/>
              <a:t> объекта капстроительства.</a:t>
            </a:r>
          </a:p>
          <a:p>
            <a:r>
              <a:rPr lang="ru-RU" sz="2000" b="1" dirty="0" smtClean="0"/>
              <a:t>Уточнены сведения </a:t>
            </a:r>
            <a:r>
              <a:rPr lang="ru-RU" sz="2000" dirty="0" smtClean="0"/>
              <a:t>об объекте капстроительства. Если раньше были выделены нежилые объекты и объекты жилищного строительства, то теперь объекты разделены следующим образом:</a:t>
            </a:r>
          </a:p>
          <a:p>
            <a:pPr>
              <a:buNone/>
            </a:pPr>
            <a:r>
              <a:rPr lang="ru-RU" sz="2000" dirty="0" smtClean="0"/>
              <a:t>      -  объекты непроизводственного назначения, т. е. здравоохранения, образования, культуры, отдыха, спорта, учреждения дошкольного образования и т. д., а также жилищного фонда;</a:t>
            </a:r>
          </a:p>
          <a:p>
            <a:pPr>
              <a:buNone/>
            </a:pPr>
            <a:r>
              <a:rPr lang="ru-RU" sz="2000" dirty="0" smtClean="0"/>
              <a:t>      -  объекты производственного назначения;</a:t>
            </a:r>
          </a:p>
          <a:p>
            <a:pPr>
              <a:buNone/>
            </a:pPr>
            <a:r>
              <a:rPr lang="ru-RU" sz="2000" dirty="0" smtClean="0"/>
              <a:t>      - линейные объекты.</a:t>
            </a:r>
          </a:p>
          <a:p>
            <a:r>
              <a:rPr lang="ru-RU" sz="2000" dirty="0" smtClean="0"/>
              <a:t>К разрешению на ввод объекта в эксплуатацию в обязательном порядке прилагается </a:t>
            </a:r>
            <a:r>
              <a:rPr lang="ru-RU" sz="2000" b="1" dirty="0" smtClean="0"/>
              <a:t>технический план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В Градостроительном кодексе РФ перечислены документы, которые нужны для принятия решения о выдаче указанного разрешения. При этом Правительство РФ вправе определять иные документы, чтобы в полном объеме были предоставлены сведения, необходимые для постановки объекта капстроительства на государственный учет. Таким документом является </a:t>
            </a:r>
            <a:r>
              <a:rPr lang="ru-RU" sz="2000" b="1" dirty="0" smtClean="0"/>
              <a:t>технический план</a:t>
            </a:r>
            <a:r>
              <a:rPr lang="ru-RU" sz="2000" dirty="0" smtClean="0"/>
              <a:t>, составленный в соответствии с Законом о государственном кадастре недвижимости.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На нормативном уровне </a:t>
            </a:r>
            <a:r>
              <a:rPr lang="ru-RU" sz="2800" dirty="0" smtClean="0"/>
              <a:t>происходит </a:t>
            </a:r>
            <a:r>
              <a:rPr lang="ru-RU" sz="2800" b="1" dirty="0" smtClean="0">
                <a:solidFill>
                  <a:srgbClr val="C00000"/>
                </a:solidFill>
              </a:rPr>
              <a:t>установление</a:t>
            </a:r>
            <a:r>
              <a:rPr lang="ru-RU" sz="2800" dirty="0" smtClean="0"/>
              <a:t> уровня качества, которое состоит в разработках показателей  качества и утверждения их в нормативной документации на определенный период времени. </a:t>
            </a:r>
            <a:br>
              <a:rPr lang="ru-RU" sz="2800" dirty="0" smtClean="0"/>
            </a:br>
            <a:r>
              <a:rPr lang="ru-RU" sz="2800" b="1" dirty="0" smtClean="0"/>
              <a:t>На фактическом уровне </a:t>
            </a:r>
            <a:r>
              <a:rPr lang="ru-RU" sz="2800" dirty="0" smtClean="0"/>
              <a:t>происходит </a:t>
            </a:r>
            <a:r>
              <a:rPr lang="ru-RU" sz="2800" b="1" dirty="0" smtClean="0">
                <a:solidFill>
                  <a:srgbClr val="C00000"/>
                </a:solidFill>
              </a:rPr>
              <a:t>обеспечение</a:t>
            </a:r>
            <a:r>
              <a:rPr lang="ru-RU" sz="2800" dirty="0" smtClean="0"/>
              <a:t> качества строительной продукции, характеризующееся  качеством проектных работ, качеством материалов и изделий, качеством СМР.</a:t>
            </a:r>
            <a:br>
              <a:rPr lang="ru-RU" sz="2800" dirty="0" smtClean="0"/>
            </a:br>
            <a:r>
              <a:rPr lang="ru-RU" sz="2800" b="1" dirty="0" smtClean="0"/>
              <a:t>На эксплуатационном уровне </a:t>
            </a:r>
            <a:r>
              <a:rPr lang="ru-RU" sz="2800" dirty="0" smtClean="0"/>
              <a:t>происходит </a:t>
            </a:r>
            <a:r>
              <a:rPr lang="ru-RU" sz="2800" b="1" dirty="0" smtClean="0">
                <a:solidFill>
                  <a:srgbClr val="C00000"/>
                </a:solidFill>
              </a:rPr>
              <a:t>поддержание</a:t>
            </a:r>
            <a:r>
              <a:rPr lang="ru-RU" sz="2800" dirty="0" smtClean="0"/>
              <a:t> уровня качества в период эксплуатации зданий и сооружений.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Контроль: </a:t>
            </a:r>
            <a:r>
              <a:rPr lang="ru-RU" sz="3600" b="1" dirty="0" smtClean="0"/>
              <a:t>Процедура оценивания соответствия путем наблюдения и суждений, сопровождаемых соответствующими измерениями, испытаниями или калибровкой [ГОСТ Р ИСО 9000, пункт 3.8.2].</a:t>
            </a:r>
            <a:endParaRPr lang="ru-RU" sz="3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3146</TotalTime>
  <Words>4122</Words>
  <Application>Microsoft Office PowerPoint</Application>
  <PresentationFormat>Экран (4:3)</PresentationFormat>
  <Paragraphs>320</Paragraphs>
  <Slides>77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77</vt:i4>
      </vt:variant>
    </vt:vector>
  </HeadingPairs>
  <TitlesOfParts>
    <vt:vector size="78" baseType="lpstr">
      <vt:lpstr>Тема Office</vt:lpstr>
      <vt:lpstr>Общие вопросы контрольной деятельности на строительной площадке</vt:lpstr>
      <vt:lpstr>Технический надзор АтомСРО за деятельностью членов организации  </vt:lpstr>
      <vt:lpstr>Цели СРО:  (Градостроительный кодекс РФ, Статья 55.1)</vt:lpstr>
      <vt:lpstr>  Качество: Степень соответствия совокупности присущих характеристик требованиям (по ГОСТ Р ИСО 9000, пункт 3.1.1)   Качество строительной продукции – это соответствие законченных строительством объектов, требованиям технических регламентов, проекта, нормативных документов и контрактов       </vt:lpstr>
      <vt:lpstr>Управлять качеством строительной продукции - значит устанавливать, обеспечивать и поддерживать необходимый уровень качества строительной продукции на стадиях проектирования, изготовления строительных материалов и изделий, производства СМР и эксплуатации готовых зданий и сооружений. </vt:lpstr>
      <vt:lpstr>Применение принципов управления качеством не только обеспечивает непосредственные выгоды, но и вносит важный вклад в менеджмент затрат и рисков. Применение этих принципов в строительной организации могут оказывать влияние на: </vt:lpstr>
      <vt:lpstr>Этапы формирования качества строительной продукции</vt:lpstr>
      <vt:lpstr>На нормативном уровне происходит установление уровня качества, которое состоит в разработках показателей  качества и утверждения их в нормативной документации на определенный период времени.  На фактическом уровне происходит обеспечение качества строительной продукции, характеризующееся  качеством проектных работ, качеством материалов и изделий, качеством СМР. На эксплуатационном уровне происходит поддержание уровня качества в период эксплуатации зданий и сооружений. </vt:lpstr>
      <vt:lpstr>Контроль: Процедура оценивания соответствия путем наблюдения и суждений, сопровождаемых соответствующими измерениями, испытаниями или калибровкой [ГОСТ Р ИСО 9000, пункт 3.8.2].</vt:lpstr>
      <vt:lpstr>Повышение качества строительной продукции в нашей стране решается по двум основным направлениям: </vt:lpstr>
      <vt:lpstr>Слайд 11</vt:lpstr>
      <vt:lpstr> Государственный строительный надзор - Градостроительный кодекс РФ (статья 54) - Постановление Правительства Российской Федерации от 01.02.2006 г. №54   «О государственном строительном надзоре в Российской Федерации»   - РД-11-03-2006  Порядок формирования и ведения дел при осуществлении государственного строительного надзора   </vt:lpstr>
      <vt:lpstr>       В случае если государственный строительный надзор  предусмотрен , застройщик или технический заказчик заблаговременно, но не позднее чем за семь рабочих дней до начала работ должен направить в органы государственного строительного надзора извещение о начале  работ, к которому прилагаются следующие документы:    1) копия разрешения на строительство;    2) проектная документация в полном объеме;    3) копия документа о вынесении на местность линий отступа от красных линий;    4) общий и специальные журналы, в которых ведется учет выполнения работ;    5) положительное заключение экспертизы проектной документации.        </vt:lpstr>
      <vt:lpstr> Государственный строительный надзор  (ГрК РФ Статья 54) </vt:lpstr>
      <vt:lpstr>В рамках государственного строительного надзора осуществляются:</vt:lpstr>
      <vt:lpstr>Государственный строительный надзор в РФ осуществляет Федеральная служба по экологическому, технологическому и атомному надзору (РОСТЕХНАДЗОР)</vt:lpstr>
      <vt:lpstr>После завершения строительства, реконструкции, капитального ремонта объекта капитального строительства органом государственного строительного надзора проводится проверка (итоговая), по результатам которой оцениваются выполненные работы и принимается решение о выдаче заключения о соответствии или об отказе в выдаче такого заключения</vt:lpstr>
      <vt:lpstr>Нормативные правовые акты, регламентирующие проведение государственного строительного надзора:</vt:lpstr>
      <vt:lpstr>Экспертиза результатов инженерных изысканий и проектной документации (ГрК статья 49) </vt:lpstr>
      <vt:lpstr>  Негосударственные формы контроля: 1. строительный контроль заказчика; 2. авторский надзор проектной организации (строительный контроль) ; 3. строительный (производственный) контроль подрядчика; 4. контроль инжиниринговых компаний; 5. контроль страховых компаний; 6. контроль инвестора (банковский контроль); 7. контроль со стороны саморегулируемых организаций 8. негосударственная экспертиза результатов инженерных изысканий и проектной документации.    </vt:lpstr>
      <vt:lpstr> Строительный контроль (Статья 53 ГрК РФ)  </vt:lpstr>
      <vt:lpstr>Нормативные правовые акты, регламентирующие проведение строительного контроля:</vt:lpstr>
      <vt:lpstr>Нормативные документы, регламентирующие действия авторского надзора </vt:lpstr>
      <vt:lpstr>Виды строительного (производственного) контроля подрядчика:  Постановление от 21 июня 2010 г. №468  «О порядке проведения строительного контроля при осуществлении строительства, реконструкции и капитального ремонта объектов капитального строительства»  СП 48.13330.2011 «Организация строительства» </vt:lpstr>
      <vt:lpstr> Входной контроль: СТАНДАРТ ОРГАНИЗАЦИИ   ВХОДНОЙ КОНТРОЛЬ СТРОИТЕЛЬНЫХ МАТЕРИАЛОВ, ИЗДЕЛИЙ И  КОНСТРУКЦИЙ, ПРИМЕНЯЕМЫХ ПРИ СООРУЖЕНИИ ОБЪЕКТОВ  ИСПОЛЬЗОВАНИЯ АТОМНОЙ ЭНЕРГИИ  СТО 95 137 – 2013 (Росатом, Союзатомстрой)</vt:lpstr>
      <vt:lpstr>         Входному контролю все материалы, указанные в спецификациях рабочей документации.          Основные задачи входного контроля материалов:   - проведение оценки качества продукции, предъявляемой на контроль;  -  проверка наличия сопроводительной документации на материалы,  удостоверяющей качество и комплектность продукции;  - контроль соответствия качества и комплектности материалов  требованиям проектно-конструкторской документации и договоров на поставку;   - обеспечение однозначности результатов при оценках качества  материалов изготовителем и потребителем, осуществляемых с едиными  требованиями;   - периодический контроль за соблюдением правил и сроков хранения  материалов поставщиков;  - своевременное предъявление претензий для оперативной  корректировки работы изготовителей и поставщиков по обеспечению требуемого уровня качества;   - предотвращение выдачи в монтаж материалов, не соответствующих  требованиям конструкторской и рабочей документации, договоров на поставку. </vt:lpstr>
      <vt:lpstr>        Для обеспечения выполнения задач при входном контроле материалов проводится:  - проверка соответствия поставленных материалов требованиям чертежей,  договоров поставки и требованиям нормативных документов, обязательных в области использования атомной энергии;  - проверка наличия сопроводительной документации, удостоверяющей требуемое качество и комплектность материалов, а также полноту, правильность и подлинность ее оформления;  - проверка наличия сертификатов соответствия, выданных в системах сертификации в соответствии с требованиями нормативных документов, принятых к руководству при сооружении ОИАЭ;  -  контроль комплектности материалов в соответствии с условиями договора и заказной спецификацией;  - проверка соответствия документации на материалы требованиям НД, ТУ и договора поставки;  - проверка состояния упаковки (тары), отсутствия механических повреждений; сохранность пломб и наличие паспортных табличек;  - проверка наличия и четкости маркировки, соответствия ее сопроводительной документации;  - проверка состояния и качества антикоррозионного покрытия и консервации;  - оформление необходимых документов по результатам входного контроля (акт входного контроля, акт визуального и измерительного контроля, журнал регистрации актов входного контроля и др.). </vt:lpstr>
      <vt:lpstr>Операционный контроль  проверка соблюдения последовательности и состава технологических операций при осуществлении строительства  </vt:lpstr>
      <vt:lpstr>Приемочный контроль проверка готовой продукции</vt:lpstr>
      <vt:lpstr>Инспекционный контроль   выборочная проверка качества объектов и их частей   </vt:lpstr>
      <vt:lpstr>Лабораторный (инструментальный) контроль</vt:lpstr>
      <vt:lpstr>Геодезический контроль СП 126.13330.2012 (СНиП 3.01.03-84)</vt:lpstr>
      <vt:lpstr>Содержание деятельности СРО (Статья 55.5) : </vt:lpstr>
      <vt:lpstr>1. Требования к выдаче свидетельств о допуске должны содержать (Статья 55.5) : - квалификационные требования; - наличие образования; - стаж работы; - численность работников, соответствующей квалификации, стажа и прошедших повышение квалификации - о повышении квалификации; 2. Могут дополнительно содержать: - соответствие материально-технической базы выполняемым работам; - наличие достигнутых положительных результатов </vt:lpstr>
      <vt:lpstr>Минимально-допустимые государством требования о выдаче допусков к работам, оказывающим влияние на безопасность особо опасных и технически сложных объектов и уникальных объектов (Постановление №207, 2011г)</vt:lpstr>
      <vt:lpstr>3. Требованиями к повышению квалификации являются:   - повышение квалификации в области строительства особо опасных, технически сложных и уникальных объектов капитального строительства руководителями и специалистами юридического лица и его работниками не реже 1 раза в 5 лет;   - прохождение профессиональной переподготовки руководителями и специалистами юридического лица и его работниками;   - наличие у юридического лица  системы подготовки работников, занимающих должности, требующие аттестации Федеральной службой по экологическому, технологическому и атомному надзору.  4. Требованием к имуществу является наличие у юридического лица  принадлежащих им на праве собственности или ином законном основании зданий и сооружений, строительных машин и механизмов, транспортных средств, средств технологического оснащения, передвижных энергетических установок, средств обеспечения безопасности, средств контроля и измерений, необходимых для выполнения соответствующих видов работ.  5. Требованием к документам является наличие у юридического лица  соответствующих лицензий и иных разрешительных документов.  6. Помимо требований, указанных в пунктах 1-5 , у юридического лица должна быть система менеджмента контроля качества.</vt:lpstr>
      <vt:lpstr>Во введении к стандарту ГОСТ Р ИСО 9001  подчеркивается, что в тех случаях когда строительная организация нуждается в демонстрации своей способности всегда поставлять продукцию, отвечающую требованиям потребителей и соответствующим обязательным требованиям и ставит своей целью повышение удовлетворенности потребителей ей необходимо разработать, документально оформить, внедрить и поддерживать в рабочем состоянии Систему менеджмента качества, постоянно улучшать ее результативность в соответствии с требованиями стандарта ГОСТ Р ИСО 9001.</vt:lpstr>
      <vt:lpstr>Внедрение в строительных организациях СМК, основанной на принципах ГОСТ Р ИСО 9001–2008, позволяет построить:</vt:lpstr>
      <vt:lpstr>Система менеджмента качества РУКОВОДСТВО ПО ПРИМЕНЕНИЮ СТАНДАРТА ГОСТ Р ИСО 9001–2008 В СТРОИТЕЛЬНЫХ ОРГАНИЗАЦИЯХ Р НОСТРОЙ 2.35.2-2011</vt:lpstr>
      <vt:lpstr>Разработка системы менеджмента качества</vt:lpstr>
      <vt:lpstr>Внедрение системы менеджмента качества</vt:lpstr>
      <vt:lpstr>Документация системы менеджмента качества должна включать в себя:</vt:lpstr>
      <vt:lpstr>Этот пункт стандарта ГОСТ Р ИСО 9001 содержит требования к отчетам, которые необходимы для того, чтобы убедить любую сторону, например, потребителей, представителей регулирующих органов, пользователей и собственное руководство в том, что выполненная работа соответствует установленным требованиям и ожиданиям. Запись является специальным типом документа, в котором зарегистрирован факт осуществления деятельности выполнения работы) и (или) зарегистрированы полученные результаты. В СМК записи выполняют функцию источников информации для принятия решений по управлению качеством. Информация, содержащаяся в записях, должна быть достоверной.</vt:lpstr>
      <vt:lpstr>  В практике строительства к записям относятся: </vt:lpstr>
      <vt:lpstr>Отчеты рассматриваются как особый вид документации. Они подпадают под действие подпункта 4.2.4 стандарта ГОСТ Р ИСО 9001 и являются записями. К отчетам, которые необходимо вести, относятся:</vt:lpstr>
      <vt:lpstr>Все записи системы менеджмента качества должны быть легкодоступны для соответствующих пользователей.  По каждому виду записей должны быть определены должностные лица, ответственные за их ведение и сроки хранения.  Ведение записей в строительной организации должно систематически контролироваться.</vt:lpstr>
      <vt:lpstr>Оценка и отбор поставщиков необходимой продукции (услуг) могут осуществляться на основе следующих примерных критериев:</vt:lpstr>
      <vt:lpstr>Общий и специальные журналы работ  РД-11-05-2007  Порядок ведения общего и (или) специального журнала учета выполнения работ при строительстве, реконструкции, капитальном ремонте объектов капитального</vt:lpstr>
      <vt:lpstr> * Журналы работ подлежат передаче застройщиком или заказчиком  не позднее чем за семь рабочих дней до начала строительства одновременно с извещением, направляемым в соответствии с частью 5 статьи 52 ГрК РФ, в орган государственного строительного надзора сброшюрованными и пронумерованными , титульные листы указанных журналов должны быть заполнены.  * Орган государственного строительного надзора скрепляет журналы работ печатью, проставляет регистрационную надпись с указанием номера дела и возвращает такие журналы застройщику или заказчику для ведения учета выполнения работ по строительству. * По окончании соответствующего журнала застройщиком или заказчиком в орган государственного строительного надзора для регистрации предоставляется новый журнал с пометкой "1", "2" и т.д. * Заполненные журналы работ подлежат хранению у застройщика или заказчика до проведения органом государственного строительного надзора итоговой проверки. На время проведения итоговой проверки журналы работ передаются застройщиком или заказчиком в орган государственного строительного надзора. * После выдачи органом государственного строительного надзора заключения о соответствии построенного, реконструированного, отремонтированного объекта капитального строительства требованиям технических регламентов и проектной документации журналы работ передаются застройщику или заказчику на постоянное хранение. </vt:lpstr>
      <vt:lpstr>Состав общего журнала работ:</vt:lpstr>
      <vt:lpstr>Раздел 1 "Список инженерно-технического персонала лица, осуществляющего строительство, занятого при строительстве" заполняется уполномоченным представителем лица, осуществляющего строительство. В раздел вносят данные обо всех представителях инженерно-технического персонала, занятых при строительстве объекта.    Раздел 2 "Перечень специальных журналов, в которых ведется учет выполнения работ, а также журналов авторского надзора" заполняется уполномоченным представителем застройщика или заказчика, лица, осуществляющего строительство и представителем лица, осуществляющего подготовку проектной документации. </vt:lpstr>
      <vt:lpstr>Раздел 3 "Сведения о выполнении работ в процессе строительства, реконструкции, капитального ремонта объекта капитального строительства" заполняется уполномоченным представителем лица, осуществляющего строительство. В указанный раздел включаются данные о выполнении всех работ при строительстве объекта. Данные о работах, выполняемых при строительстве, реконструкции, капитальном ремонте объекта капитального строительства, должны содержать сведения о начале и окончании работы и отражать ход ее выполнения. Описание работ должно производиться применительно к конструктивным элементам здания, строения или сооружения с указанием осей, рядов, отметок, этажей, ярусов, секций, помещений, где работы выполнялись. Здесь же должны приводиться краткие сведения о методах выполнения работ, применяемых строительных материалах, изделиях и конструкциях, проведенных испытаниях конструкций, оборудования, систем, сетей и устройств (опробование вхолостую или под нагрузкой, подача электроэнергии, давления, испытания на прочность и герметичность и др.).</vt:lpstr>
      <vt:lpstr>Раздел 4 "Сведения о строительном контроле застройщика или заказчика в процессе строительства" заполняется уполномоченным представителем застройщика или заказчика. В указанный раздел включаются все данные о выявленных строительным контролем недостатках при выполнении работ по строительству, а также сведения об устранении указанных недостатков.   Раздел 5 "Сведения о строительном контроле лица, осуществляющего строительство, в процессе строительства объекта" заполняется уполномоченным представителем лица, осуществляющего строительство. В раздел включаются все данные о выявленных строительным контролем недостатках при выполнении работ по строительству объекта, сведения об устранении указанных недостатков, а также о применяемых строительным контролем схемах контроля выполнения работ при строительстве объекта.</vt:lpstr>
      <vt:lpstr>Раздел 6 "Перечень исполнительной документации при строительстве,  объекта" заполняется уполномоченным представителем лица, осуществляющего строительство. В указанном разделе приводится перечень всех актов освидетельствования работ, конструкций, участков сетей инженерно-технического обеспечения, образов (проб) применяемых строительных материалов, результатов проведения обследований, испытаний, экспертиз выполненных работ и применяемых строительных материалов в хронологическом порядке. </vt:lpstr>
      <vt:lpstr> Раздел 7 "Сведения о государственном строительном надзоре при строительстве объекта" ведется должностным лицом органа государственного строительного надзора, уполномоченного  на основании соответствующего распоряжения органа государственного строительного надзора  осуществлять такой надзор. В указанный раздел включаются данные о проведенных органом государственного строительного надзора проверках соответствия выполняемых работ требованиям технических регламентов, иных нормативных правовых актов и проектной документации, выявленных нарушениях, предписаниях об устранении выявленных нарушений, сведения о выполнении таких предписаний, а также данные построенного объекта о выдаче заключения о соответствии капитального строительства названным требованиям или решении об отказе в выдаче такого заключения. </vt:lpstr>
      <vt:lpstr>* Записи в общий журнал вносятся с даты начала выполнения работ по строительству, реконструкции, капитальному ремонту объекта капитального строительства до даты фактического окончания выполнения работ.   * Записи в общий журнал работ вносятся в текстовой форме и подписываются соответствующими уполномоченными представителями участников строительства, сведения о которых отражены на Титульном листе общего журнала работ. </vt:lpstr>
      <vt:lpstr>ПОРЯДОК ВЕДЕНИЯ СПЕЦИАЛЬНЫХ ЖУРНАЛОВ РАБОТ</vt:lpstr>
      <vt:lpstr>   Исполнительная документация в строительстве  РД-11-02-2006 Требования к составу и порядку ведения исполнительной документации при строительстве, реконструкции, капитальном ремонте объектов  капитального строительства и требования, предъявляемые к актам освидетельствования работ, конструкций, участков сетей инженерно-технического  обеспечения      </vt:lpstr>
      <vt:lpstr>* Исполнительная документация представляет собой текстовые и графические материалы, отражающие фактическое исполнение проектных решений и фактическое положение объектов капитального строительства и их элементов в процессе строительства, реконструкции, капитального ремонта объектов капитального строительства по мере завершения определенных в проектной документации работ.   * Исполнительная документация подлежит хранению у застройщика или заказчика до проведения органом государственного строительного надзора итоговой проверки. На время проведения итоговой проверки исполнительная документация передается застройщиком или заказчиком в орган государственного строительного надзора. После выдачи органом государственного строительного надзора заключения о соответствии построенного, реконструированного, отремонтированного объекта капитального строительства требованиям технических регламентов (норм и правил), иных нормативных правовых актов и проектной документации исполнительная документация передается застройщику или заказчику на постоянное хранение. </vt:lpstr>
      <vt:lpstr>Перечень исполнительной документации </vt:lpstr>
      <vt:lpstr>Объект капитального строительства ________________________________ __________________________________________________________________       (наименование, почтовый или строительный адрес объекта                    капитального строительства) Застройщик или заказчик __________________________________________                            (наименование, номер и дата выдачи __________________________________________________________________  свидетельства о государственной регистрации, ОГРН, ИНН, почтовые __________________________________________________________________    реквизиты, телефон/факс - для юридических лиц; фамилия, имя, __________________________________________________________________   отчество, паспортные данные, место проживания, телефон/факс - __________________________________________________________________                        для физических лиц) Лицо, осуществляющее строительство _______________________________                                      (наименование, номер и дата __________________________________________________________________   выдачи свидетельства о государственной регистрации, ОГРН, ИНН, __________________________________________________________________  почтовые реквизиты, телефон/факс - для юридических лиц; фамилия, __________________________________________________________________        имя, отчество, паспортные данные, место проживания, __________________________________________________________________                 телефон/факс - для физических лиц) </vt:lpstr>
      <vt:lpstr>Лицо, осуществляющее подготовку проектной документации ___________ __________________________________________________________________          (наименование, номер и дата выдачи свидетельства __________________________________________________________________   о государственной регистрации, ОГРН, ИНН, почтовые реквизиты, __________________________________________________________________    телефон/факс - для юридических лиц; фамилия, имя, отчество, __________________________________________________________________      паспортные данные, место проживания, телефон/факс - для __________________________________________________________________                          физических лиц) Лицо, осуществляющее строительство, выполнившее работы, подлежащие освидетельствованию ______________________________________________                          (наименование, номер и дата выдачи __________________________________________________________________  свидетельства о государственной регистрации, ОГРН, ИНН, почтовые __________________________________________________________________    реквизиты, телефон/факс - для юридических лиц; фамилия, имя, __________________________________________________________________ отчество, паспортные данные, место проживания, телефон/факс - для __________________________________________________________________                          физических лиц) </vt:lpstr>
      <vt:lpstr>  АКТ                 освидетельствования скрытых работ  N ____________________                 "__" ______________ 200_ г.   Представитель застройщика или заказчика __________________________ __________________________________________________________________         (должность, фамилия, инициалы, реквизиты документа                        о представительстве) Представитель лица, осуществляющего строительство ________________ __________________________________________________________________         (должность, фамилия, инициалы, реквизиты документа                        о представительстве) Представитель   лица,   осуществляющего строительство, по вопросам строительного контроля ___________________________________________ __________________________________________________________________         (должность, фамилия, инициалы, реквизиты документа                        о представительстве) Представитель   лица,   осуществляющего   подготовку     проектной документации _____________________________________________________               (должность, фамилия, инициалы, реквизиты документа __________________________________________________________________                        о представительстве) Представитель   лица,  осуществляющего строительство, выполнившего работы, подлежащие освидетельствованию ___________________________                                            (должность, фамилия, __________________________________________________________________         инициалы, реквизиты документа о представительстве) а также иные представители лиц, участвующих в освидетельствовании: __________________________________________________________________  (наименование, должность, фамилия, инициалы, реквизиты документа __________________________________________________________________                        о представительстве)</vt:lpstr>
      <vt:lpstr>произвели осмотр работ, выполненных ______________________________ __________________________________________________________________  (наименование лица, осуществляющего строительство, выполнившего                              работы) и составили настоящий акт о нижеследующем:   1. К освидетельствованию предъявлены следующие работы ____________ __________________________________________________________________                    (наименование скрытых работ) 2. Работы выполнены по проектной документации ____________________ __________________________________________________________________      (номер, другие реквизиты чертежа, наименование проектной __________________________________________________________________ документации, сведения о лицах, осуществляющих подготовку раздела __________________________________________________________________                      проектной документации) 3. При выполнении работ применены ________________________________                                     (наименование строительных __________________________________________________________________     материалов (изделий), со ссылкой на сертификаты или другие __________________________________________________________________                документы, подтверждающие качество) </vt:lpstr>
      <vt:lpstr>4. Предъявлены   документы,   подтверждающие  соответствие   работ предъявляемым к ним требованиям: _________________________________ __________________________________________________________________       (исполнительные схемы и чертежи, результаты экспертиз, __________________________________________________________________   обследований, лабораторных и иных испытаний выполненных работ, __________________________________________________________________          проведенных в процессе строительного контроля) __________________________________________________________________ __________________________________________________________________ 5. Даты: начала работ    "__" ________________ 200_ г.          окончания работ "__" ________________ 200_ г. 6. Работы выполнены в соответствии с _____________________________                                       (указываются наименование, __________________________________________________________________   статьи (пункты) технического регламента (норм и правил), иных _________________________________________________________________.    нормативных правовых актов, разделы проектной документации) 7. Разрешается производство последующих работ по _________________ __________________________________________________________________          (наименование работ, конструкций, участков сетей __________________________________________________________________                инженерно-технического обеспечения) __________________________________________________________________   Дополнительные сведения __________________________________________ </vt:lpstr>
      <vt:lpstr>Акт составлен в _______ экземплярах.  Приложения: __________________________________________________________________  Представитель застройщика или заказчика __________________________ __________________________________________________________________              (должность, фамилия, инициалы, подпись)   Представитель лица, осуществляющего строительство ________________ __________________________________________________________________              (должность, фамилия, инициалы, подпись)   Представитель   лица,   осуществляющего строительство, по вопросам строительного контроля ___________________________________________ __________________________________________________________________              (должность, фамилия, инициалы, подпись)   Представитель   лица,   осуществляющего    подготовку    проектной документации _____________________________________________________ __________________________________________________________________              (должность, фамилия, инициалы, подпись)   Представитель   лица,  осуществляющего строительство, выполнившего работы, подлежащие освидетельствованию ___________________________                                            (должность, фамилия, __________________________________________________________________                         инициалы, подпись)   Представители иных лиц: __________________________________________ __________________________________________________________________              (должность, фамилия, инициалы, подпись) </vt:lpstr>
      <vt:lpstr> Выдача разрешения на ввод объекта в эксплуатацию  (ГрК РФ Статья 55)  </vt:lpstr>
      <vt:lpstr>Разрешение на ввод объекта в эксплуатацию представляет собой документ, который удостоверяет выполнение строительства, реконструкции объекта капитального строительства в полном объеме в соответствии разрешением на строительство с градостроительным планом земельного участка, и проектной документацией.   Разрешение на ввод объекта в эксплуатацию линейного объекта представляет собой документ, который удостоверяет выполнение строительства, реконструкции линейного объекта в полном объеме в соответствии с разрешением на строительство, проекту планировки территории, проекту межевания территории, и проектной документации  Федеральный закон от 20 марта 2011 года N 41-ФЗ Федеральный закон от 18 июля 2011 года N 243-ФЗ </vt:lpstr>
      <vt:lpstr>Для ввода объекта в эксплуатацию застройщик обращается в федеральный орган исполнительной власти, орган исполнительной власти субъекта Российской Федерации, орган местного самоуправления или уполномоченную организацию, осуществляющую государственное управление использованием атомной энергии и государственное управление при осуществлении деятельности, связанной с разработкой, изготовлением, утилизацией ядерного оружия и ядерных энергетических установок военного назначения, выдавшие разрешение на строительство, непосредственно либо через многофункциональный центр с заявлением о выдаче разрешения на ввод объекта в эксплуатацию.       Федеральный закон от 22 ноября 2010 года N 305-ФЗ Федеральный закон от 28 июля 2012 года N 133-ФЗ.  </vt:lpstr>
      <vt:lpstr> Документы для получение разрешения на ввод:  </vt:lpstr>
      <vt:lpstr>Для получения разрешения на ввод объекта в эксплуатацию разрешается требовать только указанные  документы (ч.4.1) (18 декабря 2006 года N 232-ФЗ), если Правительством РФ не предусмотрено предоставление иных документов в целях получения в более полном объеме сведений, необходимых для постановки объекта на государственный учет (ч.4).    </vt:lpstr>
      <vt:lpstr>Орган власти или уполномоченная организация, осуществляющая государственное управление использованием атомной энергии и государственное управление при осуществлении деятельности, связанной с разработкой, изготовлением, утилизацией ядерного оружия и ядерных энергетических установок военного назначения, выдавшие разрешение на строительство, в течение десяти дней со дня поступления заявления о выдаче разрешения на ввод объекта в эксплуатацию обязаны обеспечить проверку наличия и правильности оформления представленных документов,  осмотр объекта и выдать заявителю разрешение на ввод объекта в эксплуатацию или отказать в выдаче такого разрешения с указанием причин отказа.</vt:lpstr>
      <vt:lpstr>Основание для отказа в выдаче разрешения на ввод:</vt:lpstr>
      <vt:lpstr>Отказ в выдаче разрешения на ввод объекта в эксплуатацию может быть оспорен в судебном порядке (от 27 июля 2006 года N 143-ФЗ)   Разрешение на ввод объекта в эксплуатацию выдается застройщику в случае, если он передает в органы, выдавшие разрешение на строительство копию схемы, отображающей расположение построенного объекта, расположение сетей инженерно-технического обеспечения в границах земельного участка и планировочную организацию земельного участка, для размещения такой копии в информационной системе обеспечения градостроительной деятельности   </vt:lpstr>
      <vt:lpstr>*Разрешение на ввод объекта в эксплуатацию является основанием для постановки на государственный учет построенного объекта капитального строительства, внесения изменений в документы государственного учета реконструированного объекта капитального строительства.   *После окончания строительства объекта лицо, осуществляющее строительство, обязано передать застройщику результаты инженерных изысканий, проектную документацию, акты освидетельствования работ, конструкций, участков сетей инженерно-технического обеспечения объекта капитального строительства, иную документацию, необходимую для эксплуатации такого объекта.      (28 ноября 2011 года N 337-ФЗ) </vt:lpstr>
      <vt:lpstr>Форма разрешения на ввод объекта в эксплуатацию устанавливается уполномоченным Правительством Российской Федерации федеральным органом исполнительной власти (Госстрой от 08 апреля 2013г. № 115/ГС) </vt:lpstr>
      <vt:lpstr>Изменения в форме разрешения на ввод: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ИТерехова</dc:creator>
  <cp:lastModifiedBy>mustang</cp:lastModifiedBy>
  <cp:revision>297</cp:revision>
  <dcterms:created xsi:type="dcterms:W3CDTF">2013-10-14T12:21:27Z</dcterms:created>
  <dcterms:modified xsi:type="dcterms:W3CDTF">2014-11-26T17:43:15Z</dcterms:modified>
</cp:coreProperties>
</file>