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737" r:id="rId2"/>
    <p:sldId id="741" r:id="rId3"/>
    <p:sldId id="739" r:id="rId4"/>
    <p:sldId id="780" r:id="rId5"/>
    <p:sldId id="740" r:id="rId6"/>
    <p:sldId id="781" r:id="rId7"/>
    <p:sldId id="763" r:id="rId8"/>
    <p:sldId id="766" r:id="rId9"/>
    <p:sldId id="768" r:id="rId10"/>
    <p:sldId id="765" r:id="rId11"/>
    <p:sldId id="730" r:id="rId12"/>
    <p:sldId id="778" r:id="rId13"/>
    <p:sldId id="736" r:id="rId14"/>
    <p:sldId id="782" r:id="rId15"/>
    <p:sldId id="783" r:id="rId16"/>
    <p:sldId id="784" r:id="rId17"/>
    <p:sldId id="772" r:id="rId18"/>
    <p:sldId id="761" r:id="rId19"/>
    <p:sldId id="775" r:id="rId20"/>
    <p:sldId id="786" r:id="rId21"/>
    <p:sldId id="787" r:id="rId22"/>
    <p:sldId id="788" r:id="rId23"/>
    <p:sldId id="790" r:id="rId24"/>
    <p:sldId id="791" r:id="rId25"/>
    <p:sldId id="789" r:id="rId26"/>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E4F9FC"/>
    <a:srgbClr val="FA7A7A"/>
    <a:srgbClr val="D4F5FA"/>
    <a:srgbClr val="99FF33"/>
    <a:srgbClr val="92E4F2"/>
    <a:srgbClr val="1D7D1F"/>
    <a:srgbClr val="FF4343"/>
    <a:srgbClr val="F9FCB6"/>
    <a:srgbClr val="F7FA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76598" autoAdjust="0"/>
  </p:normalViewPr>
  <p:slideViewPr>
    <p:cSldViewPr>
      <p:cViewPr varScale="1">
        <p:scale>
          <a:sx n="116" d="100"/>
          <a:sy n="116" d="100"/>
        </p:scale>
        <p:origin x="-160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A51D4-465F-4F7A-AD22-2DEBD4EA2EC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3732164-5C4B-4FAB-9DCB-9B3906713856}">
      <dgm:prSet phldrT="[Текст]" custT="1"/>
      <dgm:spPr>
        <a:solidFill>
          <a:srgbClr val="002060"/>
        </a:solidFill>
        <a:ln>
          <a:solidFill>
            <a:schemeClr val="tx1"/>
          </a:solidFill>
        </a:ln>
      </dgm:spPr>
      <dgm:t>
        <a:bodyPr/>
        <a:lstStyle/>
        <a:p>
          <a:r>
            <a:rPr lang="ru-RU" sz="1400" dirty="0" smtClean="0"/>
            <a:t>1</a:t>
          </a:r>
          <a:endParaRPr lang="ru-RU" sz="1400" dirty="0"/>
        </a:p>
      </dgm:t>
    </dgm:pt>
    <dgm:pt modelId="{270DB5FD-8D28-4320-AE5A-A1AD7C587B60}" type="parTrans" cxnId="{2138887E-28AD-4A6A-BF19-6542DD84A2FA}">
      <dgm:prSet/>
      <dgm:spPr/>
      <dgm:t>
        <a:bodyPr/>
        <a:lstStyle/>
        <a:p>
          <a:endParaRPr lang="ru-RU"/>
        </a:p>
      </dgm:t>
    </dgm:pt>
    <dgm:pt modelId="{5A05B751-E4D0-4F1F-B57A-FCEE3B8D77FE}" type="sibTrans" cxnId="{2138887E-28AD-4A6A-BF19-6542DD84A2FA}">
      <dgm:prSet/>
      <dgm:spPr/>
      <dgm:t>
        <a:bodyPr/>
        <a:lstStyle/>
        <a:p>
          <a:endParaRPr lang="ru-RU"/>
        </a:p>
      </dgm:t>
    </dgm:pt>
    <dgm:pt modelId="{492BA6B9-F35F-4749-8364-0F1CDA1A9A40}">
      <dgm:prSet phldrT="[Текст]" custT="1"/>
      <dgm:spPr>
        <a:solidFill>
          <a:srgbClr val="E4F9FC">
            <a:alpha val="90000"/>
          </a:srgbClr>
        </a:solidFill>
        <a:ln>
          <a:solidFill>
            <a:schemeClr val="tx1"/>
          </a:solidFill>
        </a:ln>
      </dgm:spPr>
      <dgm:t>
        <a:bodyPr/>
        <a:lstStyle/>
        <a:p>
          <a:r>
            <a:rPr lang="ru-RU" sz="1600" b="0" dirty="0" smtClean="0">
              <a:latin typeface="Times New Roman" pitchFamily="18" charset="0"/>
              <a:cs typeface="Times New Roman" pitchFamily="18" charset="0"/>
            </a:rPr>
            <a:t>несоответствия такого лица требованиям, установленным в части 6 ст.55.5.1</a:t>
          </a:r>
          <a:endParaRPr lang="ru-RU" sz="1600" b="0" dirty="0">
            <a:latin typeface="Times New Roman" pitchFamily="18" charset="0"/>
            <a:cs typeface="Times New Roman" pitchFamily="18" charset="0"/>
          </a:endParaRPr>
        </a:p>
      </dgm:t>
    </dgm:pt>
    <dgm:pt modelId="{B2B7C3A0-57E0-4406-800A-DCFA421AA59F}" type="parTrans" cxnId="{20FAFCD2-92C7-4170-833E-5D6010184A91}">
      <dgm:prSet/>
      <dgm:spPr/>
      <dgm:t>
        <a:bodyPr/>
        <a:lstStyle/>
        <a:p>
          <a:endParaRPr lang="ru-RU"/>
        </a:p>
      </dgm:t>
    </dgm:pt>
    <dgm:pt modelId="{F1CB70A7-7B8D-477D-AEA1-DA3BE8B3B437}" type="sibTrans" cxnId="{20FAFCD2-92C7-4170-833E-5D6010184A91}">
      <dgm:prSet/>
      <dgm:spPr/>
      <dgm:t>
        <a:bodyPr/>
        <a:lstStyle/>
        <a:p>
          <a:endParaRPr lang="ru-RU"/>
        </a:p>
      </dgm:t>
    </dgm:pt>
    <dgm:pt modelId="{06584DDA-2CF5-4204-8685-9B21ACBC40C6}">
      <dgm:prSet phldrT="[Текст]" custT="1"/>
      <dgm:spPr>
        <a:solidFill>
          <a:srgbClr val="002060"/>
        </a:solidFill>
        <a:ln>
          <a:solidFill>
            <a:schemeClr val="tx1"/>
          </a:solidFill>
        </a:ln>
      </dgm:spPr>
      <dgm:t>
        <a:bodyPr/>
        <a:lstStyle/>
        <a:p>
          <a:r>
            <a:rPr lang="ru-RU" sz="1400" dirty="0" smtClean="0"/>
            <a:t>2</a:t>
          </a:r>
          <a:endParaRPr lang="ru-RU" sz="1400" dirty="0"/>
        </a:p>
      </dgm:t>
    </dgm:pt>
    <dgm:pt modelId="{3D2964E1-D752-4EBD-8289-FB2A2ED1529E}" type="parTrans" cxnId="{DE11C0B4-E87B-478E-B1D7-353A96E4730D}">
      <dgm:prSet/>
      <dgm:spPr/>
      <dgm:t>
        <a:bodyPr/>
        <a:lstStyle/>
        <a:p>
          <a:endParaRPr lang="ru-RU"/>
        </a:p>
      </dgm:t>
    </dgm:pt>
    <dgm:pt modelId="{11955AD0-B1EC-4BE5-BA1E-E79A6A6A59FA}" type="sibTrans" cxnId="{DE11C0B4-E87B-478E-B1D7-353A96E4730D}">
      <dgm:prSet/>
      <dgm:spPr/>
      <dgm:t>
        <a:bodyPr/>
        <a:lstStyle/>
        <a:p>
          <a:endParaRPr lang="ru-RU"/>
        </a:p>
      </dgm:t>
    </dgm:pt>
    <dgm:pt modelId="{DF634C0D-500D-4CED-A454-C4BDF7BCAB71}">
      <dgm:prSet phldrT="[Текст]" custT="1"/>
      <dgm:spPr>
        <a:solidFill>
          <a:srgbClr val="E4F9FC">
            <a:alpha val="90000"/>
          </a:srgbClr>
        </a:solidFill>
        <a:ln>
          <a:solidFill>
            <a:schemeClr val="tx1"/>
          </a:solidFill>
        </a:ln>
      </dgm:spPr>
      <dgm:t>
        <a:bodyPr/>
        <a:lstStyle/>
        <a:p>
          <a:r>
            <a:rPr lang="ru-RU" sz="1600" b="0" dirty="0" smtClean="0">
              <a:latin typeface="Times New Roman" pitchFamily="18" charset="0"/>
              <a:cs typeface="Times New Roman" pitchFamily="18" charset="0"/>
            </a:rPr>
            <a:t>установления факта представления документов, содержащих недостоверные сведения</a:t>
          </a:r>
          <a:endParaRPr lang="ru-RU" sz="1600" b="0" dirty="0">
            <a:latin typeface="Times New Roman" pitchFamily="18" charset="0"/>
            <a:cs typeface="Times New Roman" pitchFamily="18" charset="0"/>
          </a:endParaRPr>
        </a:p>
      </dgm:t>
    </dgm:pt>
    <dgm:pt modelId="{6FE97C28-1E99-4214-BDE8-6866066D14FD}" type="parTrans" cxnId="{8C7FD23C-2497-42EC-9C03-691F1D6455E5}">
      <dgm:prSet/>
      <dgm:spPr/>
      <dgm:t>
        <a:bodyPr/>
        <a:lstStyle/>
        <a:p>
          <a:endParaRPr lang="ru-RU"/>
        </a:p>
      </dgm:t>
    </dgm:pt>
    <dgm:pt modelId="{7D20CEB6-D7DB-415D-B922-F3B15A3FD939}" type="sibTrans" cxnId="{8C7FD23C-2497-42EC-9C03-691F1D6455E5}">
      <dgm:prSet/>
      <dgm:spPr/>
      <dgm:t>
        <a:bodyPr/>
        <a:lstStyle/>
        <a:p>
          <a:endParaRPr lang="ru-RU"/>
        </a:p>
      </dgm:t>
    </dgm:pt>
    <dgm:pt modelId="{F49650C7-25BB-4895-9171-E167187D96BA}">
      <dgm:prSet phldrT="[Текст]" custT="1"/>
      <dgm:spPr>
        <a:solidFill>
          <a:srgbClr val="002060"/>
        </a:solidFill>
        <a:ln>
          <a:solidFill>
            <a:schemeClr val="tx1"/>
          </a:solidFill>
        </a:ln>
      </dgm:spPr>
      <dgm:t>
        <a:bodyPr/>
        <a:lstStyle/>
        <a:p>
          <a:r>
            <a:rPr lang="ru-RU" sz="1400" dirty="0" smtClean="0"/>
            <a:t>3</a:t>
          </a:r>
          <a:endParaRPr lang="ru-RU" sz="1400" dirty="0"/>
        </a:p>
      </dgm:t>
    </dgm:pt>
    <dgm:pt modelId="{9051F73A-C7D5-4CF0-9CFF-51A88308D725}" type="parTrans" cxnId="{9250BB84-A3C3-4E56-BDD0-4D57BA678C5C}">
      <dgm:prSet/>
      <dgm:spPr/>
      <dgm:t>
        <a:bodyPr/>
        <a:lstStyle/>
        <a:p>
          <a:endParaRPr lang="ru-RU"/>
        </a:p>
      </dgm:t>
    </dgm:pt>
    <dgm:pt modelId="{2855286A-57B5-446D-9659-15EB0475D7CB}" type="sibTrans" cxnId="{9250BB84-A3C3-4E56-BDD0-4D57BA678C5C}">
      <dgm:prSet/>
      <dgm:spPr/>
      <dgm:t>
        <a:bodyPr/>
        <a:lstStyle/>
        <a:p>
          <a:endParaRPr lang="ru-RU"/>
        </a:p>
      </dgm:t>
    </dgm:pt>
    <dgm:pt modelId="{C90A8CC9-ADD8-4E7A-8068-1693683E5D43}">
      <dgm:prSet phldrT="[Текст]" custT="1"/>
      <dgm:spPr>
        <a:solidFill>
          <a:srgbClr val="E4F9FC">
            <a:alpha val="90000"/>
          </a:srgbClr>
        </a:solidFill>
        <a:ln>
          <a:solidFill>
            <a:schemeClr val="tx1"/>
          </a:solidFill>
        </a:ln>
      </dgm:spPr>
      <dgm:t>
        <a:bodyPr/>
        <a:lstStyle/>
        <a:p>
          <a:r>
            <a:rPr lang="ru-RU" sz="1600" b="0" dirty="0" smtClean="0">
              <a:latin typeface="Times New Roman" pitchFamily="18" charset="0"/>
              <a:cs typeface="Times New Roman" pitchFamily="18" charset="0"/>
            </a:rPr>
            <a:t>наличия у такого физического лица непогашенной или неснятой судимости за совершение умышленного преступления</a:t>
          </a:r>
          <a:endParaRPr lang="ru-RU" sz="1600" b="0" dirty="0">
            <a:latin typeface="Times New Roman" pitchFamily="18" charset="0"/>
            <a:cs typeface="Times New Roman" pitchFamily="18" charset="0"/>
          </a:endParaRPr>
        </a:p>
      </dgm:t>
    </dgm:pt>
    <dgm:pt modelId="{C3EDBFEE-632C-4E87-9ED2-E4170E61DDC0}" type="parTrans" cxnId="{75F14208-2E97-4C2F-85C7-4D7EA46B350D}">
      <dgm:prSet/>
      <dgm:spPr/>
      <dgm:t>
        <a:bodyPr/>
        <a:lstStyle/>
        <a:p>
          <a:endParaRPr lang="ru-RU"/>
        </a:p>
      </dgm:t>
    </dgm:pt>
    <dgm:pt modelId="{6D942C8D-CC90-440F-B940-F47015D84FA2}" type="sibTrans" cxnId="{75F14208-2E97-4C2F-85C7-4D7EA46B350D}">
      <dgm:prSet/>
      <dgm:spPr/>
      <dgm:t>
        <a:bodyPr/>
        <a:lstStyle/>
        <a:p>
          <a:endParaRPr lang="ru-RU"/>
        </a:p>
      </dgm:t>
    </dgm:pt>
    <dgm:pt modelId="{8826E27E-344F-43EF-B773-787B463B2B49}">
      <dgm:prSet phldrT="[Текст]" custT="1"/>
      <dgm:spPr>
        <a:solidFill>
          <a:srgbClr val="002060"/>
        </a:solidFill>
        <a:ln>
          <a:solidFill>
            <a:schemeClr val="tx1"/>
          </a:solidFill>
        </a:ln>
      </dgm:spPr>
      <dgm:t>
        <a:bodyPr/>
        <a:lstStyle/>
        <a:p>
          <a:r>
            <a:rPr lang="ru-RU" sz="1400" dirty="0" smtClean="0"/>
            <a:t>4</a:t>
          </a:r>
          <a:endParaRPr lang="ru-RU" sz="1400" dirty="0"/>
        </a:p>
      </dgm:t>
    </dgm:pt>
    <dgm:pt modelId="{35B7E867-8727-4C5B-B6C3-B074F74049BB}" type="parTrans" cxnId="{79B77798-6D70-41D4-ABCF-735018B36739}">
      <dgm:prSet/>
      <dgm:spPr/>
      <dgm:t>
        <a:bodyPr/>
        <a:lstStyle/>
        <a:p>
          <a:endParaRPr lang="ru-RU"/>
        </a:p>
      </dgm:t>
    </dgm:pt>
    <dgm:pt modelId="{10BB08FA-B2CB-4276-B4A1-8E36FB7F9CAA}" type="sibTrans" cxnId="{79B77798-6D70-41D4-ABCF-735018B36739}">
      <dgm:prSet/>
      <dgm:spPr/>
      <dgm:t>
        <a:bodyPr/>
        <a:lstStyle/>
        <a:p>
          <a:endParaRPr lang="ru-RU"/>
        </a:p>
      </dgm:t>
    </dgm:pt>
    <dgm:pt modelId="{8E16186C-8752-4081-847F-4F27709A43A2}">
      <dgm:prSet custT="1"/>
      <dgm:spPr>
        <a:solidFill>
          <a:srgbClr val="E4F9FC">
            <a:alpha val="90000"/>
          </a:srgbClr>
        </a:solidFill>
        <a:ln>
          <a:solidFill>
            <a:schemeClr val="tx1"/>
          </a:solidFill>
        </a:ln>
      </dgm:spPr>
      <dgm:t>
        <a:bodyPr/>
        <a:lstStyle/>
        <a:p>
          <a:r>
            <a:rPr lang="ru-RU" sz="1250" dirty="0" smtClean="0">
              <a:latin typeface="Times New Roman" panose="02020603050405020304" pitchFamily="18" charset="0"/>
              <a:cs typeface="Times New Roman" panose="02020603050405020304" pitchFamily="18" charset="0"/>
            </a:rPr>
            <a:t>наличия в отношении такого физического лица решений об исключении сведений о нем из национального реестра специалистов по указанным в пунктах 3 - 5 части 9 настоящей статьи основаниям, принятых за период не более чем три года предшествующих дате подачи заявления, указанного в части 6 настоящей статьи</a:t>
          </a:r>
          <a:endParaRPr lang="ru-RU" sz="1250" dirty="0">
            <a:latin typeface="Times New Roman" panose="02020603050405020304" pitchFamily="18" charset="0"/>
            <a:cs typeface="Times New Roman" panose="02020603050405020304" pitchFamily="18" charset="0"/>
          </a:endParaRPr>
        </a:p>
      </dgm:t>
    </dgm:pt>
    <dgm:pt modelId="{901C4D13-688C-467D-A842-AECB8CC9C4DE}" type="parTrans" cxnId="{C65545A2-7610-4768-90B1-F62E319A6E17}">
      <dgm:prSet/>
      <dgm:spPr/>
      <dgm:t>
        <a:bodyPr/>
        <a:lstStyle/>
        <a:p>
          <a:endParaRPr lang="ru-RU"/>
        </a:p>
      </dgm:t>
    </dgm:pt>
    <dgm:pt modelId="{A6236058-7F99-4605-AA84-E2AD28369D28}" type="sibTrans" cxnId="{C65545A2-7610-4768-90B1-F62E319A6E17}">
      <dgm:prSet/>
      <dgm:spPr/>
      <dgm:t>
        <a:bodyPr/>
        <a:lstStyle/>
        <a:p>
          <a:endParaRPr lang="ru-RU"/>
        </a:p>
      </dgm:t>
    </dgm:pt>
    <dgm:pt modelId="{7453849F-C955-4245-A5CB-1C1CB84C7FBF}" type="pres">
      <dgm:prSet presAssocID="{27CA51D4-465F-4F7A-AD22-2DEBD4EA2EC1}" presName="linearFlow" presStyleCnt="0">
        <dgm:presLayoutVars>
          <dgm:dir/>
          <dgm:animLvl val="lvl"/>
          <dgm:resizeHandles val="exact"/>
        </dgm:presLayoutVars>
      </dgm:prSet>
      <dgm:spPr/>
      <dgm:t>
        <a:bodyPr/>
        <a:lstStyle/>
        <a:p>
          <a:endParaRPr lang="ru-RU"/>
        </a:p>
      </dgm:t>
    </dgm:pt>
    <dgm:pt modelId="{7231E4E3-88F0-4A44-91A8-6D496F93623C}" type="pres">
      <dgm:prSet presAssocID="{F3732164-5C4B-4FAB-9DCB-9B3906713856}" presName="composite" presStyleCnt="0"/>
      <dgm:spPr/>
    </dgm:pt>
    <dgm:pt modelId="{560290B6-6B83-4DE4-A89E-5CD3CB687AB9}" type="pres">
      <dgm:prSet presAssocID="{F3732164-5C4B-4FAB-9DCB-9B3906713856}" presName="parentText" presStyleLbl="alignNode1" presStyleIdx="0" presStyleCnt="4">
        <dgm:presLayoutVars>
          <dgm:chMax val="1"/>
          <dgm:bulletEnabled val="1"/>
        </dgm:presLayoutVars>
      </dgm:prSet>
      <dgm:spPr/>
      <dgm:t>
        <a:bodyPr/>
        <a:lstStyle/>
        <a:p>
          <a:endParaRPr lang="ru-RU"/>
        </a:p>
      </dgm:t>
    </dgm:pt>
    <dgm:pt modelId="{02842844-2E50-483D-A5A2-E97785C60DC6}" type="pres">
      <dgm:prSet presAssocID="{F3732164-5C4B-4FAB-9DCB-9B3906713856}" presName="descendantText" presStyleLbl="alignAcc1" presStyleIdx="0" presStyleCnt="4" custLinFactNeighborY="4027">
        <dgm:presLayoutVars>
          <dgm:bulletEnabled val="1"/>
        </dgm:presLayoutVars>
      </dgm:prSet>
      <dgm:spPr/>
      <dgm:t>
        <a:bodyPr/>
        <a:lstStyle/>
        <a:p>
          <a:endParaRPr lang="ru-RU"/>
        </a:p>
      </dgm:t>
    </dgm:pt>
    <dgm:pt modelId="{FDF011F1-204D-43E3-AC41-D3D87DDB8B7C}" type="pres">
      <dgm:prSet presAssocID="{5A05B751-E4D0-4F1F-B57A-FCEE3B8D77FE}" presName="sp" presStyleCnt="0"/>
      <dgm:spPr/>
    </dgm:pt>
    <dgm:pt modelId="{7808D10E-FECF-4D7C-897A-0B57914051C5}" type="pres">
      <dgm:prSet presAssocID="{06584DDA-2CF5-4204-8685-9B21ACBC40C6}" presName="composite" presStyleCnt="0"/>
      <dgm:spPr/>
    </dgm:pt>
    <dgm:pt modelId="{68E1EA8D-B99A-4E0F-9DCB-8D07706F38F6}" type="pres">
      <dgm:prSet presAssocID="{06584DDA-2CF5-4204-8685-9B21ACBC40C6}" presName="parentText" presStyleLbl="alignNode1" presStyleIdx="1" presStyleCnt="4">
        <dgm:presLayoutVars>
          <dgm:chMax val="1"/>
          <dgm:bulletEnabled val="1"/>
        </dgm:presLayoutVars>
      </dgm:prSet>
      <dgm:spPr/>
      <dgm:t>
        <a:bodyPr/>
        <a:lstStyle/>
        <a:p>
          <a:endParaRPr lang="ru-RU"/>
        </a:p>
      </dgm:t>
    </dgm:pt>
    <dgm:pt modelId="{C9A388CF-2E91-4392-AEA0-05BE04FF36A1}" type="pres">
      <dgm:prSet presAssocID="{06584DDA-2CF5-4204-8685-9B21ACBC40C6}" presName="descendantText" presStyleLbl="alignAcc1" presStyleIdx="1" presStyleCnt="4">
        <dgm:presLayoutVars>
          <dgm:bulletEnabled val="1"/>
        </dgm:presLayoutVars>
      </dgm:prSet>
      <dgm:spPr/>
      <dgm:t>
        <a:bodyPr/>
        <a:lstStyle/>
        <a:p>
          <a:endParaRPr lang="ru-RU"/>
        </a:p>
      </dgm:t>
    </dgm:pt>
    <dgm:pt modelId="{D96B4D19-898E-42AC-A21D-393E52CC9AC6}" type="pres">
      <dgm:prSet presAssocID="{11955AD0-B1EC-4BE5-BA1E-E79A6A6A59FA}" presName="sp" presStyleCnt="0"/>
      <dgm:spPr/>
    </dgm:pt>
    <dgm:pt modelId="{A0A0FED7-8ECB-42F2-AD3C-F7AFA10E5483}" type="pres">
      <dgm:prSet presAssocID="{F49650C7-25BB-4895-9171-E167187D96BA}" presName="composite" presStyleCnt="0"/>
      <dgm:spPr/>
    </dgm:pt>
    <dgm:pt modelId="{7C36CB5A-38E3-42D4-8FE8-569DD73B728E}" type="pres">
      <dgm:prSet presAssocID="{F49650C7-25BB-4895-9171-E167187D96BA}" presName="parentText" presStyleLbl="alignNode1" presStyleIdx="2" presStyleCnt="4">
        <dgm:presLayoutVars>
          <dgm:chMax val="1"/>
          <dgm:bulletEnabled val="1"/>
        </dgm:presLayoutVars>
      </dgm:prSet>
      <dgm:spPr/>
      <dgm:t>
        <a:bodyPr/>
        <a:lstStyle/>
        <a:p>
          <a:endParaRPr lang="ru-RU"/>
        </a:p>
      </dgm:t>
    </dgm:pt>
    <dgm:pt modelId="{8C8F7837-1E3A-4905-8608-36809E0B2A79}" type="pres">
      <dgm:prSet presAssocID="{F49650C7-25BB-4895-9171-E167187D96BA}" presName="descendantText" presStyleLbl="alignAcc1" presStyleIdx="2" presStyleCnt="4">
        <dgm:presLayoutVars>
          <dgm:bulletEnabled val="1"/>
        </dgm:presLayoutVars>
      </dgm:prSet>
      <dgm:spPr/>
      <dgm:t>
        <a:bodyPr/>
        <a:lstStyle/>
        <a:p>
          <a:endParaRPr lang="ru-RU"/>
        </a:p>
      </dgm:t>
    </dgm:pt>
    <dgm:pt modelId="{2E409694-C2FA-4515-8AB5-61C5F31B8F09}" type="pres">
      <dgm:prSet presAssocID="{2855286A-57B5-446D-9659-15EB0475D7CB}" presName="sp" presStyleCnt="0"/>
      <dgm:spPr/>
    </dgm:pt>
    <dgm:pt modelId="{DD953B3E-1880-482C-BCFA-CD44EBB856E1}" type="pres">
      <dgm:prSet presAssocID="{8826E27E-344F-43EF-B773-787B463B2B49}" presName="composite" presStyleCnt="0"/>
      <dgm:spPr/>
    </dgm:pt>
    <dgm:pt modelId="{A23EC147-C44E-43A2-B9C6-E87BDE80DF58}" type="pres">
      <dgm:prSet presAssocID="{8826E27E-344F-43EF-B773-787B463B2B49}" presName="parentText" presStyleLbl="alignNode1" presStyleIdx="3" presStyleCnt="4" custLinFactNeighborX="-8978" custLinFactNeighborY="1699">
        <dgm:presLayoutVars>
          <dgm:chMax val="1"/>
          <dgm:bulletEnabled val="1"/>
        </dgm:presLayoutVars>
      </dgm:prSet>
      <dgm:spPr/>
      <dgm:t>
        <a:bodyPr/>
        <a:lstStyle/>
        <a:p>
          <a:endParaRPr lang="ru-RU"/>
        </a:p>
      </dgm:t>
    </dgm:pt>
    <dgm:pt modelId="{64FED279-CFDE-4521-B72D-A62EE86563F6}" type="pres">
      <dgm:prSet presAssocID="{8826E27E-344F-43EF-B773-787B463B2B49}" presName="descendantText" presStyleLbl="alignAcc1" presStyleIdx="3" presStyleCnt="4" custScaleX="99340" custLinFactNeighborX="-326" custLinFactNeighborY="3698">
        <dgm:presLayoutVars>
          <dgm:bulletEnabled val="1"/>
        </dgm:presLayoutVars>
      </dgm:prSet>
      <dgm:spPr/>
      <dgm:t>
        <a:bodyPr/>
        <a:lstStyle/>
        <a:p>
          <a:endParaRPr lang="ru-RU"/>
        </a:p>
      </dgm:t>
    </dgm:pt>
  </dgm:ptLst>
  <dgm:cxnLst>
    <dgm:cxn modelId="{8C7FD23C-2497-42EC-9C03-691F1D6455E5}" srcId="{06584DDA-2CF5-4204-8685-9B21ACBC40C6}" destId="{DF634C0D-500D-4CED-A454-C4BDF7BCAB71}" srcOrd="0" destOrd="0" parTransId="{6FE97C28-1E99-4214-BDE8-6866066D14FD}" sibTransId="{7D20CEB6-D7DB-415D-B922-F3B15A3FD939}"/>
    <dgm:cxn modelId="{581B5B98-D085-42B5-8102-A3F7F6166570}" type="presOf" srcId="{8826E27E-344F-43EF-B773-787B463B2B49}" destId="{A23EC147-C44E-43A2-B9C6-E87BDE80DF58}" srcOrd="0" destOrd="0" presId="urn:microsoft.com/office/officeart/2005/8/layout/chevron2"/>
    <dgm:cxn modelId="{BE2FC443-AD54-4925-A5FF-143D986ACA40}" type="presOf" srcId="{DF634C0D-500D-4CED-A454-C4BDF7BCAB71}" destId="{C9A388CF-2E91-4392-AEA0-05BE04FF36A1}" srcOrd="0" destOrd="0" presId="urn:microsoft.com/office/officeart/2005/8/layout/chevron2"/>
    <dgm:cxn modelId="{8337E36D-6ADB-4285-A8B9-A2990CCB9671}" type="presOf" srcId="{27CA51D4-465F-4F7A-AD22-2DEBD4EA2EC1}" destId="{7453849F-C955-4245-A5CB-1C1CB84C7FBF}" srcOrd="0" destOrd="0" presId="urn:microsoft.com/office/officeart/2005/8/layout/chevron2"/>
    <dgm:cxn modelId="{79B77798-6D70-41D4-ABCF-735018B36739}" srcId="{27CA51D4-465F-4F7A-AD22-2DEBD4EA2EC1}" destId="{8826E27E-344F-43EF-B773-787B463B2B49}" srcOrd="3" destOrd="0" parTransId="{35B7E867-8727-4C5B-B6C3-B074F74049BB}" sibTransId="{10BB08FA-B2CB-4276-B4A1-8E36FB7F9CAA}"/>
    <dgm:cxn modelId="{DE11C0B4-E87B-478E-B1D7-353A96E4730D}" srcId="{27CA51D4-465F-4F7A-AD22-2DEBD4EA2EC1}" destId="{06584DDA-2CF5-4204-8685-9B21ACBC40C6}" srcOrd="1" destOrd="0" parTransId="{3D2964E1-D752-4EBD-8289-FB2A2ED1529E}" sibTransId="{11955AD0-B1EC-4BE5-BA1E-E79A6A6A59FA}"/>
    <dgm:cxn modelId="{C65545A2-7610-4768-90B1-F62E319A6E17}" srcId="{8826E27E-344F-43EF-B773-787B463B2B49}" destId="{8E16186C-8752-4081-847F-4F27709A43A2}" srcOrd="0" destOrd="0" parTransId="{901C4D13-688C-467D-A842-AECB8CC9C4DE}" sibTransId="{A6236058-7F99-4605-AA84-E2AD28369D28}"/>
    <dgm:cxn modelId="{1F2310FD-B676-4EB8-BEAD-8DAD8796EF5F}" type="presOf" srcId="{C90A8CC9-ADD8-4E7A-8068-1693683E5D43}" destId="{8C8F7837-1E3A-4905-8608-36809E0B2A79}" srcOrd="0" destOrd="0" presId="urn:microsoft.com/office/officeart/2005/8/layout/chevron2"/>
    <dgm:cxn modelId="{EAA50023-0E16-4CCE-A000-4235321C3E64}" type="presOf" srcId="{8E16186C-8752-4081-847F-4F27709A43A2}" destId="{64FED279-CFDE-4521-B72D-A62EE86563F6}" srcOrd="0" destOrd="0" presId="urn:microsoft.com/office/officeart/2005/8/layout/chevron2"/>
    <dgm:cxn modelId="{2138887E-28AD-4A6A-BF19-6542DD84A2FA}" srcId="{27CA51D4-465F-4F7A-AD22-2DEBD4EA2EC1}" destId="{F3732164-5C4B-4FAB-9DCB-9B3906713856}" srcOrd="0" destOrd="0" parTransId="{270DB5FD-8D28-4320-AE5A-A1AD7C587B60}" sibTransId="{5A05B751-E4D0-4F1F-B57A-FCEE3B8D77FE}"/>
    <dgm:cxn modelId="{75F14208-2E97-4C2F-85C7-4D7EA46B350D}" srcId="{F49650C7-25BB-4895-9171-E167187D96BA}" destId="{C90A8CC9-ADD8-4E7A-8068-1693683E5D43}" srcOrd="0" destOrd="0" parTransId="{C3EDBFEE-632C-4E87-9ED2-E4170E61DDC0}" sibTransId="{6D942C8D-CC90-440F-B940-F47015D84FA2}"/>
    <dgm:cxn modelId="{20FAFCD2-92C7-4170-833E-5D6010184A91}" srcId="{F3732164-5C4B-4FAB-9DCB-9B3906713856}" destId="{492BA6B9-F35F-4749-8364-0F1CDA1A9A40}" srcOrd="0" destOrd="0" parTransId="{B2B7C3A0-57E0-4406-800A-DCFA421AA59F}" sibTransId="{F1CB70A7-7B8D-477D-AEA1-DA3BE8B3B437}"/>
    <dgm:cxn modelId="{6A92AC3A-DD34-4645-BB40-326C532A973A}" type="presOf" srcId="{492BA6B9-F35F-4749-8364-0F1CDA1A9A40}" destId="{02842844-2E50-483D-A5A2-E97785C60DC6}" srcOrd="0" destOrd="0" presId="urn:microsoft.com/office/officeart/2005/8/layout/chevron2"/>
    <dgm:cxn modelId="{E6689157-FA41-47A7-AA77-E93901CCE9ED}" type="presOf" srcId="{F3732164-5C4B-4FAB-9DCB-9B3906713856}" destId="{560290B6-6B83-4DE4-A89E-5CD3CB687AB9}" srcOrd="0" destOrd="0" presId="urn:microsoft.com/office/officeart/2005/8/layout/chevron2"/>
    <dgm:cxn modelId="{0A43931E-02EE-47D2-A760-D02599DE8644}" type="presOf" srcId="{F49650C7-25BB-4895-9171-E167187D96BA}" destId="{7C36CB5A-38E3-42D4-8FE8-569DD73B728E}" srcOrd="0" destOrd="0" presId="urn:microsoft.com/office/officeart/2005/8/layout/chevron2"/>
    <dgm:cxn modelId="{9250BB84-A3C3-4E56-BDD0-4D57BA678C5C}" srcId="{27CA51D4-465F-4F7A-AD22-2DEBD4EA2EC1}" destId="{F49650C7-25BB-4895-9171-E167187D96BA}" srcOrd="2" destOrd="0" parTransId="{9051F73A-C7D5-4CF0-9CFF-51A88308D725}" sibTransId="{2855286A-57B5-446D-9659-15EB0475D7CB}"/>
    <dgm:cxn modelId="{DB455EAE-4673-4921-BA0B-F793CDE79A7C}" type="presOf" srcId="{06584DDA-2CF5-4204-8685-9B21ACBC40C6}" destId="{68E1EA8D-B99A-4E0F-9DCB-8D07706F38F6}" srcOrd="0" destOrd="0" presId="urn:microsoft.com/office/officeart/2005/8/layout/chevron2"/>
    <dgm:cxn modelId="{2CC52992-B71C-414F-AA74-5EF55BE3DC49}" type="presParOf" srcId="{7453849F-C955-4245-A5CB-1C1CB84C7FBF}" destId="{7231E4E3-88F0-4A44-91A8-6D496F93623C}" srcOrd="0" destOrd="0" presId="urn:microsoft.com/office/officeart/2005/8/layout/chevron2"/>
    <dgm:cxn modelId="{4080A65B-576E-4E26-8D95-91A3511006F0}" type="presParOf" srcId="{7231E4E3-88F0-4A44-91A8-6D496F93623C}" destId="{560290B6-6B83-4DE4-A89E-5CD3CB687AB9}" srcOrd="0" destOrd="0" presId="urn:microsoft.com/office/officeart/2005/8/layout/chevron2"/>
    <dgm:cxn modelId="{BD4F7CC2-12C5-48D0-9039-7744BC8EBD5F}" type="presParOf" srcId="{7231E4E3-88F0-4A44-91A8-6D496F93623C}" destId="{02842844-2E50-483D-A5A2-E97785C60DC6}" srcOrd="1" destOrd="0" presId="urn:microsoft.com/office/officeart/2005/8/layout/chevron2"/>
    <dgm:cxn modelId="{0839D730-D41B-4141-A9F5-980F7E153CF0}" type="presParOf" srcId="{7453849F-C955-4245-A5CB-1C1CB84C7FBF}" destId="{FDF011F1-204D-43E3-AC41-D3D87DDB8B7C}" srcOrd="1" destOrd="0" presId="urn:microsoft.com/office/officeart/2005/8/layout/chevron2"/>
    <dgm:cxn modelId="{6ADE022C-B829-4DB3-A64C-A214A0B8F273}" type="presParOf" srcId="{7453849F-C955-4245-A5CB-1C1CB84C7FBF}" destId="{7808D10E-FECF-4D7C-897A-0B57914051C5}" srcOrd="2" destOrd="0" presId="urn:microsoft.com/office/officeart/2005/8/layout/chevron2"/>
    <dgm:cxn modelId="{F4B873F3-B619-43B0-9E9E-28206BFDB954}" type="presParOf" srcId="{7808D10E-FECF-4D7C-897A-0B57914051C5}" destId="{68E1EA8D-B99A-4E0F-9DCB-8D07706F38F6}" srcOrd="0" destOrd="0" presId="urn:microsoft.com/office/officeart/2005/8/layout/chevron2"/>
    <dgm:cxn modelId="{3D3858D4-251B-4505-8CA2-EECCCC840375}" type="presParOf" srcId="{7808D10E-FECF-4D7C-897A-0B57914051C5}" destId="{C9A388CF-2E91-4392-AEA0-05BE04FF36A1}" srcOrd="1" destOrd="0" presId="urn:microsoft.com/office/officeart/2005/8/layout/chevron2"/>
    <dgm:cxn modelId="{87B8103D-013C-4DB2-9A74-6AB2A3C90579}" type="presParOf" srcId="{7453849F-C955-4245-A5CB-1C1CB84C7FBF}" destId="{D96B4D19-898E-42AC-A21D-393E52CC9AC6}" srcOrd="3" destOrd="0" presId="urn:microsoft.com/office/officeart/2005/8/layout/chevron2"/>
    <dgm:cxn modelId="{A9037E0F-9E1D-4C1D-9870-F5AC1098731A}" type="presParOf" srcId="{7453849F-C955-4245-A5CB-1C1CB84C7FBF}" destId="{A0A0FED7-8ECB-42F2-AD3C-F7AFA10E5483}" srcOrd="4" destOrd="0" presId="urn:microsoft.com/office/officeart/2005/8/layout/chevron2"/>
    <dgm:cxn modelId="{08B5CDC3-68ED-4EB9-9AB7-9782A46AEA3B}" type="presParOf" srcId="{A0A0FED7-8ECB-42F2-AD3C-F7AFA10E5483}" destId="{7C36CB5A-38E3-42D4-8FE8-569DD73B728E}" srcOrd="0" destOrd="0" presId="urn:microsoft.com/office/officeart/2005/8/layout/chevron2"/>
    <dgm:cxn modelId="{18C3FD07-4470-4E6E-8AC5-50D78B45FB54}" type="presParOf" srcId="{A0A0FED7-8ECB-42F2-AD3C-F7AFA10E5483}" destId="{8C8F7837-1E3A-4905-8608-36809E0B2A79}" srcOrd="1" destOrd="0" presId="urn:microsoft.com/office/officeart/2005/8/layout/chevron2"/>
    <dgm:cxn modelId="{5A475754-2271-423E-A02D-2B0DDF92C3A2}" type="presParOf" srcId="{7453849F-C955-4245-A5CB-1C1CB84C7FBF}" destId="{2E409694-C2FA-4515-8AB5-61C5F31B8F09}" srcOrd="5" destOrd="0" presId="urn:microsoft.com/office/officeart/2005/8/layout/chevron2"/>
    <dgm:cxn modelId="{9743C5A7-5CAB-4B4F-9A29-51947D659B05}" type="presParOf" srcId="{7453849F-C955-4245-A5CB-1C1CB84C7FBF}" destId="{DD953B3E-1880-482C-BCFA-CD44EBB856E1}" srcOrd="6" destOrd="0" presId="urn:microsoft.com/office/officeart/2005/8/layout/chevron2"/>
    <dgm:cxn modelId="{033F20E7-6E30-4D55-A958-B3F3A5286911}" type="presParOf" srcId="{DD953B3E-1880-482C-BCFA-CD44EBB856E1}" destId="{A23EC147-C44E-43A2-B9C6-E87BDE80DF58}" srcOrd="0" destOrd="0" presId="urn:microsoft.com/office/officeart/2005/8/layout/chevron2"/>
    <dgm:cxn modelId="{6ECFFC2B-2FB8-4749-8382-DF11A4580FC8}" type="presParOf" srcId="{DD953B3E-1880-482C-BCFA-CD44EBB856E1}" destId="{64FED279-CFDE-4521-B72D-A62EE86563F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CA51D4-465F-4F7A-AD22-2DEBD4EA2EC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3732164-5C4B-4FAB-9DCB-9B3906713856}">
      <dgm:prSet phldrT="[Текст]"/>
      <dgm:spPr>
        <a:solidFill>
          <a:srgbClr val="002060"/>
        </a:solidFill>
        <a:ln>
          <a:solidFill>
            <a:schemeClr val="tx1"/>
          </a:solidFill>
        </a:ln>
      </dgm:spPr>
      <dgm:t>
        <a:bodyPr/>
        <a:lstStyle/>
        <a:p>
          <a:r>
            <a:rPr lang="ru-RU" dirty="0" smtClean="0"/>
            <a:t>1</a:t>
          </a:r>
          <a:endParaRPr lang="ru-RU" dirty="0"/>
        </a:p>
      </dgm:t>
    </dgm:pt>
    <dgm:pt modelId="{270DB5FD-8D28-4320-AE5A-A1AD7C587B60}" type="parTrans" cxnId="{2138887E-28AD-4A6A-BF19-6542DD84A2FA}">
      <dgm:prSet/>
      <dgm:spPr/>
      <dgm:t>
        <a:bodyPr/>
        <a:lstStyle/>
        <a:p>
          <a:endParaRPr lang="ru-RU"/>
        </a:p>
      </dgm:t>
    </dgm:pt>
    <dgm:pt modelId="{5A05B751-E4D0-4F1F-B57A-FCEE3B8D77FE}" type="sibTrans" cxnId="{2138887E-28AD-4A6A-BF19-6542DD84A2FA}">
      <dgm:prSet/>
      <dgm:spPr/>
      <dgm:t>
        <a:bodyPr/>
        <a:lstStyle/>
        <a:p>
          <a:endParaRPr lang="ru-RU"/>
        </a:p>
      </dgm:t>
    </dgm:pt>
    <dgm:pt modelId="{492BA6B9-F35F-4749-8364-0F1CDA1A9A40}">
      <dgm:prSet phldrT="[Текст]" custT="1"/>
      <dgm:spPr>
        <a:solidFill>
          <a:srgbClr val="E4F9FC">
            <a:alpha val="90000"/>
          </a:srgbClr>
        </a:solidFill>
        <a:ln>
          <a:solidFill>
            <a:schemeClr val="tx1"/>
          </a:solidFill>
        </a:ln>
      </dgm:spPr>
      <dgm:t>
        <a:bodyPr/>
        <a:lstStyle/>
        <a:p>
          <a:r>
            <a:rPr lang="ru-RU" sz="1600" b="0" dirty="0" smtClean="0">
              <a:latin typeface="Times New Roman" pitchFamily="18" charset="0"/>
              <a:cs typeface="Times New Roman" pitchFamily="18" charset="0"/>
            </a:rPr>
            <a:t>на основании заявления такого физического лица</a:t>
          </a:r>
          <a:endParaRPr lang="ru-RU" sz="1600" b="0" dirty="0">
            <a:latin typeface="Times New Roman" pitchFamily="18" charset="0"/>
            <a:cs typeface="Times New Roman" pitchFamily="18" charset="0"/>
          </a:endParaRPr>
        </a:p>
      </dgm:t>
    </dgm:pt>
    <dgm:pt modelId="{B2B7C3A0-57E0-4406-800A-DCFA421AA59F}" type="parTrans" cxnId="{20FAFCD2-92C7-4170-833E-5D6010184A91}">
      <dgm:prSet/>
      <dgm:spPr/>
      <dgm:t>
        <a:bodyPr/>
        <a:lstStyle/>
        <a:p>
          <a:endParaRPr lang="ru-RU"/>
        </a:p>
      </dgm:t>
    </dgm:pt>
    <dgm:pt modelId="{F1CB70A7-7B8D-477D-AEA1-DA3BE8B3B437}" type="sibTrans" cxnId="{20FAFCD2-92C7-4170-833E-5D6010184A91}">
      <dgm:prSet/>
      <dgm:spPr/>
      <dgm:t>
        <a:bodyPr/>
        <a:lstStyle/>
        <a:p>
          <a:endParaRPr lang="ru-RU"/>
        </a:p>
      </dgm:t>
    </dgm:pt>
    <dgm:pt modelId="{06584DDA-2CF5-4204-8685-9B21ACBC40C6}">
      <dgm:prSet phldrT="[Текст]"/>
      <dgm:spPr>
        <a:solidFill>
          <a:srgbClr val="002060"/>
        </a:solidFill>
        <a:ln>
          <a:solidFill>
            <a:schemeClr val="tx1"/>
          </a:solidFill>
        </a:ln>
      </dgm:spPr>
      <dgm:t>
        <a:bodyPr/>
        <a:lstStyle/>
        <a:p>
          <a:r>
            <a:rPr lang="ru-RU" dirty="0" smtClean="0"/>
            <a:t>2</a:t>
          </a:r>
          <a:endParaRPr lang="ru-RU" dirty="0"/>
        </a:p>
      </dgm:t>
    </dgm:pt>
    <dgm:pt modelId="{3D2964E1-D752-4EBD-8289-FB2A2ED1529E}" type="parTrans" cxnId="{DE11C0B4-E87B-478E-B1D7-353A96E4730D}">
      <dgm:prSet/>
      <dgm:spPr/>
      <dgm:t>
        <a:bodyPr/>
        <a:lstStyle/>
        <a:p>
          <a:endParaRPr lang="ru-RU"/>
        </a:p>
      </dgm:t>
    </dgm:pt>
    <dgm:pt modelId="{11955AD0-B1EC-4BE5-BA1E-E79A6A6A59FA}" type="sibTrans" cxnId="{DE11C0B4-E87B-478E-B1D7-353A96E4730D}">
      <dgm:prSet/>
      <dgm:spPr/>
      <dgm:t>
        <a:bodyPr/>
        <a:lstStyle/>
        <a:p>
          <a:endParaRPr lang="ru-RU"/>
        </a:p>
      </dgm:t>
    </dgm:pt>
    <dgm:pt modelId="{DF634C0D-500D-4CED-A454-C4BDF7BCAB71}">
      <dgm:prSet phldrT="[Текст]" custT="1"/>
      <dgm:spPr>
        <a:solidFill>
          <a:srgbClr val="E4F9FC">
            <a:alpha val="90000"/>
          </a:srgbClr>
        </a:solidFill>
        <a:ln>
          <a:solidFill>
            <a:schemeClr val="tx1"/>
          </a:solidFill>
        </a:ln>
      </dgm:spPr>
      <dgm:t>
        <a:bodyPr/>
        <a:lstStyle/>
        <a:p>
          <a:r>
            <a:rPr lang="ru-RU" sz="1600" b="0" dirty="0" smtClean="0">
              <a:latin typeface="Times New Roman" pitchFamily="18" charset="0"/>
              <a:cs typeface="Times New Roman" pitchFamily="18" charset="0"/>
            </a:rPr>
            <a:t>в связи со смертью такого физического лица (в том числе на основании обращения саморегулируемой организации</a:t>
          </a:r>
          <a:endParaRPr lang="ru-RU" sz="1600" b="0" dirty="0">
            <a:latin typeface="Times New Roman" pitchFamily="18" charset="0"/>
            <a:cs typeface="Times New Roman" pitchFamily="18" charset="0"/>
          </a:endParaRPr>
        </a:p>
      </dgm:t>
    </dgm:pt>
    <dgm:pt modelId="{6FE97C28-1E99-4214-BDE8-6866066D14FD}" type="parTrans" cxnId="{8C7FD23C-2497-42EC-9C03-691F1D6455E5}">
      <dgm:prSet/>
      <dgm:spPr/>
      <dgm:t>
        <a:bodyPr/>
        <a:lstStyle/>
        <a:p>
          <a:endParaRPr lang="ru-RU"/>
        </a:p>
      </dgm:t>
    </dgm:pt>
    <dgm:pt modelId="{7D20CEB6-D7DB-415D-B922-F3B15A3FD939}" type="sibTrans" cxnId="{8C7FD23C-2497-42EC-9C03-691F1D6455E5}">
      <dgm:prSet/>
      <dgm:spPr/>
      <dgm:t>
        <a:bodyPr/>
        <a:lstStyle/>
        <a:p>
          <a:endParaRPr lang="ru-RU"/>
        </a:p>
      </dgm:t>
    </dgm:pt>
    <dgm:pt modelId="{F49650C7-25BB-4895-9171-E167187D96BA}">
      <dgm:prSet phldrT="[Текст]"/>
      <dgm:spPr>
        <a:solidFill>
          <a:srgbClr val="002060"/>
        </a:solidFill>
        <a:ln>
          <a:solidFill>
            <a:schemeClr val="tx1"/>
          </a:solidFill>
        </a:ln>
      </dgm:spPr>
      <dgm:t>
        <a:bodyPr/>
        <a:lstStyle/>
        <a:p>
          <a:r>
            <a:rPr lang="ru-RU" dirty="0" smtClean="0"/>
            <a:t>3</a:t>
          </a:r>
          <a:endParaRPr lang="ru-RU" dirty="0"/>
        </a:p>
      </dgm:t>
    </dgm:pt>
    <dgm:pt modelId="{9051F73A-C7D5-4CF0-9CFF-51A88308D725}" type="parTrans" cxnId="{9250BB84-A3C3-4E56-BDD0-4D57BA678C5C}">
      <dgm:prSet/>
      <dgm:spPr/>
      <dgm:t>
        <a:bodyPr/>
        <a:lstStyle/>
        <a:p>
          <a:endParaRPr lang="ru-RU"/>
        </a:p>
      </dgm:t>
    </dgm:pt>
    <dgm:pt modelId="{2855286A-57B5-446D-9659-15EB0475D7CB}" type="sibTrans" cxnId="{9250BB84-A3C3-4E56-BDD0-4D57BA678C5C}">
      <dgm:prSet/>
      <dgm:spPr/>
      <dgm:t>
        <a:bodyPr/>
        <a:lstStyle/>
        <a:p>
          <a:endParaRPr lang="ru-RU"/>
        </a:p>
      </dgm:t>
    </dgm:pt>
    <dgm:pt modelId="{C90A8CC9-ADD8-4E7A-8068-1693683E5D43}">
      <dgm:prSet phldrT="[Текст]" custT="1"/>
      <dgm:spPr>
        <a:solidFill>
          <a:srgbClr val="E4F9FC">
            <a:alpha val="90000"/>
          </a:srgbClr>
        </a:solidFill>
        <a:ln>
          <a:solidFill>
            <a:schemeClr val="tx1"/>
          </a:solidFill>
        </a:ln>
      </dgm:spPr>
      <dgm:t>
        <a:bodyPr/>
        <a:lstStyle/>
        <a:p>
          <a:r>
            <a:rPr lang="ru-RU" sz="1400" b="0" dirty="0" smtClean="0">
              <a:latin typeface="Times New Roman" pitchFamily="18" charset="0"/>
              <a:cs typeface="Times New Roman" pitchFamily="18" charset="0"/>
            </a:rPr>
            <a:t>в случае, если по вине такого физического лица осуществлялись выплаты из компенсационных фондов саморегулируемой организации и вина этого специалиста была установлена судом (в том числе на основании обращения саморегулируемой организации)</a:t>
          </a:r>
          <a:endParaRPr lang="ru-RU" sz="1800" b="0" dirty="0">
            <a:latin typeface="Times New Roman" pitchFamily="18" charset="0"/>
            <a:cs typeface="Times New Roman" pitchFamily="18" charset="0"/>
          </a:endParaRPr>
        </a:p>
      </dgm:t>
    </dgm:pt>
    <dgm:pt modelId="{C3EDBFEE-632C-4E87-9ED2-E4170E61DDC0}" type="parTrans" cxnId="{75F14208-2E97-4C2F-85C7-4D7EA46B350D}">
      <dgm:prSet/>
      <dgm:spPr/>
      <dgm:t>
        <a:bodyPr/>
        <a:lstStyle/>
        <a:p>
          <a:endParaRPr lang="ru-RU"/>
        </a:p>
      </dgm:t>
    </dgm:pt>
    <dgm:pt modelId="{6D942C8D-CC90-440F-B940-F47015D84FA2}" type="sibTrans" cxnId="{75F14208-2E97-4C2F-85C7-4D7EA46B350D}">
      <dgm:prSet/>
      <dgm:spPr/>
      <dgm:t>
        <a:bodyPr/>
        <a:lstStyle/>
        <a:p>
          <a:endParaRPr lang="ru-RU"/>
        </a:p>
      </dgm:t>
    </dgm:pt>
    <dgm:pt modelId="{8826E27E-344F-43EF-B773-787B463B2B49}">
      <dgm:prSet phldrT="[Текст]"/>
      <dgm:spPr>
        <a:solidFill>
          <a:srgbClr val="002060"/>
        </a:solidFill>
        <a:ln>
          <a:solidFill>
            <a:schemeClr val="tx1"/>
          </a:solidFill>
        </a:ln>
      </dgm:spPr>
      <dgm:t>
        <a:bodyPr/>
        <a:lstStyle/>
        <a:p>
          <a:r>
            <a:rPr lang="ru-RU" dirty="0" smtClean="0"/>
            <a:t>4</a:t>
          </a:r>
          <a:endParaRPr lang="ru-RU" dirty="0"/>
        </a:p>
      </dgm:t>
    </dgm:pt>
    <dgm:pt modelId="{35B7E867-8727-4C5B-B6C3-B074F74049BB}" type="parTrans" cxnId="{79B77798-6D70-41D4-ABCF-735018B36739}">
      <dgm:prSet/>
      <dgm:spPr/>
      <dgm:t>
        <a:bodyPr/>
        <a:lstStyle/>
        <a:p>
          <a:endParaRPr lang="ru-RU"/>
        </a:p>
      </dgm:t>
    </dgm:pt>
    <dgm:pt modelId="{10BB08FA-B2CB-4276-B4A1-8E36FB7F9CAA}" type="sibTrans" cxnId="{79B77798-6D70-41D4-ABCF-735018B36739}">
      <dgm:prSet/>
      <dgm:spPr/>
      <dgm:t>
        <a:bodyPr/>
        <a:lstStyle/>
        <a:p>
          <a:endParaRPr lang="ru-RU"/>
        </a:p>
      </dgm:t>
    </dgm:pt>
    <dgm:pt modelId="{8E16186C-8752-4081-847F-4F27709A43A2}">
      <dgm:prSet custT="1"/>
      <dgm:spPr>
        <a:solidFill>
          <a:srgbClr val="E4F9FC">
            <a:alpha val="90000"/>
          </a:srgbClr>
        </a:solidFill>
        <a:ln>
          <a:solidFill>
            <a:schemeClr val="tx1"/>
          </a:solidFill>
        </a:ln>
      </dgm:spPr>
      <dgm:t>
        <a:bodyPr/>
        <a:lstStyle/>
        <a:p>
          <a:r>
            <a:rPr lang="ru-RU" sz="1400" b="0" dirty="0" smtClean="0">
              <a:latin typeface="Times New Roman" pitchFamily="18" charset="0"/>
              <a:cs typeface="Times New Roman" pitchFamily="18" charset="0"/>
            </a:rPr>
            <a:t>в случае привлечения такого физического лица к административной ответственности два и более раза за аналогичные правонарушения, допущенные при выполнении инженерных изысканий, подготовке проектной документации в отношении одного объекта капитального строительства, допущенные при осуществлении строительства, реконструкции, капитального ремонта одного объекта капитального строительства (в том числе на основании обращения саморегулируемой организации)</a:t>
          </a:r>
          <a:endParaRPr lang="ru-RU" sz="1400" b="0" dirty="0">
            <a:latin typeface="Times New Roman" pitchFamily="18" charset="0"/>
            <a:cs typeface="Times New Roman" pitchFamily="18" charset="0"/>
          </a:endParaRPr>
        </a:p>
      </dgm:t>
    </dgm:pt>
    <dgm:pt modelId="{901C4D13-688C-467D-A842-AECB8CC9C4DE}" type="parTrans" cxnId="{C65545A2-7610-4768-90B1-F62E319A6E17}">
      <dgm:prSet/>
      <dgm:spPr/>
      <dgm:t>
        <a:bodyPr/>
        <a:lstStyle/>
        <a:p>
          <a:endParaRPr lang="ru-RU"/>
        </a:p>
      </dgm:t>
    </dgm:pt>
    <dgm:pt modelId="{A6236058-7F99-4605-AA84-E2AD28369D28}" type="sibTrans" cxnId="{C65545A2-7610-4768-90B1-F62E319A6E17}">
      <dgm:prSet/>
      <dgm:spPr/>
      <dgm:t>
        <a:bodyPr/>
        <a:lstStyle/>
        <a:p>
          <a:endParaRPr lang="ru-RU"/>
        </a:p>
      </dgm:t>
    </dgm:pt>
    <dgm:pt modelId="{7453849F-C955-4245-A5CB-1C1CB84C7FBF}" type="pres">
      <dgm:prSet presAssocID="{27CA51D4-465F-4F7A-AD22-2DEBD4EA2EC1}" presName="linearFlow" presStyleCnt="0">
        <dgm:presLayoutVars>
          <dgm:dir/>
          <dgm:animLvl val="lvl"/>
          <dgm:resizeHandles val="exact"/>
        </dgm:presLayoutVars>
      </dgm:prSet>
      <dgm:spPr/>
      <dgm:t>
        <a:bodyPr/>
        <a:lstStyle/>
        <a:p>
          <a:endParaRPr lang="ru-RU"/>
        </a:p>
      </dgm:t>
    </dgm:pt>
    <dgm:pt modelId="{7231E4E3-88F0-4A44-91A8-6D496F93623C}" type="pres">
      <dgm:prSet presAssocID="{F3732164-5C4B-4FAB-9DCB-9B3906713856}" presName="composite" presStyleCnt="0"/>
      <dgm:spPr/>
    </dgm:pt>
    <dgm:pt modelId="{560290B6-6B83-4DE4-A89E-5CD3CB687AB9}" type="pres">
      <dgm:prSet presAssocID="{F3732164-5C4B-4FAB-9DCB-9B3906713856}" presName="parentText" presStyleLbl="alignNode1" presStyleIdx="0" presStyleCnt="4">
        <dgm:presLayoutVars>
          <dgm:chMax val="1"/>
          <dgm:bulletEnabled val="1"/>
        </dgm:presLayoutVars>
      </dgm:prSet>
      <dgm:spPr/>
      <dgm:t>
        <a:bodyPr/>
        <a:lstStyle/>
        <a:p>
          <a:endParaRPr lang="ru-RU"/>
        </a:p>
      </dgm:t>
    </dgm:pt>
    <dgm:pt modelId="{02842844-2E50-483D-A5A2-E97785C60DC6}" type="pres">
      <dgm:prSet presAssocID="{F3732164-5C4B-4FAB-9DCB-9B3906713856}" presName="descendantText" presStyleLbl="alignAcc1" presStyleIdx="0" presStyleCnt="4" custLinFactNeighborX="328" custLinFactNeighborY="-577">
        <dgm:presLayoutVars>
          <dgm:bulletEnabled val="1"/>
        </dgm:presLayoutVars>
      </dgm:prSet>
      <dgm:spPr/>
      <dgm:t>
        <a:bodyPr/>
        <a:lstStyle/>
        <a:p>
          <a:endParaRPr lang="ru-RU"/>
        </a:p>
      </dgm:t>
    </dgm:pt>
    <dgm:pt modelId="{FDF011F1-204D-43E3-AC41-D3D87DDB8B7C}" type="pres">
      <dgm:prSet presAssocID="{5A05B751-E4D0-4F1F-B57A-FCEE3B8D77FE}" presName="sp" presStyleCnt="0"/>
      <dgm:spPr/>
    </dgm:pt>
    <dgm:pt modelId="{7808D10E-FECF-4D7C-897A-0B57914051C5}" type="pres">
      <dgm:prSet presAssocID="{06584DDA-2CF5-4204-8685-9B21ACBC40C6}" presName="composite" presStyleCnt="0"/>
      <dgm:spPr/>
    </dgm:pt>
    <dgm:pt modelId="{68E1EA8D-B99A-4E0F-9DCB-8D07706F38F6}" type="pres">
      <dgm:prSet presAssocID="{06584DDA-2CF5-4204-8685-9B21ACBC40C6}" presName="parentText" presStyleLbl="alignNode1" presStyleIdx="1" presStyleCnt="4">
        <dgm:presLayoutVars>
          <dgm:chMax val="1"/>
          <dgm:bulletEnabled val="1"/>
        </dgm:presLayoutVars>
      </dgm:prSet>
      <dgm:spPr/>
      <dgm:t>
        <a:bodyPr/>
        <a:lstStyle/>
        <a:p>
          <a:endParaRPr lang="ru-RU"/>
        </a:p>
      </dgm:t>
    </dgm:pt>
    <dgm:pt modelId="{C9A388CF-2E91-4392-AEA0-05BE04FF36A1}" type="pres">
      <dgm:prSet presAssocID="{06584DDA-2CF5-4204-8685-9B21ACBC40C6}" presName="descendantText" presStyleLbl="alignAcc1" presStyleIdx="1" presStyleCnt="4">
        <dgm:presLayoutVars>
          <dgm:bulletEnabled val="1"/>
        </dgm:presLayoutVars>
      </dgm:prSet>
      <dgm:spPr/>
      <dgm:t>
        <a:bodyPr/>
        <a:lstStyle/>
        <a:p>
          <a:endParaRPr lang="ru-RU"/>
        </a:p>
      </dgm:t>
    </dgm:pt>
    <dgm:pt modelId="{D96B4D19-898E-42AC-A21D-393E52CC9AC6}" type="pres">
      <dgm:prSet presAssocID="{11955AD0-B1EC-4BE5-BA1E-E79A6A6A59FA}" presName="sp" presStyleCnt="0"/>
      <dgm:spPr/>
    </dgm:pt>
    <dgm:pt modelId="{A0A0FED7-8ECB-42F2-AD3C-F7AFA10E5483}" type="pres">
      <dgm:prSet presAssocID="{F49650C7-25BB-4895-9171-E167187D96BA}" presName="composite" presStyleCnt="0"/>
      <dgm:spPr/>
    </dgm:pt>
    <dgm:pt modelId="{7C36CB5A-38E3-42D4-8FE8-569DD73B728E}" type="pres">
      <dgm:prSet presAssocID="{F49650C7-25BB-4895-9171-E167187D96BA}" presName="parentText" presStyleLbl="alignNode1" presStyleIdx="2" presStyleCnt="4">
        <dgm:presLayoutVars>
          <dgm:chMax val="1"/>
          <dgm:bulletEnabled val="1"/>
        </dgm:presLayoutVars>
      </dgm:prSet>
      <dgm:spPr/>
      <dgm:t>
        <a:bodyPr/>
        <a:lstStyle/>
        <a:p>
          <a:endParaRPr lang="ru-RU"/>
        </a:p>
      </dgm:t>
    </dgm:pt>
    <dgm:pt modelId="{8C8F7837-1E3A-4905-8608-36809E0B2A79}" type="pres">
      <dgm:prSet presAssocID="{F49650C7-25BB-4895-9171-E167187D96BA}" presName="descendantText" presStyleLbl="alignAcc1" presStyleIdx="2" presStyleCnt="4" custLinFactNeighborX="-27" custLinFactNeighborY="-5654">
        <dgm:presLayoutVars>
          <dgm:bulletEnabled val="1"/>
        </dgm:presLayoutVars>
      </dgm:prSet>
      <dgm:spPr/>
      <dgm:t>
        <a:bodyPr/>
        <a:lstStyle/>
        <a:p>
          <a:endParaRPr lang="ru-RU"/>
        </a:p>
      </dgm:t>
    </dgm:pt>
    <dgm:pt modelId="{2E409694-C2FA-4515-8AB5-61C5F31B8F09}" type="pres">
      <dgm:prSet presAssocID="{2855286A-57B5-446D-9659-15EB0475D7CB}" presName="sp" presStyleCnt="0"/>
      <dgm:spPr/>
    </dgm:pt>
    <dgm:pt modelId="{DD953B3E-1880-482C-BCFA-CD44EBB856E1}" type="pres">
      <dgm:prSet presAssocID="{8826E27E-344F-43EF-B773-787B463B2B49}" presName="composite" presStyleCnt="0"/>
      <dgm:spPr/>
    </dgm:pt>
    <dgm:pt modelId="{A23EC147-C44E-43A2-B9C6-E87BDE80DF58}" type="pres">
      <dgm:prSet presAssocID="{8826E27E-344F-43EF-B773-787B463B2B49}" presName="parentText" presStyleLbl="alignNode1" presStyleIdx="3" presStyleCnt="4" custLinFactNeighborX="-3" custLinFactNeighborY="-13855">
        <dgm:presLayoutVars>
          <dgm:chMax val="1"/>
          <dgm:bulletEnabled val="1"/>
        </dgm:presLayoutVars>
      </dgm:prSet>
      <dgm:spPr/>
      <dgm:t>
        <a:bodyPr/>
        <a:lstStyle/>
        <a:p>
          <a:endParaRPr lang="ru-RU"/>
        </a:p>
      </dgm:t>
    </dgm:pt>
    <dgm:pt modelId="{64FED279-CFDE-4521-B72D-A62EE86563F6}" type="pres">
      <dgm:prSet presAssocID="{8826E27E-344F-43EF-B773-787B463B2B49}" presName="descendantText" presStyleLbl="alignAcc1" presStyleIdx="3" presStyleCnt="4" custScaleX="99986" custScaleY="168024" custLinFactNeighborX="36" custLinFactNeighborY="-14993">
        <dgm:presLayoutVars>
          <dgm:bulletEnabled val="1"/>
        </dgm:presLayoutVars>
      </dgm:prSet>
      <dgm:spPr/>
      <dgm:t>
        <a:bodyPr/>
        <a:lstStyle/>
        <a:p>
          <a:endParaRPr lang="ru-RU"/>
        </a:p>
      </dgm:t>
    </dgm:pt>
  </dgm:ptLst>
  <dgm:cxnLst>
    <dgm:cxn modelId="{8C7FD23C-2497-42EC-9C03-691F1D6455E5}" srcId="{06584DDA-2CF5-4204-8685-9B21ACBC40C6}" destId="{DF634C0D-500D-4CED-A454-C4BDF7BCAB71}" srcOrd="0" destOrd="0" parTransId="{6FE97C28-1E99-4214-BDE8-6866066D14FD}" sibTransId="{7D20CEB6-D7DB-415D-B922-F3B15A3FD939}"/>
    <dgm:cxn modelId="{F7BC148A-110E-42AF-B6E5-AB9B028C7CE3}" type="presOf" srcId="{F49650C7-25BB-4895-9171-E167187D96BA}" destId="{7C36CB5A-38E3-42D4-8FE8-569DD73B728E}" srcOrd="0" destOrd="0" presId="urn:microsoft.com/office/officeart/2005/8/layout/chevron2"/>
    <dgm:cxn modelId="{4B1BB5CB-4D93-4102-959B-C2444F3879CA}" type="presOf" srcId="{8826E27E-344F-43EF-B773-787B463B2B49}" destId="{A23EC147-C44E-43A2-B9C6-E87BDE80DF58}" srcOrd="0" destOrd="0" presId="urn:microsoft.com/office/officeart/2005/8/layout/chevron2"/>
    <dgm:cxn modelId="{0714CFB0-7CEE-4FDF-A4C5-BBF9483DC04C}" type="presOf" srcId="{C90A8CC9-ADD8-4E7A-8068-1693683E5D43}" destId="{8C8F7837-1E3A-4905-8608-36809E0B2A79}" srcOrd="0" destOrd="0" presId="urn:microsoft.com/office/officeart/2005/8/layout/chevron2"/>
    <dgm:cxn modelId="{79B77798-6D70-41D4-ABCF-735018B36739}" srcId="{27CA51D4-465F-4F7A-AD22-2DEBD4EA2EC1}" destId="{8826E27E-344F-43EF-B773-787B463B2B49}" srcOrd="3" destOrd="0" parTransId="{35B7E867-8727-4C5B-B6C3-B074F74049BB}" sibTransId="{10BB08FA-B2CB-4276-B4A1-8E36FB7F9CAA}"/>
    <dgm:cxn modelId="{DE11C0B4-E87B-478E-B1D7-353A96E4730D}" srcId="{27CA51D4-465F-4F7A-AD22-2DEBD4EA2EC1}" destId="{06584DDA-2CF5-4204-8685-9B21ACBC40C6}" srcOrd="1" destOrd="0" parTransId="{3D2964E1-D752-4EBD-8289-FB2A2ED1529E}" sibTransId="{11955AD0-B1EC-4BE5-BA1E-E79A6A6A59FA}"/>
    <dgm:cxn modelId="{A7D2FAF6-66FF-4238-85B4-5E4E3E65F5FE}" type="presOf" srcId="{492BA6B9-F35F-4749-8364-0F1CDA1A9A40}" destId="{02842844-2E50-483D-A5A2-E97785C60DC6}" srcOrd="0" destOrd="0" presId="urn:microsoft.com/office/officeart/2005/8/layout/chevron2"/>
    <dgm:cxn modelId="{C65545A2-7610-4768-90B1-F62E319A6E17}" srcId="{8826E27E-344F-43EF-B773-787B463B2B49}" destId="{8E16186C-8752-4081-847F-4F27709A43A2}" srcOrd="0" destOrd="0" parTransId="{901C4D13-688C-467D-A842-AECB8CC9C4DE}" sibTransId="{A6236058-7F99-4605-AA84-E2AD28369D28}"/>
    <dgm:cxn modelId="{0C57FB87-20E5-443E-814F-0C7AA2FBD607}" type="presOf" srcId="{DF634C0D-500D-4CED-A454-C4BDF7BCAB71}" destId="{C9A388CF-2E91-4392-AEA0-05BE04FF36A1}" srcOrd="0" destOrd="0" presId="urn:microsoft.com/office/officeart/2005/8/layout/chevron2"/>
    <dgm:cxn modelId="{56F374F7-A83A-43AC-A85E-ABD17CB6FC5B}" type="presOf" srcId="{8E16186C-8752-4081-847F-4F27709A43A2}" destId="{64FED279-CFDE-4521-B72D-A62EE86563F6}" srcOrd="0" destOrd="0" presId="urn:microsoft.com/office/officeart/2005/8/layout/chevron2"/>
    <dgm:cxn modelId="{B406B593-9F54-4110-973B-49E8008125D4}" type="presOf" srcId="{F3732164-5C4B-4FAB-9DCB-9B3906713856}" destId="{560290B6-6B83-4DE4-A89E-5CD3CB687AB9}" srcOrd="0" destOrd="0" presId="urn:microsoft.com/office/officeart/2005/8/layout/chevron2"/>
    <dgm:cxn modelId="{2138887E-28AD-4A6A-BF19-6542DD84A2FA}" srcId="{27CA51D4-465F-4F7A-AD22-2DEBD4EA2EC1}" destId="{F3732164-5C4B-4FAB-9DCB-9B3906713856}" srcOrd="0" destOrd="0" parTransId="{270DB5FD-8D28-4320-AE5A-A1AD7C587B60}" sibTransId="{5A05B751-E4D0-4F1F-B57A-FCEE3B8D77FE}"/>
    <dgm:cxn modelId="{75F14208-2E97-4C2F-85C7-4D7EA46B350D}" srcId="{F49650C7-25BB-4895-9171-E167187D96BA}" destId="{C90A8CC9-ADD8-4E7A-8068-1693683E5D43}" srcOrd="0" destOrd="0" parTransId="{C3EDBFEE-632C-4E87-9ED2-E4170E61DDC0}" sibTransId="{6D942C8D-CC90-440F-B940-F47015D84FA2}"/>
    <dgm:cxn modelId="{E5AA0E10-C583-4736-9958-CDAD4FCF9198}" type="presOf" srcId="{06584DDA-2CF5-4204-8685-9B21ACBC40C6}" destId="{68E1EA8D-B99A-4E0F-9DCB-8D07706F38F6}" srcOrd="0" destOrd="0" presId="urn:microsoft.com/office/officeart/2005/8/layout/chevron2"/>
    <dgm:cxn modelId="{20FAFCD2-92C7-4170-833E-5D6010184A91}" srcId="{F3732164-5C4B-4FAB-9DCB-9B3906713856}" destId="{492BA6B9-F35F-4749-8364-0F1CDA1A9A40}" srcOrd="0" destOrd="0" parTransId="{B2B7C3A0-57E0-4406-800A-DCFA421AA59F}" sibTransId="{F1CB70A7-7B8D-477D-AEA1-DA3BE8B3B437}"/>
    <dgm:cxn modelId="{9250BB84-A3C3-4E56-BDD0-4D57BA678C5C}" srcId="{27CA51D4-465F-4F7A-AD22-2DEBD4EA2EC1}" destId="{F49650C7-25BB-4895-9171-E167187D96BA}" srcOrd="2" destOrd="0" parTransId="{9051F73A-C7D5-4CF0-9CFF-51A88308D725}" sibTransId="{2855286A-57B5-446D-9659-15EB0475D7CB}"/>
    <dgm:cxn modelId="{ADC47B10-5CA9-4138-ADB3-EDDA503C41AE}" type="presOf" srcId="{27CA51D4-465F-4F7A-AD22-2DEBD4EA2EC1}" destId="{7453849F-C955-4245-A5CB-1C1CB84C7FBF}" srcOrd="0" destOrd="0" presId="urn:microsoft.com/office/officeart/2005/8/layout/chevron2"/>
    <dgm:cxn modelId="{AF481B8E-0007-4D32-8E1A-72A3491453BD}" type="presParOf" srcId="{7453849F-C955-4245-A5CB-1C1CB84C7FBF}" destId="{7231E4E3-88F0-4A44-91A8-6D496F93623C}" srcOrd="0" destOrd="0" presId="urn:microsoft.com/office/officeart/2005/8/layout/chevron2"/>
    <dgm:cxn modelId="{66F8BE8E-7EA8-492A-96F0-708F15D99A57}" type="presParOf" srcId="{7231E4E3-88F0-4A44-91A8-6D496F93623C}" destId="{560290B6-6B83-4DE4-A89E-5CD3CB687AB9}" srcOrd="0" destOrd="0" presId="urn:microsoft.com/office/officeart/2005/8/layout/chevron2"/>
    <dgm:cxn modelId="{EEE14459-027C-4EE4-98D0-ECF0BC18664E}" type="presParOf" srcId="{7231E4E3-88F0-4A44-91A8-6D496F93623C}" destId="{02842844-2E50-483D-A5A2-E97785C60DC6}" srcOrd="1" destOrd="0" presId="urn:microsoft.com/office/officeart/2005/8/layout/chevron2"/>
    <dgm:cxn modelId="{69C7846C-4E23-4F94-A195-9B57C8160F87}" type="presParOf" srcId="{7453849F-C955-4245-A5CB-1C1CB84C7FBF}" destId="{FDF011F1-204D-43E3-AC41-D3D87DDB8B7C}" srcOrd="1" destOrd="0" presId="urn:microsoft.com/office/officeart/2005/8/layout/chevron2"/>
    <dgm:cxn modelId="{712B3A8B-9C48-4DC5-905E-476EC97E0B65}" type="presParOf" srcId="{7453849F-C955-4245-A5CB-1C1CB84C7FBF}" destId="{7808D10E-FECF-4D7C-897A-0B57914051C5}" srcOrd="2" destOrd="0" presId="urn:microsoft.com/office/officeart/2005/8/layout/chevron2"/>
    <dgm:cxn modelId="{6BA10DAD-CA9E-4DA2-A252-242E84CC322D}" type="presParOf" srcId="{7808D10E-FECF-4D7C-897A-0B57914051C5}" destId="{68E1EA8D-B99A-4E0F-9DCB-8D07706F38F6}" srcOrd="0" destOrd="0" presId="urn:microsoft.com/office/officeart/2005/8/layout/chevron2"/>
    <dgm:cxn modelId="{0E61DBAC-5635-4166-ABE8-A84FF1FBACFF}" type="presParOf" srcId="{7808D10E-FECF-4D7C-897A-0B57914051C5}" destId="{C9A388CF-2E91-4392-AEA0-05BE04FF36A1}" srcOrd="1" destOrd="0" presId="urn:microsoft.com/office/officeart/2005/8/layout/chevron2"/>
    <dgm:cxn modelId="{33E8692F-F07A-4FDF-8820-A36974C2B57B}" type="presParOf" srcId="{7453849F-C955-4245-A5CB-1C1CB84C7FBF}" destId="{D96B4D19-898E-42AC-A21D-393E52CC9AC6}" srcOrd="3" destOrd="0" presId="urn:microsoft.com/office/officeart/2005/8/layout/chevron2"/>
    <dgm:cxn modelId="{23CE34D0-3F28-4A94-B903-566A0CE52865}" type="presParOf" srcId="{7453849F-C955-4245-A5CB-1C1CB84C7FBF}" destId="{A0A0FED7-8ECB-42F2-AD3C-F7AFA10E5483}" srcOrd="4" destOrd="0" presId="urn:microsoft.com/office/officeart/2005/8/layout/chevron2"/>
    <dgm:cxn modelId="{D8AA71FC-6FE5-406B-BB9A-68FF4114232A}" type="presParOf" srcId="{A0A0FED7-8ECB-42F2-AD3C-F7AFA10E5483}" destId="{7C36CB5A-38E3-42D4-8FE8-569DD73B728E}" srcOrd="0" destOrd="0" presId="urn:microsoft.com/office/officeart/2005/8/layout/chevron2"/>
    <dgm:cxn modelId="{C49E04EB-A2C9-403A-816C-0EA18421066E}" type="presParOf" srcId="{A0A0FED7-8ECB-42F2-AD3C-F7AFA10E5483}" destId="{8C8F7837-1E3A-4905-8608-36809E0B2A79}" srcOrd="1" destOrd="0" presId="urn:microsoft.com/office/officeart/2005/8/layout/chevron2"/>
    <dgm:cxn modelId="{8E612874-D3D5-42FF-844A-79C1E33343BF}" type="presParOf" srcId="{7453849F-C955-4245-A5CB-1C1CB84C7FBF}" destId="{2E409694-C2FA-4515-8AB5-61C5F31B8F09}" srcOrd="5" destOrd="0" presId="urn:microsoft.com/office/officeart/2005/8/layout/chevron2"/>
    <dgm:cxn modelId="{0D266A10-5F98-4CA8-8FB4-F7A840CFD8FA}" type="presParOf" srcId="{7453849F-C955-4245-A5CB-1C1CB84C7FBF}" destId="{DD953B3E-1880-482C-BCFA-CD44EBB856E1}" srcOrd="6" destOrd="0" presId="urn:microsoft.com/office/officeart/2005/8/layout/chevron2"/>
    <dgm:cxn modelId="{7E5AFB7B-BE9A-4FBD-B637-3097366C5751}" type="presParOf" srcId="{DD953B3E-1880-482C-BCFA-CD44EBB856E1}" destId="{A23EC147-C44E-43A2-B9C6-E87BDE80DF58}" srcOrd="0" destOrd="0" presId="urn:microsoft.com/office/officeart/2005/8/layout/chevron2"/>
    <dgm:cxn modelId="{F54EE117-F970-4216-A60C-E4EF7C0C610B}" type="presParOf" srcId="{DD953B3E-1880-482C-BCFA-CD44EBB856E1}" destId="{64FED279-CFDE-4521-B72D-A62EE86563F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0290B6-6B83-4DE4-A89E-5CD3CB687AB9}">
      <dsp:nvSpPr>
        <dsp:cNvPr id="0" name=""/>
        <dsp:cNvSpPr/>
      </dsp:nvSpPr>
      <dsp:spPr>
        <a:xfrm rot="5400000">
          <a:off x="-141196" y="143108"/>
          <a:ext cx="941307" cy="658915"/>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1</a:t>
          </a:r>
          <a:endParaRPr lang="ru-RU" sz="1400" kern="1200" dirty="0"/>
        </a:p>
      </dsp:txBody>
      <dsp:txXfrm rot="5400000">
        <a:off x="-141196" y="143108"/>
        <a:ext cx="941307" cy="658915"/>
      </dsp:txXfrm>
    </dsp:sp>
    <dsp:sp modelId="{02842844-2E50-483D-A5A2-E97785C60DC6}">
      <dsp:nvSpPr>
        <dsp:cNvPr id="0" name=""/>
        <dsp:cNvSpPr/>
      </dsp:nvSpPr>
      <dsp:spPr>
        <a:xfrm rot="5400000">
          <a:off x="4362268" y="-3676801"/>
          <a:ext cx="611850" cy="8018556"/>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smtClean="0">
              <a:latin typeface="Times New Roman" pitchFamily="18" charset="0"/>
              <a:cs typeface="Times New Roman" pitchFamily="18" charset="0"/>
            </a:rPr>
            <a:t>несоответствия такого лица требованиям, установленным в части 6 ст.55.5.1</a:t>
          </a:r>
          <a:endParaRPr lang="ru-RU" sz="1600" b="0" kern="1200" dirty="0">
            <a:latin typeface="Times New Roman" pitchFamily="18" charset="0"/>
            <a:cs typeface="Times New Roman" pitchFamily="18" charset="0"/>
          </a:endParaRPr>
        </a:p>
      </dsp:txBody>
      <dsp:txXfrm rot="5400000">
        <a:off x="4362268" y="-3676801"/>
        <a:ext cx="611850" cy="8018556"/>
      </dsp:txXfrm>
    </dsp:sp>
    <dsp:sp modelId="{68E1EA8D-B99A-4E0F-9DCB-8D07706F38F6}">
      <dsp:nvSpPr>
        <dsp:cNvPr id="0" name=""/>
        <dsp:cNvSpPr/>
      </dsp:nvSpPr>
      <dsp:spPr>
        <a:xfrm rot="5400000">
          <a:off x="-141196" y="932187"/>
          <a:ext cx="941307" cy="658915"/>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2</a:t>
          </a:r>
          <a:endParaRPr lang="ru-RU" sz="1400" kern="1200" dirty="0"/>
        </a:p>
      </dsp:txBody>
      <dsp:txXfrm rot="5400000">
        <a:off x="-141196" y="932187"/>
        <a:ext cx="941307" cy="658915"/>
      </dsp:txXfrm>
    </dsp:sp>
    <dsp:sp modelId="{C9A388CF-2E91-4392-AEA0-05BE04FF36A1}">
      <dsp:nvSpPr>
        <dsp:cNvPr id="0" name=""/>
        <dsp:cNvSpPr/>
      </dsp:nvSpPr>
      <dsp:spPr>
        <a:xfrm rot="5400000">
          <a:off x="4362268" y="-2912362"/>
          <a:ext cx="611850" cy="8018556"/>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smtClean="0">
              <a:latin typeface="Times New Roman" pitchFamily="18" charset="0"/>
              <a:cs typeface="Times New Roman" pitchFamily="18" charset="0"/>
            </a:rPr>
            <a:t>установления факта представления документов, содержащих недостоверные сведения</a:t>
          </a:r>
          <a:endParaRPr lang="ru-RU" sz="1600" b="0" kern="1200" dirty="0">
            <a:latin typeface="Times New Roman" pitchFamily="18" charset="0"/>
            <a:cs typeface="Times New Roman" pitchFamily="18" charset="0"/>
          </a:endParaRPr>
        </a:p>
      </dsp:txBody>
      <dsp:txXfrm rot="5400000">
        <a:off x="4362268" y="-2912362"/>
        <a:ext cx="611850" cy="8018556"/>
      </dsp:txXfrm>
    </dsp:sp>
    <dsp:sp modelId="{7C36CB5A-38E3-42D4-8FE8-569DD73B728E}">
      <dsp:nvSpPr>
        <dsp:cNvPr id="0" name=""/>
        <dsp:cNvSpPr/>
      </dsp:nvSpPr>
      <dsp:spPr>
        <a:xfrm rot="5400000">
          <a:off x="-141196" y="1721265"/>
          <a:ext cx="941307" cy="658915"/>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3</a:t>
          </a:r>
          <a:endParaRPr lang="ru-RU" sz="1400" kern="1200" dirty="0"/>
        </a:p>
      </dsp:txBody>
      <dsp:txXfrm rot="5400000">
        <a:off x="-141196" y="1721265"/>
        <a:ext cx="941307" cy="658915"/>
      </dsp:txXfrm>
    </dsp:sp>
    <dsp:sp modelId="{8C8F7837-1E3A-4905-8608-36809E0B2A79}">
      <dsp:nvSpPr>
        <dsp:cNvPr id="0" name=""/>
        <dsp:cNvSpPr/>
      </dsp:nvSpPr>
      <dsp:spPr>
        <a:xfrm rot="5400000">
          <a:off x="4362268" y="-2123283"/>
          <a:ext cx="611850" cy="8018556"/>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smtClean="0">
              <a:latin typeface="Times New Roman" pitchFamily="18" charset="0"/>
              <a:cs typeface="Times New Roman" pitchFamily="18" charset="0"/>
            </a:rPr>
            <a:t>наличия у такого физического лица непогашенной или неснятой судимости за совершение умышленного преступления</a:t>
          </a:r>
          <a:endParaRPr lang="ru-RU" sz="1600" b="0" kern="1200" dirty="0">
            <a:latin typeface="Times New Roman" pitchFamily="18" charset="0"/>
            <a:cs typeface="Times New Roman" pitchFamily="18" charset="0"/>
          </a:endParaRPr>
        </a:p>
      </dsp:txBody>
      <dsp:txXfrm rot="5400000">
        <a:off x="4362268" y="-2123283"/>
        <a:ext cx="611850" cy="8018556"/>
      </dsp:txXfrm>
    </dsp:sp>
    <dsp:sp modelId="{A23EC147-C44E-43A2-B9C6-E87BDE80DF58}">
      <dsp:nvSpPr>
        <dsp:cNvPr id="0" name=""/>
        <dsp:cNvSpPr/>
      </dsp:nvSpPr>
      <dsp:spPr>
        <a:xfrm rot="5400000">
          <a:off x="-141196" y="2512256"/>
          <a:ext cx="941307" cy="658915"/>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4</a:t>
          </a:r>
          <a:endParaRPr lang="ru-RU" sz="1400" kern="1200" dirty="0"/>
        </a:p>
      </dsp:txBody>
      <dsp:txXfrm rot="5400000">
        <a:off x="-141196" y="2512256"/>
        <a:ext cx="941307" cy="658915"/>
      </dsp:txXfrm>
    </dsp:sp>
    <dsp:sp modelId="{64FED279-CFDE-4521-B72D-A62EE86563F6}">
      <dsp:nvSpPr>
        <dsp:cNvPr id="0" name=""/>
        <dsp:cNvSpPr/>
      </dsp:nvSpPr>
      <dsp:spPr>
        <a:xfrm rot="5400000">
          <a:off x="4336128" y="-1285118"/>
          <a:ext cx="611850" cy="7965634"/>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55625">
            <a:lnSpc>
              <a:spcPct val="90000"/>
            </a:lnSpc>
            <a:spcBef>
              <a:spcPct val="0"/>
            </a:spcBef>
            <a:spcAft>
              <a:spcPct val="15000"/>
            </a:spcAft>
            <a:buChar char="••"/>
          </a:pPr>
          <a:r>
            <a:rPr lang="ru-RU" sz="1250" kern="1200" dirty="0" smtClean="0">
              <a:latin typeface="Times New Roman" panose="02020603050405020304" pitchFamily="18" charset="0"/>
              <a:cs typeface="Times New Roman" panose="02020603050405020304" pitchFamily="18" charset="0"/>
            </a:rPr>
            <a:t>наличия в отношении такого физического лица решений об исключении сведений о нем из национального реестра специалистов по указанным в пунктах 3 - 5 части 9 настоящей статьи основаниям, принятых за период не более чем три года предшествующих дате подачи заявления, указанного в части 6 настоящей статьи</a:t>
          </a:r>
          <a:endParaRPr lang="ru-RU" sz="1250" kern="1200" dirty="0">
            <a:latin typeface="Times New Roman" panose="02020603050405020304" pitchFamily="18" charset="0"/>
            <a:cs typeface="Times New Roman" panose="02020603050405020304" pitchFamily="18" charset="0"/>
          </a:endParaRPr>
        </a:p>
      </dsp:txBody>
      <dsp:txXfrm rot="5400000">
        <a:off x="4336128" y="-1285118"/>
        <a:ext cx="611850" cy="79656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0290B6-6B83-4DE4-A89E-5CD3CB687AB9}">
      <dsp:nvSpPr>
        <dsp:cNvPr id="0" name=""/>
        <dsp:cNvSpPr/>
      </dsp:nvSpPr>
      <dsp:spPr>
        <a:xfrm rot="5400000">
          <a:off x="-133395" y="137317"/>
          <a:ext cx="889305" cy="622513"/>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1</a:t>
          </a:r>
          <a:endParaRPr lang="ru-RU" sz="1700" kern="1200" dirty="0"/>
        </a:p>
      </dsp:txBody>
      <dsp:txXfrm rot="5400000">
        <a:off x="-133395" y="137317"/>
        <a:ext cx="889305" cy="622513"/>
      </dsp:txXfrm>
    </dsp:sp>
    <dsp:sp modelId="{02842844-2E50-483D-A5A2-E97785C60DC6}">
      <dsp:nvSpPr>
        <dsp:cNvPr id="0" name=""/>
        <dsp:cNvSpPr/>
      </dsp:nvSpPr>
      <dsp:spPr>
        <a:xfrm rot="5400000">
          <a:off x="4388119" y="-3765019"/>
          <a:ext cx="578048" cy="8109260"/>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smtClean="0">
              <a:latin typeface="Times New Roman" pitchFamily="18" charset="0"/>
              <a:cs typeface="Times New Roman" pitchFamily="18" charset="0"/>
            </a:rPr>
            <a:t>на основании заявления такого физического лица</a:t>
          </a:r>
          <a:endParaRPr lang="ru-RU" sz="1600" b="0" kern="1200" dirty="0">
            <a:latin typeface="Times New Roman" pitchFamily="18" charset="0"/>
            <a:cs typeface="Times New Roman" pitchFamily="18" charset="0"/>
          </a:endParaRPr>
        </a:p>
      </dsp:txBody>
      <dsp:txXfrm rot="5400000">
        <a:off x="4388119" y="-3765019"/>
        <a:ext cx="578048" cy="8109260"/>
      </dsp:txXfrm>
    </dsp:sp>
    <dsp:sp modelId="{68E1EA8D-B99A-4E0F-9DCB-8D07706F38F6}">
      <dsp:nvSpPr>
        <dsp:cNvPr id="0" name=""/>
        <dsp:cNvSpPr/>
      </dsp:nvSpPr>
      <dsp:spPr>
        <a:xfrm rot="5400000">
          <a:off x="-133395" y="883688"/>
          <a:ext cx="889305" cy="622513"/>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2</a:t>
          </a:r>
          <a:endParaRPr lang="ru-RU" sz="1700" kern="1200" dirty="0"/>
        </a:p>
      </dsp:txBody>
      <dsp:txXfrm rot="5400000">
        <a:off x="-133395" y="883688"/>
        <a:ext cx="889305" cy="622513"/>
      </dsp:txXfrm>
    </dsp:sp>
    <dsp:sp modelId="{C9A388CF-2E91-4392-AEA0-05BE04FF36A1}">
      <dsp:nvSpPr>
        <dsp:cNvPr id="0" name=""/>
        <dsp:cNvSpPr/>
      </dsp:nvSpPr>
      <dsp:spPr>
        <a:xfrm rot="5400000">
          <a:off x="4388119" y="-3015313"/>
          <a:ext cx="578048" cy="8109260"/>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0" kern="1200" dirty="0" smtClean="0">
              <a:latin typeface="Times New Roman" pitchFamily="18" charset="0"/>
              <a:cs typeface="Times New Roman" pitchFamily="18" charset="0"/>
            </a:rPr>
            <a:t>в связи со смертью такого физического лица (в том числе на основании обращения саморегулируемой организации</a:t>
          </a:r>
          <a:endParaRPr lang="ru-RU" sz="1600" b="0" kern="1200" dirty="0">
            <a:latin typeface="Times New Roman" pitchFamily="18" charset="0"/>
            <a:cs typeface="Times New Roman" pitchFamily="18" charset="0"/>
          </a:endParaRPr>
        </a:p>
      </dsp:txBody>
      <dsp:txXfrm rot="5400000">
        <a:off x="4388119" y="-3015313"/>
        <a:ext cx="578048" cy="8109260"/>
      </dsp:txXfrm>
    </dsp:sp>
    <dsp:sp modelId="{7C36CB5A-38E3-42D4-8FE8-569DD73B728E}">
      <dsp:nvSpPr>
        <dsp:cNvPr id="0" name=""/>
        <dsp:cNvSpPr/>
      </dsp:nvSpPr>
      <dsp:spPr>
        <a:xfrm rot="5400000">
          <a:off x="-133395" y="1630058"/>
          <a:ext cx="889305" cy="622513"/>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3</a:t>
          </a:r>
          <a:endParaRPr lang="ru-RU" sz="1700" kern="1200" dirty="0"/>
        </a:p>
      </dsp:txBody>
      <dsp:txXfrm rot="5400000">
        <a:off x="-133395" y="1630058"/>
        <a:ext cx="889305" cy="622513"/>
      </dsp:txXfrm>
    </dsp:sp>
    <dsp:sp modelId="{8C8F7837-1E3A-4905-8608-36809E0B2A79}">
      <dsp:nvSpPr>
        <dsp:cNvPr id="0" name=""/>
        <dsp:cNvSpPr/>
      </dsp:nvSpPr>
      <dsp:spPr>
        <a:xfrm rot="5400000">
          <a:off x="4385930" y="-2301625"/>
          <a:ext cx="578048" cy="8109260"/>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0" kern="1200" dirty="0" smtClean="0">
              <a:latin typeface="Times New Roman" pitchFamily="18" charset="0"/>
              <a:cs typeface="Times New Roman" pitchFamily="18" charset="0"/>
            </a:rPr>
            <a:t>в случае, если по вине такого физического лица осуществлялись выплаты из компенсационных фондов саморегулируемой организации и вина этого специалиста была установлена судом (в том числе на основании обращения саморегулируемой организации)</a:t>
          </a:r>
          <a:endParaRPr lang="ru-RU" sz="1800" b="0" kern="1200" dirty="0">
            <a:latin typeface="Times New Roman" pitchFamily="18" charset="0"/>
            <a:cs typeface="Times New Roman" pitchFamily="18" charset="0"/>
          </a:endParaRPr>
        </a:p>
      </dsp:txBody>
      <dsp:txXfrm rot="5400000">
        <a:off x="4385930" y="-2301625"/>
        <a:ext cx="578048" cy="8109260"/>
      </dsp:txXfrm>
    </dsp:sp>
    <dsp:sp modelId="{A23EC147-C44E-43A2-B9C6-E87BDE80DF58}">
      <dsp:nvSpPr>
        <dsp:cNvPr id="0" name=""/>
        <dsp:cNvSpPr/>
      </dsp:nvSpPr>
      <dsp:spPr>
        <a:xfrm rot="5400000">
          <a:off x="-133395" y="2449822"/>
          <a:ext cx="889305" cy="622513"/>
        </a:xfrm>
        <a:prstGeom prst="chevron">
          <a:avLst/>
        </a:prstGeom>
        <a:solidFill>
          <a:srgbClr val="00206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ru-RU" sz="1700" kern="1200" dirty="0" smtClean="0"/>
            <a:t>4</a:t>
          </a:r>
          <a:endParaRPr lang="ru-RU" sz="1700" kern="1200" dirty="0"/>
        </a:p>
      </dsp:txBody>
      <dsp:txXfrm rot="5400000">
        <a:off x="-133395" y="2449822"/>
        <a:ext cx="889305" cy="622513"/>
      </dsp:txXfrm>
    </dsp:sp>
    <dsp:sp modelId="{64FED279-CFDE-4521-B72D-A62EE86563F6}">
      <dsp:nvSpPr>
        <dsp:cNvPr id="0" name=""/>
        <dsp:cNvSpPr/>
      </dsp:nvSpPr>
      <dsp:spPr>
        <a:xfrm rot="5400000">
          <a:off x="4192081" y="-1412065"/>
          <a:ext cx="971260" cy="8108124"/>
        </a:xfrm>
        <a:prstGeom prst="round2SameRect">
          <a:avLst/>
        </a:prstGeom>
        <a:solidFill>
          <a:srgbClr val="E4F9FC">
            <a:alpha val="9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0" kern="1200" dirty="0" smtClean="0">
              <a:latin typeface="Times New Roman" pitchFamily="18" charset="0"/>
              <a:cs typeface="Times New Roman" pitchFamily="18" charset="0"/>
            </a:rPr>
            <a:t>в случае привлечения такого физического лица к административной ответственности два и более раза за аналогичные правонарушения, допущенные при выполнении инженерных изысканий, подготовке проектной документации в отношении одного объекта капитального строительства, допущенные при осуществлении строительства, реконструкции, капитального ремонта одного объекта капитального строительства (в том числе на основании обращения саморегулируемой организации)</a:t>
          </a:r>
          <a:endParaRPr lang="ru-RU" sz="1400" b="0" kern="1200" dirty="0">
            <a:latin typeface="Times New Roman" pitchFamily="18" charset="0"/>
            <a:cs typeface="Times New Roman" pitchFamily="18" charset="0"/>
          </a:endParaRPr>
        </a:p>
      </dsp:txBody>
      <dsp:txXfrm rot="5400000">
        <a:off x="4192081" y="-1412065"/>
        <a:ext cx="971260" cy="81081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5"/>
            <a:ext cx="289066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6866" y="5"/>
            <a:ext cx="2890665" cy="496888"/>
          </a:xfrm>
          <a:prstGeom prst="rect">
            <a:avLst/>
          </a:prstGeom>
        </p:spPr>
        <p:txBody>
          <a:bodyPr vert="horz" lIns="91440" tIns="45720" rIns="91440" bIns="45720" rtlCol="0"/>
          <a:lstStyle>
            <a:lvl1pPr algn="r">
              <a:defRPr sz="1200"/>
            </a:lvl1pPr>
          </a:lstStyle>
          <a:p>
            <a:fld id="{55C33686-63DB-44D5-9343-BF33D920C50F}" type="datetimeFigureOut">
              <a:rPr lang="ru-RU" smtClean="0"/>
              <a:pPr/>
              <a:t>24.04.2017</a:t>
            </a:fld>
            <a:endParaRPr lang="ru-RU"/>
          </a:p>
        </p:txBody>
      </p:sp>
      <p:sp>
        <p:nvSpPr>
          <p:cNvPr id="4" name="Нижний колонтитул 3"/>
          <p:cNvSpPr>
            <a:spLocks noGrp="1"/>
          </p:cNvSpPr>
          <p:nvPr>
            <p:ph type="ftr" sz="quarter" idx="2"/>
          </p:nvPr>
        </p:nvSpPr>
        <p:spPr>
          <a:xfrm>
            <a:off x="5" y="9429755"/>
            <a:ext cx="2890665"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6866" y="9429755"/>
            <a:ext cx="2890665" cy="496888"/>
          </a:xfrm>
          <a:prstGeom prst="rect">
            <a:avLst/>
          </a:prstGeom>
        </p:spPr>
        <p:txBody>
          <a:bodyPr vert="horz" lIns="91440" tIns="45720" rIns="91440" bIns="45720" rtlCol="0" anchor="b"/>
          <a:lstStyle>
            <a:lvl1pPr algn="r">
              <a:defRPr sz="1200"/>
            </a:lvl1pPr>
          </a:lstStyle>
          <a:p>
            <a:fld id="{8AD51472-C1F1-45DB-9404-E82C205646F7}" type="slidenum">
              <a:rPr lang="ru-RU" smtClean="0"/>
              <a:pPr/>
              <a:t>‹#›</a:t>
            </a:fld>
            <a:endParaRPr lang="ru-RU"/>
          </a:p>
        </p:txBody>
      </p:sp>
    </p:spTree>
    <p:extLst>
      <p:ext uri="{BB962C8B-B14F-4D97-AF65-F5344CB8AC3E}">
        <p14:creationId xmlns:p14="http://schemas.microsoft.com/office/powerpoint/2010/main" xmlns="" val="1822424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6"/>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6"/>
            <a:ext cx="2889938" cy="496411"/>
          </a:xfrm>
          <a:prstGeom prst="rect">
            <a:avLst/>
          </a:prstGeom>
        </p:spPr>
        <p:txBody>
          <a:bodyPr vert="horz" lIns="91440" tIns="45720" rIns="91440" bIns="45720" rtlCol="0"/>
          <a:lstStyle>
            <a:lvl1pPr algn="r">
              <a:defRPr sz="1200"/>
            </a:lvl1pPr>
          </a:lstStyle>
          <a:p>
            <a:fld id="{F76F375F-E9F2-443D-BD83-99BB176670A9}" type="datetimeFigureOut">
              <a:rPr lang="ru-RU" smtClean="0"/>
              <a:pPr/>
              <a:t>24.04.2017</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7"/>
            <a:ext cx="2889938"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7"/>
            <a:ext cx="2889938" cy="496411"/>
          </a:xfrm>
          <a:prstGeom prst="rect">
            <a:avLst/>
          </a:prstGeom>
        </p:spPr>
        <p:txBody>
          <a:bodyPr vert="horz" lIns="91440" tIns="45720" rIns="91440" bIns="45720" rtlCol="0" anchor="b"/>
          <a:lstStyle>
            <a:lvl1pPr algn="r">
              <a:defRPr sz="1200"/>
            </a:lvl1pPr>
          </a:lstStyle>
          <a:p>
            <a:fld id="{C029C95A-29BC-4DBB-980F-3EB5E3E39D40}" type="slidenum">
              <a:rPr lang="ru-RU" smtClean="0"/>
              <a:pPr/>
              <a:t>‹#›</a:t>
            </a:fld>
            <a:endParaRPr lang="ru-RU"/>
          </a:p>
        </p:txBody>
      </p:sp>
    </p:spTree>
    <p:extLst>
      <p:ext uri="{BB962C8B-B14F-4D97-AF65-F5344CB8AC3E}">
        <p14:creationId xmlns:p14="http://schemas.microsoft.com/office/powerpoint/2010/main" xmlns="" val="3071989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9CB9308-8B87-4B03-9A25-D615E40DDA62}" type="slidenum">
              <a:rPr lang="ru-RU" smtClean="0"/>
              <a:pPr/>
              <a:t>2</a:t>
            </a:fld>
            <a:endParaRPr lang="ru-RU"/>
          </a:p>
        </p:txBody>
      </p:sp>
    </p:spTree>
    <p:extLst>
      <p:ext uri="{BB962C8B-B14F-4D97-AF65-F5344CB8AC3E}">
        <p14:creationId xmlns:p14="http://schemas.microsoft.com/office/powerpoint/2010/main" xmlns="" val="4031262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xmlns="" val="340791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33520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185322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95F95F-868B-4096-AE5D-D802E4E56136}" type="datetime1">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194710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027635-E793-4EF8-B779-DBA13D7CF7AA}" type="datetime1">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11457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5AABA3-FBD5-4A48-8948-FD41FF95AE97}" type="datetime1">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209982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DD5809-FEA4-44D8-98E6-F8F01D1EE765}" type="datetime1">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265032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B22EA7-FAFA-4F71-B1BF-4B18AD2A15D3}" type="datetime1">
              <a:rPr lang="ru-RU" smtClean="0"/>
              <a:pPr/>
              <a:t>24.04.2017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359698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58B7ED-6E8D-411F-8144-EFE344084773}" type="datetime1">
              <a:rPr lang="ru-RU" smtClean="0"/>
              <a:pPr/>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3076590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609CD71-7D7E-4EFD-913F-84AF9C59FB86}" type="datetime1">
              <a:rPr lang="ru-RU" smtClean="0"/>
              <a:pPr/>
              <a:t>24.04.2017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143832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FDA978-31A6-4826-B834-9026FFF6162C}" type="datetime1">
              <a:rPr lang="ru-RU" smtClean="0"/>
              <a:pPr/>
              <a:t>24.04.2017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32024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79C3BA-81A5-42EF-B8BE-F9BF45751BAD}" type="datetime1">
              <a:rPr lang="ru-RU" smtClean="0"/>
              <a:pPr/>
              <a:t>24.04.2017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67331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25E5B2-7044-4148-9A32-B8C534780C46}" type="datetime1">
              <a:rPr lang="ru-RU" smtClean="0"/>
              <a:pPr/>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127211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1D1E109-3C5E-42C8-BD56-9FBA31400C5D}" type="datetime1">
              <a:rPr lang="ru-RU" smtClean="0"/>
              <a:pPr/>
              <a:t>24.04.2017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152114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4C204-1859-4AA0-8DB3-FEE557AB40E6}" type="datetime1">
              <a:rPr lang="ru-RU" smtClean="0"/>
              <a:pPr/>
              <a:t>24.04.2017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4560C-CBB5-40AC-A0AB-8CDF4DBA065C}" type="slidenum">
              <a:rPr lang="ru-RU" smtClean="0"/>
              <a:pPr/>
              <a:t>‹#›</a:t>
            </a:fld>
            <a:endParaRPr lang="ru-RU"/>
          </a:p>
        </p:txBody>
      </p:sp>
    </p:spTree>
    <p:extLst>
      <p:ext uri="{BB962C8B-B14F-4D97-AF65-F5344CB8AC3E}">
        <p14:creationId xmlns:p14="http://schemas.microsoft.com/office/powerpoint/2010/main" xmlns="" val="10795699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consultantplus://offline/ref=E4203E5743699C913205423E2F8D6830A01BF2A79496FCD9E3ADA9E6EE7B4D057D649950B487q3Z5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Прямоугольник 1"/>
          <p:cNvSpPr>
            <a:spLocks noChangeArrowheads="1"/>
          </p:cNvSpPr>
          <p:nvPr/>
        </p:nvSpPr>
        <p:spPr bwMode="auto">
          <a:xfrm>
            <a:off x="1411288" y="2852738"/>
            <a:ext cx="66262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4000" b="1">
              <a:solidFill>
                <a:schemeClr val="bg1"/>
              </a:solidFill>
              <a:latin typeface="Times New Roman" panose="02020603050405020304" pitchFamily="18" charset="0"/>
              <a:cs typeface="Times New Roman" panose="02020603050405020304" pitchFamily="18" charset="0"/>
            </a:endParaRPr>
          </a:p>
        </p:txBody>
      </p:sp>
      <p:sp>
        <p:nvSpPr>
          <p:cNvPr id="26631" name="Прямоугольник 1"/>
          <p:cNvSpPr>
            <a:spLocks noChangeArrowheads="1"/>
          </p:cNvSpPr>
          <p:nvPr/>
        </p:nvSpPr>
        <p:spPr bwMode="auto">
          <a:xfrm>
            <a:off x="333240" y="3124853"/>
            <a:ext cx="859391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b="1" dirty="0">
                <a:solidFill>
                  <a:srgbClr val="C00000"/>
                </a:solidFill>
                <a:latin typeface="Arial" panose="020B0604020202020204" pitchFamily="34" charset="0"/>
                <a:cs typeface="Arial" panose="020B0604020202020204" pitchFamily="34" charset="0"/>
              </a:rPr>
              <a:t>	</a:t>
            </a:r>
            <a:r>
              <a:rPr lang="ru-RU" b="1" dirty="0" smtClean="0">
                <a:solidFill>
                  <a:srgbClr val="C00000"/>
                </a:solidFill>
                <a:latin typeface="Arial" panose="020B0604020202020204" pitchFamily="34" charset="0"/>
                <a:cs typeface="Arial" panose="020B0604020202020204" pitchFamily="34" charset="0"/>
              </a:rPr>
              <a:t>Национальный реестр </a:t>
            </a:r>
            <a:r>
              <a:rPr lang="ru-RU" b="1" dirty="0">
                <a:solidFill>
                  <a:srgbClr val="C00000"/>
                </a:solidFill>
                <a:latin typeface="Arial" panose="020B0604020202020204" pitchFamily="34" charset="0"/>
                <a:cs typeface="Arial" panose="020B0604020202020204" pitchFamily="34" charset="0"/>
              </a:rPr>
              <a:t>специалистов в области </a:t>
            </a:r>
            <a:r>
              <a:rPr lang="ru-RU" b="1" dirty="0" smtClean="0">
                <a:solidFill>
                  <a:srgbClr val="C00000"/>
                </a:solidFill>
                <a:latin typeface="Arial" panose="020B0604020202020204" pitchFamily="34" charset="0"/>
                <a:cs typeface="Arial" panose="020B0604020202020204" pitchFamily="34" charset="0"/>
              </a:rPr>
              <a:t>строительства</a:t>
            </a:r>
            <a:endParaRPr lang="ru-RU" b="1" dirty="0">
              <a:solidFill>
                <a:srgbClr val="C00000"/>
              </a:solidFill>
              <a:latin typeface="Arial" panose="020B0604020202020204" pitchFamily="34" charset="0"/>
              <a:cs typeface="Arial" panose="020B0604020202020204" pitchFamily="34" charset="0"/>
            </a:endParaRPr>
          </a:p>
        </p:txBody>
      </p:sp>
      <p:pic>
        <p:nvPicPr>
          <p:cNvPr id="1030" name="Picture 6" descr="Картинки по запросу электронный реестр"/>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1039517"/>
            <a:ext cx="2990850" cy="2000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6872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Картинки по запросу должностные обязанности ИНЖЕНЕР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854933">
            <a:off x="3032431" y="1256452"/>
            <a:ext cx="2750566" cy="388253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078597" y="190767"/>
            <a:ext cx="7130822" cy="830997"/>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Должностные обязанности специалиста </a:t>
            </a:r>
            <a:r>
              <a:rPr lang="ru-RU" sz="2400" b="1" dirty="0">
                <a:solidFill>
                  <a:srgbClr val="C00000"/>
                </a:solidFill>
                <a:latin typeface="Arial" panose="020B0604020202020204" pitchFamily="34" charset="0"/>
                <a:cs typeface="Arial" panose="020B0604020202020204" pitchFamily="34" charset="0"/>
              </a:rPr>
              <a:t>по организации </a:t>
            </a:r>
            <a:r>
              <a:rPr lang="ru-RU" sz="2400" b="1" dirty="0" smtClean="0">
                <a:solidFill>
                  <a:srgbClr val="C00000"/>
                </a:solidFill>
                <a:latin typeface="Arial" panose="020B0604020202020204" pitchFamily="34" charset="0"/>
                <a:cs typeface="Arial" panose="020B0604020202020204" pitchFamily="34" charset="0"/>
              </a:rPr>
              <a:t>строительства</a:t>
            </a:r>
            <a:endParaRPr lang="ru-RU" sz="2400" b="1" dirty="0">
              <a:solidFill>
                <a:srgbClr val="C00000"/>
              </a:solidFill>
              <a:latin typeface="Arial" panose="020B0604020202020204" pitchFamily="34" charset="0"/>
              <a:cs typeface="Arial" panose="020B0604020202020204" pitchFamily="34" charset="0"/>
            </a:endParaRPr>
          </a:p>
        </p:txBody>
      </p:sp>
      <p:sp>
        <p:nvSpPr>
          <p:cNvPr id="4" name="Прямоугольник 3"/>
          <p:cNvSpPr/>
          <p:nvPr/>
        </p:nvSpPr>
        <p:spPr>
          <a:xfrm>
            <a:off x="2218137" y="5300163"/>
            <a:ext cx="4276492" cy="400110"/>
          </a:xfrm>
          <a:prstGeom prst="rect">
            <a:avLst/>
          </a:prstGeom>
        </p:spPr>
        <p:txBody>
          <a:bodyPr wrap="none">
            <a:spAutoFit/>
          </a:bodyPr>
          <a:lstStyle/>
          <a:p>
            <a:pPr algn="just">
              <a:defRPr/>
            </a:pPr>
            <a:r>
              <a:rPr lang="ru-RU" sz="2000" b="1" dirty="0">
                <a:solidFill>
                  <a:srgbClr val="C00000"/>
                </a:solidFill>
                <a:latin typeface="Arial" panose="020B0604020202020204" pitchFamily="34" charset="0"/>
                <a:cs typeface="Arial" panose="020B0604020202020204" pitchFamily="34" charset="0"/>
              </a:rPr>
              <a:t>Основание: п.5 ст. 55.5-1 </a:t>
            </a:r>
            <a:r>
              <a:rPr lang="ru-RU" sz="2000" b="1" dirty="0" err="1">
                <a:solidFill>
                  <a:srgbClr val="C00000"/>
                </a:solidFill>
                <a:latin typeface="Arial" panose="020B0604020202020204" pitchFamily="34" charset="0"/>
                <a:cs typeface="Arial" panose="020B0604020202020204" pitchFamily="34" charset="0"/>
              </a:rPr>
              <a:t>ГрК</a:t>
            </a:r>
            <a:r>
              <a:rPr lang="ru-RU" sz="2000" b="1" dirty="0">
                <a:solidFill>
                  <a:srgbClr val="C00000"/>
                </a:solidFill>
                <a:latin typeface="Arial" panose="020B0604020202020204" pitchFamily="34" charset="0"/>
                <a:cs typeface="Arial" panose="020B0604020202020204" pitchFamily="34" charset="0"/>
              </a:rPr>
              <a:t> РФ</a:t>
            </a:r>
          </a:p>
        </p:txBody>
      </p:sp>
      <p:sp>
        <p:nvSpPr>
          <p:cNvPr id="5" name="Прямоугольник 4"/>
          <p:cNvSpPr/>
          <p:nvPr/>
        </p:nvSpPr>
        <p:spPr>
          <a:xfrm>
            <a:off x="4401815" y="1407153"/>
            <a:ext cx="4248471" cy="3770263"/>
          </a:xfrm>
          <a:prstGeom prst="rect">
            <a:avLst/>
          </a:prstGeom>
          <a:solidFill>
            <a:srgbClr val="E4F9FC"/>
          </a:solidFill>
          <a:ln>
            <a:solidFill>
              <a:schemeClr val="tx1"/>
            </a:solidFill>
          </a:ln>
        </p:spPr>
        <p:txBody>
          <a:bodyPr wrap="square">
            <a:spAutoFit/>
          </a:bodyPr>
          <a:lstStyle/>
          <a:p>
            <a:pPr algn="just">
              <a:defRPr/>
            </a:pPr>
            <a:endParaRPr lang="ru-RU" sz="1400" b="1" dirty="0" smtClean="0">
              <a:latin typeface="Arial" panose="020B0604020202020204" pitchFamily="34" charset="0"/>
              <a:cs typeface="Arial" panose="020B0604020202020204" pitchFamily="34" charset="0"/>
            </a:endParaRPr>
          </a:p>
          <a:p>
            <a:pPr algn="just">
              <a:defRPr/>
            </a:pPr>
            <a:r>
              <a:rPr lang="ru-RU" sz="1400" b="1" dirty="0" smtClean="0">
                <a:latin typeface="Arial" panose="020B0604020202020204" pitchFamily="34" charset="0"/>
                <a:cs typeface="Arial" panose="020B0604020202020204" pitchFamily="34" charset="0"/>
              </a:rPr>
              <a:t>4.ПОДПИСАНИЕ СЛЕДУЮЩИХ ДОКУМЕНТОВ:</a:t>
            </a:r>
          </a:p>
          <a:p>
            <a:pPr algn="just">
              <a:defRPr/>
            </a:pPr>
            <a:endParaRPr lang="ru-RU" sz="1400" dirty="0">
              <a:latin typeface="Arial" panose="020B0604020202020204" pitchFamily="34" charset="0"/>
              <a:cs typeface="Arial" panose="020B0604020202020204" pitchFamily="34" charset="0"/>
            </a:endParaRPr>
          </a:p>
          <a:p>
            <a:pPr algn="just">
              <a:spcAft>
                <a:spcPts val="600"/>
              </a:spcAft>
              <a:defRPr/>
            </a:pPr>
            <a:r>
              <a:rPr lang="ru-RU" sz="1400" dirty="0" smtClean="0">
                <a:latin typeface="Arial" panose="020B0604020202020204" pitchFamily="34" charset="0"/>
                <a:cs typeface="Arial" panose="020B0604020202020204" pitchFamily="34" charset="0"/>
              </a:rPr>
              <a:t>а) </a:t>
            </a:r>
            <a:r>
              <a:rPr lang="ru-RU" sz="1400" dirty="0" smtClean="0">
                <a:solidFill>
                  <a:srgbClr val="C00000"/>
                </a:solidFill>
                <a:latin typeface="Arial" panose="020B0604020202020204" pitchFamily="34" charset="0"/>
                <a:cs typeface="Arial" panose="020B0604020202020204" pitchFamily="34" charset="0"/>
              </a:rPr>
              <a:t>акта </a:t>
            </a:r>
            <a:r>
              <a:rPr lang="ru-RU" sz="1400" dirty="0">
                <a:solidFill>
                  <a:srgbClr val="C00000"/>
                </a:solidFill>
                <a:latin typeface="Arial" panose="020B0604020202020204" pitchFamily="34" charset="0"/>
                <a:cs typeface="Arial" panose="020B0604020202020204" pitchFamily="34" charset="0"/>
              </a:rPr>
              <a:t>приемки объекта капитального строительства</a:t>
            </a:r>
            <a:r>
              <a:rPr lang="ru-RU" sz="1400" dirty="0">
                <a:latin typeface="Arial" panose="020B0604020202020204" pitchFamily="34" charset="0"/>
                <a:cs typeface="Arial" panose="020B0604020202020204" pitchFamily="34" charset="0"/>
              </a:rPr>
              <a:t>;</a:t>
            </a:r>
          </a:p>
          <a:p>
            <a:pPr algn="just">
              <a:spcAft>
                <a:spcPts val="600"/>
              </a:spcAft>
              <a:defRPr/>
            </a:pPr>
            <a:r>
              <a:rPr lang="ru-RU" sz="1400" dirty="0" smtClean="0">
                <a:latin typeface="Arial" panose="020B0604020202020204" pitchFamily="34" charset="0"/>
                <a:cs typeface="Arial" panose="020B0604020202020204" pitchFamily="34" charset="0"/>
              </a:rPr>
              <a:t>б) документа</a:t>
            </a:r>
            <a:r>
              <a:rPr lang="ru-RU" sz="1400" dirty="0">
                <a:latin typeface="Arial" panose="020B0604020202020204" pitchFamily="34" charset="0"/>
                <a:cs typeface="Arial" panose="020B0604020202020204" pitchFamily="34" charset="0"/>
              </a:rPr>
              <a:t>, подтверждающего соответствие объекта требованиям технических регламентов;</a:t>
            </a:r>
          </a:p>
          <a:p>
            <a:pPr algn="just">
              <a:spcAft>
                <a:spcPts val="600"/>
              </a:spcAft>
              <a:defRPr/>
            </a:pPr>
            <a:r>
              <a:rPr lang="ru-RU" sz="1400" dirty="0" smtClean="0">
                <a:latin typeface="Arial" panose="020B0604020202020204" pitchFamily="34" charset="0"/>
                <a:cs typeface="Arial" panose="020B0604020202020204" pitchFamily="34" charset="0"/>
              </a:rPr>
              <a:t>в) документа</a:t>
            </a:r>
            <a:r>
              <a:rPr lang="ru-RU" sz="1400" dirty="0">
                <a:latin typeface="Arial" panose="020B0604020202020204" pitchFamily="34" charset="0"/>
                <a:cs typeface="Arial" panose="020B0604020202020204" pitchFamily="34" charset="0"/>
              </a:rPr>
              <a:t>, подтверждающего соответствие параметров объекта проектной документации, в том числе требованиям энергетической эффективности и требованиям оснащенности объекта приборами учета используемых энергетических ресурсов;</a:t>
            </a:r>
          </a:p>
          <a:p>
            <a:pPr algn="just">
              <a:spcAft>
                <a:spcPts val="600"/>
              </a:spcAft>
              <a:defRPr/>
            </a:pPr>
            <a:r>
              <a:rPr lang="ru-RU" sz="1400" dirty="0" smtClean="0">
                <a:latin typeface="Arial" panose="020B0604020202020204" pitchFamily="34" charset="0"/>
                <a:cs typeface="Arial" panose="020B0604020202020204" pitchFamily="34" charset="0"/>
              </a:rPr>
              <a:t>г) документа</a:t>
            </a:r>
            <a:r>
              <a:rPr lang="ru-RU" sz="1400" dirty="0">
                <a:latin typeface="Arial" panose="020B0604020202020204" pitchFamily="34" charset="0"/>
                <a:cs typeface="Arial" panose="020B0604020202020204" pitchFamily="34" charset="0"/>
              </a:rPr>
              <a:t>, подтверждающего соответствие объекта техническим условиям подключения к сетям</a:t>
            </a:r>
            <a:endParaRPr lang="ru-RU" sz="1400" dirty="0"/>
          </a:p>
        </p:txBody>
      </p:sp>
      <p:sp>
        <p:nvSpPr>
          <p:cNvPr id="7" name="Прямоугольник 6"/>
          <p:cNvSpPr/>
          <p:nvPr/>
        </p:nvSpPr>
        <p:spPr>
          <a:xfrm>
            <a:off x="600476" y="1404771"/>
            <a:ext cx="3323452" cy="954107"/>
          </a:xfrm>
          <a:prstGeom prst="rect">
            <a:avLst/>
          </a:prstGeom>
          <a:solidFill>
            <a:srgbClr val="E4F9FC"/>
          </a:solidFill>
          <a:ln>
            <a:solidFill>
              <a:schemeClr val="tx1"/>
            </a:solidFill>
          </a:ln>
        </p:spPr>
        <p:txBody>
          <a:bodyPr wrap="square">
            <a:spAutoFit/>
          </a:bodyPr>
          <a:lstStyle/>
          <a:p>
            <a:pPr algn="ctr">
              <a:defRPr/>
            </a:pPr>
            <a:r>
              <a:rPr lang="ru-RU" sz="1400" b="1" cap="all" dirty="0" smtClean="0">
                <a:latin typeface="Arial" panose="020B0604020202020204" pitchFamily="34" charset="0"/>
                <a:cs typeface="Arial" panose="020B0604020202020204" pitchFamily="34" charset="0"/>
              </a:rPr>
              <a:t>1. организация </a:t>
            </a:r>
            <a:r>
              <a:rPr lang="ru-RU" sz="1400" b="1" cap="all" dirty="0">
                <a:latin typeface="Arial" panose="020B0604020202020204" pitchFamily="34" charset="0"/>
                <a:cs typeface="Arial" panose="020B0604020202020204" pitchFamily="34" charset="0"/>
              </a:rPr>
              <a:t>входного контроля </a:t>
            </a:r>
            <a:r>
              <a:rPr lang="ru-RU" sz="1400" cap="all" dirty="0">
                <a:latin typeface="Arial" panose="020B0604020202020204" pitchFamily="34" charset="0"/>
                <a:cs typeface="Arial" panose="020B0604020202020204" pitchFamily="34" charset="0"/>
              </a:rPr>
              <a:t>проектной </a:t>
            </a:r>
            <a:r>
              <a:rPr lang="ru-RU" sz="1400" cap="all" dirty="0" smtClean="0">
                <a:latin typeface="Arial" panose="020B0604020202020204" pitchFamily="34" charset="0"/>
                <a:cs typeface="Arial" panose="020B0604020202020204" pitchFamily="34" charset="0"/>
              </a:rPr>
              <a:t>документации</a:t>
            </a:r>
          </a:p>
          <a:p>
            <a:pPr algn="ctr">
              <a:defRPr/>
            </a:pPr>
            <a:endParaRPr lang="ru-RU" sz="1400" cap="all" dirty="0">
              <a:latin typeface="Arial" panose="020B0604020202020204" pitchFamily="34" charset="0"/>
              <a:cs typeface="Arial" panose="020B0604020202020204" pitchFamily="34" charset="0"/>
            </a:endParaRPr>
          </a:p>
        </p:txBody>
      </p:sp>
      <p:sp>
        <p:nvSpPr>
          <p:cNvPr id="8" name="Прямоугольник 7"/>
          <p:cNvSpPr/>
          <p:nvPr/>
        </p:nvSpPr>
        <p:spPr>
          <a:xfrm>
            <a:off x="611560" y="2587901"/>
            <a:ext cx="3312368" cy="954107"/>
          </a:xfrm>
          <a:prstGeom prst="rect">
            <a:avLst/>
          </a:prstGeom>
          <a:solidFill>
            <a:srgbClr val="E4F9FC"/>
          </a:solidFill>
          <a:ln>
            <a:solidFill>
              <a:schemeClr val="tx1"/>
            </a:solidFill>
          </a:ln>
        </p:spPr>
        <p:txBody>
          <a:bodyPr wrap="square">
            <a:spAutoFit/>
          </a:bodyPr>
          <a:lstStyle/>
          <a:p>
            <a:pPr algn="ctr">
              <a:defRPr/>
            </a:pPr>
            <a:r>
              <a:rPr lang="ru-RU" sz="1400" b="1" cap="all" dirty="0" smtClean="0">
                <a:latin typeface="Arial" panose="020B0604020202020204" pitchFamily="34" charset="0"/>
                <a:cs typeface="Arial" panose="020B0604020202020204" pitchFamily="34" charset="0"/>
              </a:rPr>
              <a:t>2. оперативное </a:t>
            </a:r>
            <a:r>
              <a:rPr lang="ru-RU" sz="1400" b="1" cap="all" dirty="0">
                <a:latin typeface="Arial" panose="020B0604020202020204" pitchFamily="34" charset="0"/>
                <a:cs typeface="Arial" panose="020B0604020202020204" pitchFamily="34" charset="0"/>
              </a:rPr>
              <a:t>планирование</a:t>
            </a:r>
            <a:r>
              <a:rPr lang="ru-RU" sz="1400" cap="all" dirty="0">
                <a:latin typeface="Arial" panose="020B0604020202020204" pitchFamily="34" charset="0"/>
                <a:cs typeface="Arial" panose="020B0604020202020204" pitchFamily="34" charset="0"/>
              </a:rPr>
              <a:t>, координация, организация и </a:t>
            </a:r>
            <a:r>
              <a:rPr lang="ru-RU" sz="1400" b="1" cap="all" dirty="0">
                <a:latin typeface="Arial" panose="020B0604020202020204" pitchFamily="34" charset="0"/>
                <a:cs typeface="Arial" panose="020B0604020202020204" pitchFamily="34" charset="0"/>
              </a:rPr>
              <a:t>проведение строительного контроля</a:t>
            </a:r>
          </a:p>
        </p:txBody>
      </p:sp>
      <p:sp>
        <p:nvSpPr>
          <p:cNvPr id="9" name="Прямоугольник 8"/>
          <p:cNvSpPr/>
          <p:nvPr/>
        </p:nvSpPr>
        <p:spPr>
          <a:xfrm>
            <a:off x="611560" y="3771031"/>
            <a:ext cx="3312368" cy="1384995"/>
          </a:xfrm>
          <a:prstGeom prst="rect">
            <a:avLst/>
          </a:prstGeom>
          <a:solidFill>
            <a:srgbClr val="E4F9FC"/>
          </a:solidFill>
          <a:ln>
            <a:solidFill>
              <a:schemeClr val="tx1"/>
            </a:solidFill>
          </a:ln>
        </p:spPr>
        <p:txBody>
          <a:bodyPr wrap="square">
            <a:spAutoFit/>
          </a:bodyPr>
          <a:lstStyle/>
          <a:p>
            <a:pPr algn="ctr">
              <a:defRPr/>
            </a:pPr>
            <a:r>
              <a:rPr lang="ru-RU" sz="1400" b="1" cap="all" dirty="0" smtClean="0">
                <a:latin typeface="Arial" panose="020B0604020202020204" pitchFamily="34" charset="0"/>
                <a:cs typeface="Arial" panose="020B0604020202020204" pitchFamily="34" charset="0"/>
              </a:rPr>
              <a:t>3. приемка </a:t>
            </a:r>
            <a:r>
              <a:rPr lang="ru-RU" sz="1400" b="1" cap="all" dirty="0">
                <a:latin typeface="Arial" panose="020B0604020202020204" pitchFamily="34" charset="0"/>
                <a:cs typeface="Arial" panose="020B0604020202020204" pitchFamily="34" charset="0"/>
              </a:rPr>
              <a:t>законченных видов и отдельных этапов работ </a:t>
            </a:r>
            <a:r>
              <a:rPr lang="ru-RU" sz="1400" cap="all" dirty="0">
                <a:latin typeface="Arial" panose="020B0604020202020204" pitchFamily="34" charset="0"/>
                <a:cs typeface="Arial" panose="020B0604020202020204" pitchFamily="34" charset="0"/>
              </a:rPr>
              <a:t>по строительству с правом подписи соответствующих документов</a:t>
            </a:r>
          </a:p>
        </p:txBody>
      </p:sp>
      <p:sp>
        <p:nvSpPr>
          <p:cNvPr id="11" name="Прямоугольник 10"/>
          <p:cNvSpPr/>
          <p:nvPr/>
        </p:nvSpPr>
        <p:spPr>
          <a:xfrm>
            <a:off x="792490" y="5823020"/>
            <a:ext cx="8085980" cy="872208"/>
          </a:xfrm>
          <a:prstGeom prst="rect">
            <a:avLst/>
          </a:prstGeom>
          <a:solidFill>
            <a:srgbClr val="E4F9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Arial" panose="020B0604020202020204" pitchFamily="34" charset="0"/>
                <a:cs typeface="Arial" panose="020B0604020202020204" pitchFamily="34" charset="0"/>
              </a:rPr>
              <a:t>Подтверждается</a:t>
            </a:r>
            <a:r>
              <a:rPr lang="ru-RU" sz="1600" b="1" dirty="0" smtClean="0">
                <a:solidFill>
                  <a:srgbClr val="C00000"/>
                </a:solidFill>
                <a:latin typeface="Arial" panose="020B0604020202020204" pitchFamily="34" charset="0"/>
                <a:cs typeface="Arial" panose="020B0604020202020204" pitchFamily="34" charset="0"/>
              </a:rPr>
              <a:t> выпиской из </a:t>
            </a:r>
            <a:r>
              <a:rPr lang="ru-RU" sz="1600" b="1" dirty="0">
                <a:solidFill>
                  <a:srgbClr val="C00000"/>
                </a:solidFill>
                <a:latin typeface="Arial" panose="020B0604020202020204" pitchFamily="34" charset="0"/>
                <a:cs typeface="Arial" panose="020B0604020202020204" pitchFamily="34" charset="0"/>
              </a:rPr>
              <a:t>должностной инструкции или </a:t>
            </a:r>
            <a:r>
              <a:rPr lang="ru-RU" sz="1600" b="1" dirty="0" smtClean="0">
                <a:solidFill>
                  <a:srgbClr val="C00000"/>
                </a:solidFill>
                <a:latin typeface="Arial" panose="020B0604020202020204" pitchFamily="34" charset="0"/>
                <a:cs typeface="Arial" panose="020B0604020202020204" pitchFamily="34" charset="0"/>
              </a:rPr>
              <a:t>из </a:t>
            </a:r>
            <a:r>
              <a:rPr lang="ru-RU" sz="1600" b="1" dirty="0">
                <a:solidFill>
                  <a:srgbClr val="C00000"/>
                </a:solidFill>
                <a:latin typeface="Arial" panose="020B0604020202020204" pitchFamily="34" charset="0"/>
                <a:cs typeface="Arial" panose="020B0604020202020204" pitchFamily="34" charset="0"/>
              </a:rPr>
              <a:t>трудового договора </a:t>
            </a:r>
            <a:r>
              <a:rPr lang="ru-RU" sz="1600" b="1" dirty="0">
                <a:solidFill>
                  <a:schemeClr val="tx1"/>
                </a:solidFill>
                <a:latin typeface="Arial" panose="020B0604020202020204" pitchFamily="34" charset="0"/>
                <a:cs typeface="Arial" panose="020B0604020202020204" pitchFamily="34" charset="0"/>
              </a:rPr>
              <a:t>(</a:t>
            </a:r>
            <a:r>
              <a:rPr lang="ru-RU" sz="1600" b="1" dirty="0" smtClean="0">
                <a:solidFill>
                  <a:schemeClr val="tx1"/>
                </a:solidFill>
                <a:latin typeface="Arial" panose="020B0604020202020204" pitchFamily="34" charset="0"/>
                <a:cs typeface="Arial" panose="020B0604020202020204" pitchFamily="34" charset="0"/>
              </a:rPr>
              <a:t>заверяется </a:t>
            </a:r>
            <a:r>
              <a:rPr lang="ru-RU" sz="1600" b="1" u="sng" dirty="0" smtClean="0">
                <a:solidFill>
                  <a:schemeClr val="tx1"/>
                </a:solidFill>
                <a:latin typeface="Arial" panose="020B0604020202020204" pitchFamily="34" charset="0"/>
                <a:cs typeface="Arial" panose="020B0604020202020204" pitchFamily="34" charset="0"/>
              </a:rPr>
              <a:t>текущим</a:t>
            </a:r>
            <a:r>
              <a:rPr lang="ru-RU" sz="1600" b="1" dirty="0" smtClean="0">
                <a:solidFill>
                  <a:schemeClr val="tx1"/>
                </a:solidFill>
                <a:latin typeface="Arial" panose="020B0604020202020204" pitchFamily="34" charset="0"/>
                <a:cs typeface="Arial" panose="020B0604020202020204" pitchFamily="34" charset="0"/>
              </a:rPr>
              <a:t> работодателем)</a:t>
            </a:r>
            <a:endParaRPr lang="ru-RU" sz="1600" b="1" dirty="0">
              <a:solidFill>
                <a:schemeClr val="tx1"/>
              </a:solidFill>
              <a:latin typeface="Arial" panose="020B0604020202020204" pitchFamily="34" charset="0"/>
              <a:cs typeface="Arial" panose="020B0604020202020204" pitchFamily="34" charset="0"/>
            </a:endParaRPr>
          </a:p>
        </p:txBody>
      </p:sp>
      <p:pic>
        <p:nvPicPr>
          <p:cNvPr id="12" name="Picture 2" descr="Картинки по запросу документ 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711" y="5556136"/>
            <a:ext cx="886366" cy="7386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3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27138" y="151410"/>
            <a:ext cx="8716927" cy="1354217"/>
          </a:xfrm>
          <a:prstGeom prst="rect">
            <a:avLst/>
          </a:prstGeom>
        </p:spPr>
        <p:txBody>
          <a:bodyPr wrap="square">
            <a:spAutoFit/>
          </a:bodyPr>
          <a:lstStyle/>
          <a:p>
            <a:pPr algn="ctr"/>
            <a:r>
              <a:rPr lang="ru-RU" sz="2100" dirty="0" smtClean="0">
                <a:latin typeface="Arial" panose="020B0604020202020204" pitchFamily="34" charset="0"/>
                <a:ea typeface="Calibri" panose="020F0502020204030204" pitchFamily="34" charset="0"/>
                <a:cs typeface="Arial" panose="020B0604020202020204" pitchFamily="34" charset="0"/>
              </a:rPr>
              <a:t>Для включения сведений о специалисте в области строительства в Национальный реестр специалистов в области строительства предоставляются </a:t>
            </a:r>
            <a:r>
              <a:rPr lang="ru-RU" sz="40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7</a:t>
            </a:r>
            <a:r>
              <a:rPr lang="ru-RU" sz="2800" b="1" dirty="0" smtClean="0">
                <a:latin typeface="Arial" panose="020B0604020202020204" pitchFamily="34" charset="0"/>
                <a:ea typeface="Calibri" panose="020F0502020204030204" pitchFamily="34" charset="0"/>
                <a:cs typeface="Arial" panose="020B0604020202020204" pitchFamily="34" charset="0"/>
              </a:rPr>
              <a:t> документов</a:t>
            </a:r>
            <a:r>
              <a:rPr lang="ru-RU" sz="2100" b="1" dirty="0" smtClean="0">
                <a:latin typeface="Arial" panose="020B0604020202020204" pitchFamily="34" charset="0"/>
                <a:ea typeface="Calibri" panose="020F0502020204030204" pitchFamily="34" charset="0"/>
                <a:cs typeface="Arial" panose="020B0604020202020204" pitchFamily="34" charset="0"/>
              </a:rPr>
              <a:t>:</a:t>
            </a:r>
          </a:p>
        </p:txBody>
      </p:sp>
      <p:pic>
        <p:nvPicPr>
          <p:cNvPr id="1026" name="Picture 2" descr="Картинки по запросу заявление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3410" y="2085759"/>
            <a:ext cx="1120086" cy="112008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06365" y="3392639"/>
            <a:ext cx="1969913" cy="642045"/>
          </a:xfrm>
          <a:prstGeom prst="rect">
            <a:avLst/>
          </a:prstGeom>
        </p:spPr>
        <p:txBody>
          <a:bodyPr wrap="square">
            <a:spAutoFit/>
          </a:bodyPr>
          <a:lstStyle/>
          <a:p>
            <a:pPr algn="ctr"/>
            <a:r>
              <a:rPr lang="ru-RU" sz="1200" dirty="0">
                <a:latin typeface="Arial" panose="020B0604020202020204" pitchFamily="34" charset="0"/>
                <a:cs typeface="Arial" panose="020B0604020202020204" pitchFamily="34" charset="0"/>
              </a:rPr>
              <a:t>Заявление на </a:t>
            </a:r>
            <a:r>
              <a:rPr lang="ru-RU" sz="1200" dirty="0" smtClean="0">
                <a:latin typeface="Arial" panose="020B0604020202020204" pitchFamily="34" charset="0"/>
                <a:cs typeface="Arial" panose="020B0604020202020204" pitchFamily="34" charset="0"/>
              </a:rPr>
              <a:t>включение </a:t>
            </a:r>
            <a:r>
              <a:rPr lang="ru-RU" sz="1200" dirty="0" smtClean="0">
                <a:solidFill>
                  <a:srgbClr val="FF0000"/>
                </a:solidFill>
                <a:latin typeface="Arial" panose="020B0604020202020204" pitchFamily="34" charset="0"/>
                <a:cs typeface="Arial" panose="020B0604020202020204" pitchFamily="34" charset="0"/>
              </a:rPr>
              <a:t>(нотариально заверенное)</a:t>
            </a:r>
            <a:endParaRPr lang="ru-RU" sz="1200" dirty="0">
              <a:solidFill>
                <a:srgbClr val="FF0000"/>
              </a:solidFill>
              <a:latin typeface="Arial" panose="020B0604020202020204" pitchFamily="34" charset="0"/>
              <a:cs typeface="Arial" panose="020B0604020202020204" pitchFamily="34" charset="0"/>
            </a:endParaRPr>
          </a:p>
        </p:txBody>
      </p:sp>
      <p:pic>
        <p:nvPicPr>
          <p:cNvPr id="18" name="Picture 14" descr="Картинки по запросу диплом о высшем образовании в строительстве"/>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6206" y="2217045"/>
            <a:ext cx="1172205" cy="829489"/>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Картинки по запросу трудовая книжк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87747" y="2262964"/>
            <a:ext cx="615323" cy="80606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6" descr="Картинки по запросу удостоверение о повышении квалификации"/>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11960" y="4869160"/>
            <a:ext cx="936104" cy="86840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10" descr="Картинки по запросу справка об отсутствии судимости"/>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32240" y="4869160"/>
            <a:ext cx="981550" cy="897689"/>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Картинки по запросу снилс 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59632" y="4797152"/>
            <a:ext cx="1196262" cy="869284"/>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Прямоугольник 25"/>
          <p:cNvSpPr/>
          <p:nvPr/>
        </p:nvSpPr>
        <p:spPr>
          <a:xfrm>
            <a:off x="1331640" y="5877272"/>
            <a:ext cx="1199367" cy="276999"/>
          </a:xfrm>
          <a:prstGeom prst="rect">
            <a:avLst/>
          </a:prstGeom>
        </p:spPr>
        <p:txBody>
          <a:bodyPr wrap="none">
            <a:spAutoFit/>
          </a:bodyPr>
          <a:lstStyle/>
          <a:p>
            <a:pPr algn="ctr"/>
            <a:r>
              <a:rPr lang="ru-RU" sz="1200" dirty="0">
                <a:latin typeface="Arial" panose="020B0604020202020204" pitchFamily="34" charset="0"/>
                <a:cs typeface="Arial" panose="020B0604020202020204" pitchFamily="34" charset="0"/>
              </a:rPr>
              <a:t>Копия </a:t>
            </a:r>
            <a:r>
              <a:rPr lang="ru-RU" sz="1200" dirty="0" smtClean="0">
                <a:latin typeface="Arial" panose="020B0604020202020204" pitchFamily="34" charset="0"/>
                <a:cs typeface="Arial" panose="020B0604020202020204" pitchFamily="34" charset="0"/>
              </a:rPr>
              <a:t>СНИЛС</a:t>
            </a:r>
            <a:endParaRPr lang="ru-RU" sz="1200" dirty="0">
              <a:latin typeface="Arial" panose="020B0604020202020204" pitchFamily="34" charset="0"/>
              <a:cs typeface="Arial" panose="020B0604020202020204" pitchFamily="34" charset="0"/>
            </a:endParaRPr>
          </a:p>
        </p:txBody>
      </p:sp>
      <p:sp>
        <p:nvSpPr>
          <p:cNvPr id="27" name="Прямоугольник 26"/>
          <p:cNvSpPr/>
          <p:nvPr/>
        </p:nvSpPr>
        <p:spPr>
          <a:xfrm>
            <a:off x="2227022" y="3392639"/>
            <a:ext cx="1941526" cy="861774"/>
          </a:xfrm>
          <a:prstGeom prst="rect">
            <a:avLst/>
          </a:prstGeom>
        </p:spPr>
        <p:txBody>
          <a:bodyPr wrap="square">
            <a:spAutoFit/>
          </a:bodyPr>
          <a:lstStyle/>
          <a:p>
            <a:pPr algn="ctr"/>
            <a:r>
              <a:rPr lang="ru-RU" sz="1200" dirty="0">
                <a:latin typeface="Arial" panose="020B0604020202020204" pitchFamily="34" charset="0"/>
                <a:cs typeface="Arial" panose="020B0604020202020204" pitchFamily="34" charset="0"/>
              </a:rPr>
              <a:t>Копия </a:t>
            </a:r>
            <a:r>
              <a:rPr lang="ru-RU" sz="1200" dirty="0" smtClean="0">
                <a:latin typeface="Arial" panose="020B0604020202020204" pitchFamily="34" charset="0"/>
                <a:cs typeface="Arial" panose="020B0604020202020204" pitchFamily="34" charset="0"/>
              </a:rPr>
              <a:t>Диплома </a:t>
            </a:r>
            <a:r>
              <a:rPr lang="ru-RU" sz="1200" dirty="0" smtClean="0">
                <a:solidFill>
                  <a:srgbClr val="FF0000"/>
                </a:solidFill>
                <a:latin typeface="Arial" panose="020B0604020202020204" pitchFamily="34" charset="0"/>
                <a:cs typeface="Arial" panose="020B0604020202020204" pitchFamily="34" charset="0"/>
              </a:rPr>
              <a:t>(</a:t>
            </a:r>
            <a:r>
              <a:rPr lang="ru-RU" sz="1200" dirty="0">
                <a:solidFill>
                  <a:srgbClr val="FF0000"/>
                </a:solidFill>
                <a:latin typeface="Arial" panose="020B0604020202020204" pitchFamily="34" charset="0"/>
                <a:cs typeface="Arial" panose="020B0604020202020204" pitchFamily="34" charset="0"/>
              </a:rPr>
              <a:t>нотариально </a:t>
            </a:r>
            <a:r>
              <a:rPr lang="ru-RU" sz="1200" dirty="0" smtClean="0">
                <a:solidFill>
                  <a:srgbClr val="FF0000"/>
                </a:solidFill>
                <a:latin typeface="Arial" panose="020B0604020202020204" pitchFamily="34" charset="0"/>
                <a:cs typeface="Arial" panose="020B0604020202020204" pitchFamily="34" charset="0"/>
              </a:rPr>
              <a:t>заверенная)</a:t>
            </a:r>
            <a:endParaRPr lang="ru-RU" sz="1200" dirty="0">
              <a:solidFill>
                <a:srgbClr val="FF0000"/>
              </a:solidFill>
              <a:latin typeface="Arial" panose="020B0604020202020204" pitchFamily="34" charset="0"/>
              <a:cs typeface="Arial" panose="020B0604020202020204" pitchFamily="34" charset="0"/>
            </a:endParaRPr>
          </a:p>
          <a:p>
            <a:pPr algn="ctr"/>
            <a:endParaRPr lang="ru-RU" sz="1400" dirty="0">
              <a:latin typeface="Arial" panose="020B0604020202020204" pitchFamily="34" charset="0"/>
              <a:cs typeface="Arial" panose="020B0604020202020204" pitchFamily="34" charset="0"/>
            </a:endParaRPr>
          </a:p>
        </p:txBody>
      </p:sp>
      <p:sp>
        <p:nvSpPr>
          <p:cNvPr id="28" name="Прямоугольник 27"/>
          <p:cNvSpPr/>
          <p:nvPr/>
        </p:nvSpPr>
        <p:spPr>
          <a:xfrm>
            <a:off x="4129670" y="3392639"/>
            <a:ext cx="2497433" cy="830997"/>
          </a:xfrm>
          <a:prstGeom prst="rect">
            <a:avLst/>
          </a:prstGeom>
        </p:spPr>
        <p:txBody>
          <a:bodyPr wrap="square">
            <a:spAutoFit/>
          </a:bodyPr>
          <a:lstStyle/>
          <a:p>
            <a:pPr algn="ctr"/>
            <a:r>
              <a:rPr lang="ru-RU" sz="1200" dirty="0" smtClean="0">
                <a:latin typeface="Arial" panose="020B0604020202020204" pitchFamily="34" charset="0"/>
                <a:cs typeface="Arial" panose="020B0604020202020204" pitchFamily="34" charset="0"/>
              </a:rPr>
              <a:t>Копия (</a:t>
            </a:r>
            <a:r>
              <a:rPr lang="ru-RU" sz="1200" b="1" dirty="0" smtClean="0">
                <a:latin typeface="Arial" panose="020B0604020202020204" pitchFamily="34" charset="0"/>
                <a:cs typeface="Arial" panose="020B0604020202020204" pitchFamily="34" charset="0"/>
              </a:rPr>
              <a:t>или выписка</a:t>
            </a:r>
            <a:r>
              <a:rPr lang="ru-RU" sz="1200" dirty="0" smtClean="0">
                <a:latin typeface="Arial" panose="020B0604020202020204" pitchFamily="34" charset="0"/>
                <a:cs typeface="Arial" panose="020B0604020202020204" pitchFamily="34" charset="0"/>
              </a:rPr>
              <a:t>) трудовой книжки </a:t>
            </a:r>
            <a:r>
              <a:rPr lang="ru-RU" sz="1200" dirty="0" smtClean="0">
                <a:solidFill>
                  <a:srgbClr val="00B0F0"/>
                </a:solidFill>
                <a:latin typeface="Arial" panose="020B0604020202020204" pitchFamily="34" charset="0"/>
                <a:cs typeface="Arial" panose="020B0604020202020204" pitchFamily="34" charset="0"/>
              </a:rPr>
              <a:t>(заверенная работодателем) </a:t>
            </a:r>
            <a:r>
              <a:rPr lang="ru-RU" sz="1200" dirty="0" smtClean="0">
                <a:latin typeface="Arial" panose="020B0604020202020204" pitchFamily="34" charset="0"/>
                <a:cs typeface="Arial" panose="020B0604020202020204" pitchFamily="34" charset="0"/>
              </a:rPr>
              <a:t>или личного дела или послужного списка</a:t>
            </a:r>
            <a:endParaRPr lang="ru-RU" sz="1200" dirty="0">
              <a:latin typeface="Arial" panose="020B0604020202020204" pitchFamily="34" charset="0"/>
              <a:cs typeface="Arial" panose="020B0604020202020204" pitchFamily="34" charset="0"/>
            </a:endParaRPr>
          </a:p>
        </p:txBody>
      </p:sp>
      <p:sp>
        <p:nvSpPr>
          <p:cNvPr id="29" name="Прямоугольник 28"/>
          <p:cNvSpPr/>
          <p:nvPr/>
        </p:nvSpPr>
        <p:spPr>
          <a:xfrm>
            <a:off x="3779912" y="5805264"/>
            <a:ext cx="1809467" cy="646331"/>
          </a:xfrm>
          <a:prstGeom prst="rect">
            <a:avLst/>
          </a:prstGeom>
        </p:spPr>
        <p:txBody>
          <a:bodyPr wrap="square">
            <a:spAutoFit/>
          </a:bodyPr>
          <a:lstStyle/>
          <a:p>
            <a:pPr algn="ctr"/>
            <a:r>
              <a:rPr lang="ru-RU" sz="1200" dirty="0">
                <a:latin typeface="Arial" panose="020B0604020202020204" pitchFamily="34" charset="0"/>
                <a:cs typeface="Arial" panose="020B0604020202020204" pitchFamily="34" charset="0"/>
              </a:rPr>
              <a:t>Копия </a:t>
            </a:r>
            <a:r>
              <a:rPr lang="ru-RU" sz="1200" dirty="0" smtClean="0">
                <a:latin typeface="Arial" panose="020B0604020202020204" pitchFamily="34" charset="0"/>
                <a:cs typeface="Arial" panose="020B0604020202020204" pitchFamily="34" charset="0"/>
              </a:rPr>
              <a:t>Удостоверения о повышении квалификации </a:t>
            </a:r>
            <a:endParaRPr lang="ru-RU" sz="1200" dirty="0">
              <a:latin typeface="Arial" panose="020B0604020202020204" pitchFamily="34" charset="0"/>
              <a:cs typeface="Arial" panose="020B0604020202020204" pitchFamily="34" charset="0"/>
            </a:endParaRPr>
          </a:p>
        </p:txBody>
      </p:sp>
      <p:sp>
        <p:nvSpPr>
          <p:cNvPr id="31" name="Прямоугольник 30"/>
          <p:cNvSpPr/>
          <p:nvPr/>
        </p:nvSpPr>
        <p:spPr>
          <a:xfrm>
            <a:off x="6444208" y="5805264"/>
            <a:ext cx="1545857" cy="646331"/>
          </a:xfrm>
          <a:prstGeom prst="rect">
            <a:avLst/>
          </a:prstGeom>
        </p:spPr>
        <p:txBody>
          <a:bodyPr wrap="square">
            <a:spAutoFit/>
          </a:bodyPr>
          <a:lstStyle/>
          <a:p>
            <a:pPr algn="ctr"/>
            <a:r>
              <a:rPr lang="ru-RU" sz="1200" dirty="0" smtClean="0">
                <a:latin typeface="Arial" panose="020B0604020202020204" pitchFamily="34" charset="0"/>
                <a:cs typeface="Arial" panose="020B0604020202020204" pitchFamily="34" charset="0"/>
              </a:rPr>
              <a:t>Справка об отсутствии судимости</a:t>
            </a:r>
            <a:endParaRPr lang="ru-RU" sz="1200" dirty="0">
              <a:latin typeface="Arial" panose="020B0604020202020204" pitchFamily="34" charset="0"/>
              <a:cs typeface="Arial" panose="020B0604020202020204" pitchFamily="34" charset="0"/>
            </a:endParaRPr>
          </a:p>
        </p:txBody>
      </p:sp>
      <p:pic>
        <p:nvPicPr>
          <p:cNvPr id="2" name="Picture 2" descr="Картинки по запросу документ 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12662" y="2332185"/>
            <a:ext cx="886366" cy="738639"/>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Прямоугольник 31"/>
          <p:cNvSpPr/>
          <p:nvPr/>
        </p:nvSpPr>
        <p:spPr>
          <a:xfrm>
            <a:off x="6703148" y="3354119"/>
            <a:ext cx="2320144" cy="1015663"/>
          </a:xfrm>
          <a:prstGeom prst="rect">
            <a:avLst/>
          </a:prstGeom>
        </p:spPr>
        <p:txBody>
          <a:bodyPr wrap="square">
            <a:spAutoFit/>
          </a:bodyPr>
          <a:lstStyle/>
          <a:p>
            <a:pPr algn="ctr"/>
            <a:r>
              <a:rPr lang="ru-RU" sz="1200" b="1" dirty="0" smtClean="0">
                <a:latin typeface="Arial" panose="020B0604020202020204" pitchFamily="34" charset="0"/>
                <a:cs typeface="Arial" panose="020B0604020202020204" pitchFamily="34" charset="0"/>
              </a:rPr>
              <a:t>Выписка</a:t>
            </a:r>
            <a:r>
              <a:rPr lang="ru-RU" sz="1200" dirty="0" smtClean="0">
                <a:latin typeface="Arial" panose="020B0604020202020204" pitchFamily="34" charset="0"/>
                <a:cs typeface="Arial" panose="020B0604020202020204" pitchFamily="34" charset="0"/>
              </a:rPr>
              <a:t> из должностной инструкции или из трудового </a:t>
            </a:r>
            <a:r>
              <a:rPr lang="ru-RU" sz="1200" dirty="0">
                <a:latin typeface="Arial" panose="020B0604020202020204" pitchFamily="34" charset="0"/>
                <a:cs typeface="Arial" panose="020B0604020202020204" pitchFamily="34" charset="0"/>
              </a:rPr>
              <a:t>договора </a:t>
            </a:r>
            <a:r>
              <a:rPr lang="ru-RU" sz="1200" dirty="0">
                <a:solidFill>
                  <a:srgbClr val="00B0F0"/>
                </a:solidFill>
                <a:latin typeface="Arial" panose="020B0604020202020204" pitchFamily="34" charset="0"/>
                <a:cs typeface="Arial" panose="020B0604020202020204" pitchFamily="34" charset="0"/>
              </a:rPr>
              <a:t>(заверенная работодателем)</a:t>
            </a:r>
          </a:p>
          <a:p>
            <a:pPr algn="ctr"/>
            <a:endParaRPr lang="ru-RU" sz="1200" dirty="0">
              <a:latin typeface="Arial" panose="020B0604020202020204" pitchFamily="34" charset="0"/>
              <a:cs typeface="Arial" panose="020B0604020202020204" pitchFamily="34" charset="0"/>
            </a:endParaRPr>
          </a:p>
        </p:txBody>
      </p:sp>
      <p:sp>
        <p:nvSpPr>
          <p:cNvPr id="25" name="Прямоугольник 24"/>
          <p:cNvSpPr/>
          <p:nvPr/>
        </p:nvSpPr>
        <p:spPr>
          <a:xfrm>
            <a:off x="2195736" y="1703539"/>
            <a:ext cx="5246905" cy="369332"/>
          </a:xfrm>
          <a:prstGeom prst="rect">
            <a:avLst/>
          </a:prstGeom>
        </p:spPr>
        <p:txBody>
          <a:bodyPr wrap="square">
            <a:spAutoFit/>
          </a:bodyPr>
          <a:lstStyle/>
          <a:p>
            <a:pPr algn="ctr"/>
            <a:r>
              <a:rPr lang="ru-RU" b="1" u="sng" dirty="0" smtClean="0">
                <a:solidFill>
                  <a:srgbClr val="C00000"/>
                </a:solidFill>
                <a:latin typeface="Times New Roman" panose="02020603050405020304" pitchFamily="18" charset="0"/>
                <a:cs typeface="Times New Roman" panose="02020603050405020304" pitchFamily="18" charset="0"/>
              </a:rPr>
              <a:t>4 документа заверенные</a:t>
            </a:r>
            <a:r>
              <a:rPr lang="ru-RU" dirty="0" smtClean="0">
                <a:solidFill>
                  <a:srgbClr val="C00000"/>
                </a:solidFill>
                <a:latin typeface="Times New Roman" panose="02020603050405020304" pitchFamily="18" charset="0"/>
                <a:cs typeface="Times New Roman" panose="02020603050405020304" pitchFamily="18" charset="0"/>
              </a:rPr>
              <a:t>:</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33" name="Прямоугольник 32"/>
          <p:cNvSpPr/>
          <p:nvPr/>
        </p:nvSpPr>
        <p:spPr>
          <a:xfrm>
            <a:off x="2314270" y="4288130"/>
            <a:ext cx="5246905" cy="369332"/>
          </a:xfrm>
          <a:prstGeom prst="rect">
            <a:avLst/>
          </a:prstGeom>
        </p:spPr>
        <p:txBody>
          <a:bodyPr wrap="square">
            <a:spAutoFit/>
          </a:bodyPr>
          <a:lstStyle/>
          <a:p>
            <a:pPr algn="ctr"/>
            <a:r>
              <a:rPr lang="ru-RU" b="1" u="sng" dirty="0" smtClean="0">
                <a:latin typeface="Times New Roman" panose="02020603050405020304" pitchFamily="18" charset="0"/>
                <a:cs typeface="Times New Roman" panose="02020603050405020304" pitchFamily="18" charset="0"/>
              </a:rPr>
              <a:t>3 документа НЕ заверенные:</a:t>
            </a:r>
            <a:endParaRPr lang="ru-RU"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080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Прямая со стрелкой 34"/>
          <p:cNvCxnSpPr/>
          <p:nvPr/>
        </p:nvCxnSpPr>
        <p:spPr>
          <a:xfrm>
            <a:off x="2539657" y="880424"/>
            <a:ext cx="0" cy="1972512"/>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0" name="Прямая со стрелкой 39"/>
          <p:cNvCxnSpPr/>
          <p:nvPr/>
        </p:nvCxnSpPr>
        <p:spPr>
          <a:xfrm>
            <a:off x="2539657" y="2271689"/>
            <a:ext cx="0" cy="245134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Прямоугольник 61"/>
          <p:cNvSpPr/>
          <p:nvPr/>
        </p:nvSpPr>
        <p:spPr>
          <a:xfrm>
            <a:off x="876093" y="4723035"/>
            <a:ext cx="7375367" cy="1952538"/>
          </a:xfrm>
          <a:prstGeom prst="rect">
            <a:avLst/>
          </a:prstGeom>
          <a:solidFill>
            <a:srgbClr val="E4F9FC"/>
          </a:solid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             Ассоциация «Национальное объединение строителей»</a:t>
            </a:r>
          </a:p>
          <a:p>
            <a:pPr algn="ctr"/>
            <a:endParaRPr lang="ru-RU" b="1" dirty="0" smtClean="0">
              <a:solidFill>
                <a:schemeClr val="tx1"/>
              </a:solidFill>
              <a:latin typeface="Arial" panose="020B0604020202020204" pitchFamily="34" charset="0"/>
              <a:cs typeface="Arial" panose="020B0604020202020204" pitchFamily="34" charset="0"/>
            </a:endParaRPr>
          </a:p>
          <a:p>
            <a:r>
              <a:rPr lang="ru-RU"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 проверка </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документов: электронных сканов в личном кабинете СРО и направленных непосредственно в НОСТРОЙ;</a:t>
            </a:r>
          </a:p>
          <a:p>
            <a:r>
              <a:rPr lang="ru-RU"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принятие </a:t>
            </a:r>
            <a:r>
              <a:rPr lang="ru-RU" sz="1400" dirty="0">
                <a:solidFill>
                  <a:srgbClr val="FF0000"/>
                </a:solidFill>
                <a:latin typeface="Arial" panose="020B0604020202020204" pitchFamily="34" charset="0"/>
                <a:ea typeface="Calibri" panose="020F0502020204030204" pitchFamily="34" charset="0"/>
                <a:cs typeface="Arial" panose="020B0604020202020204" pitchFamily="34" charset="0"/>
              </a:rPr>
              <a:t>решения о включении/не включении в НРС </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в течение 14 дней с момента принятия документов у заявителя (при необходимости запрос </a:t>
            </a:r>
            <a:r>
              <a:rPr lang="ru-RU" sz="1400" dirty="0" err="1">
                <a:solidFill>
                  <a:schemeClr val="tx1"/>
                </a:solidFill>
                <a:latin typeface="Arial" panose="020B0604020202020204" pitchFamily="34" charset="0"/>
                <a:ea typeface="Calibri" panose="020F0502020204030204" pitchFamily="34" charset="0"/>
                <a:cs typeface="Arial" panose="020B0604020202020204" pitchFamily="34" charset="0"/>
              </a:rPr>
              <a:t>дополнит.сведений</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a:t>
            </a:r>
          </a:p>
          <a:p>
            <a:r>
              <a:rPr lang="ru-RU"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 углубленная </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проверка </a:t>
            </a:r>
            <a:r>
              <a:rPr lang="ru-RU" sz="1400" b="1" dirty="0">
                <a:solidFill>
                  <a:schemeClr val="tx1"/>
                </a:solidFill>
                <a:latin typeface="Arial" panose="020B0604020202020204" pitchFamily="34" charset="0"/>
                <a:ea typeface="Calibri" panose="020F0502020204030204" pitchFamily="34" charset="0"/>
                <a:cs typeface="Arial" panose="020B0604020202020204" pitchFamily="34" charset="0"/>
              </a:rPr>
              <a:t>достоверности</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 представленных </a:t>
            </a:r>
            <a:r>
              <a:rPr lang="ru-RU" sz="1400" dirty="0" smtClean="0">
                <a:solidFill>
                  <a:schemeClr val="tx1"/>
                </a:solidFill>
                <a:latin typeface="Arial" panose="020B0604020202020204" pitchFamily="34" charset="0"/>
                <a:ea typeface="Calibri" panose="020F0502020204030204" pitchFamily="34" charset="0"/>
                <a:cs typeface="Arial" panose="020B0604020202020204" pitchFamily="34" charset="0"/>
              </a:rPr>
              <a:t>документов</a:t>
            </a:r>
            <a:endParaRPr lang="ru-RU" sz="1400" b="1" dirty="0">
              <a:solidFill>
                <a:schemeClr val="tx1"/>
              </a:solidFill>
              <a:latin typeface="Arial" panose="020B0604020202020204" pitchFamily="34" charset="0"/>
              <a:cs typeface="Arial" panose="020B0604020202020204" pitchFamily="34" charset="0"/>
            </a:endParaRPr>
          </a:p>
        </p:txBody>
      </p:sp>
      <p:sp>
        <p:nvSpPr>
          <p:cNvPr id="43" name="Прямоугольник 42"/>
          <p:cNvSpPr/>
          <p:nvPr/>
        </p:nvSpPr>
        <p:spPr>
          <a:xfrm>
            <a:off x="903304" y="2720166"/>
            <a:ext cx="5461045" cy="1554391"/>
          </a:xfrm>
          <a:prstGeom prst="rect">
            <a:avLst/>
          </a:prstGeom>
          <a:solidFill>
            <a:srgbClr val="E4F9FC"/>
          </a:solid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ru-RU" b="1" dirty="0">
              <a:solidFill>
                <a:srgbClr val="0070C0"/>
              </a:solidFill>
              <a:latin typeface="Times New Roman" panose="02020603050405020304" pitchFamily="18" charset="0"/>
              <a:cs typeface="Times New Roman" panose="02020603050405020304" pitchFamily="18" charset="0"/>
            </a:endParaRPr>
          </a:p>
          <a:p>
            <a:pPr algn="ctr"/>
            <a:endParaRPr lang="ru-RU" b="1" dirty="0" smtClean="0">
              <a:solidFill>
                <a:srgbClr val="0070C0"/>
              </a:solidFill>
              <a:latin typeface="Arial" panose="020B0604020202020204" pitchFamily="34" charset="0"/>
              <a:cs typeface="Arial" panose="020B0604020202020204" pitchFamily="34" charset="0"/>
            </a:endParaRPr>
          </a:p>
          <a:p>
            <a:pPr algn="ctr"/>
            <a:r>
              <a:rPr lang="ru-RU" b="1" dirty="0" smtClean="0">
                <a:solidFill>
                  <a:schemeClr val="tx1"/>
                </a:solidFill>
                <a:latin typeface="Arial" panose="020B0604020202020204" pitchFamily="34" charset="0"/>
                <a:cs typeface="Arial" panose="020B0604020202020204" pitchFamily="34" charset="0"/>
              </a:rPr>
              <a:t>   Саморегулируемая организация </a:t>
            </a:r>
          </a:p>
          <a:p>
            <a:pPr algn="ctr"/>
            <a:endParaRPr lang="ru-RU" b="1" dirty="0" smtClean="0">
              <a:solidFill>
                <a:schemeClr val="tx1"/>
              </a:solidFill>
              <a:latin typeface="Arial" panose="020B0604020202020204" pitchFamily="34" charset="0"/>
              <a:cs typeface="Arial" panose="020B0604020202020204" pitchFamily="34" charset="0"/>
            </a:endParaRPr>
          </a:p>
          <a:p>
            <a:r>
              <a:rPr lang="ru-RU" sz="1200" dirty="0" smtClean="0">
                <a:solidFill>
                  <a:schemeClr val="tx1"/>
                </a:solidFill>
                <a:latin typeface="Arial" panose="020B0604020202020204" pitchFamily="34" charset="0"/>
                <a:ea typeface="Calibri" panose="020F0502020204030204" pitchFamily="34" charset="0"/>
                <a:cs typeface="Arial" panose="020B0604020202020204" pitchFamily="34" charset="0"/>
              </a:rPr>
              <a:t>- </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предварительный прием, проверка и сканирование документов </a:t>
            </a:r>
          </a:p>
          <a:p>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 размещение сканов в личном кабинете СРО, заверение </a:t>
            </a:r>
            <a:r>
              <a:rPr lang="ru-RU" sz="1400" b="1" dirty="0">
                <a:solidFill>
                  <a:schemeClr val="tx1"/>
                </a:solidFill>
                <a:latin typeface="Arial" panose="020B0604020202020204" pitchFamily="34" charset="0"/>
                <a:ea typeface="Calibri" panose="020F0502020204030204" pitchFamily="34" charset="0"/>
                <a:cs typeface="Arial" panose="020B0604020202020204" pitchFamily="34" charset="0"/>
              </a:rPr>
              <a:t>ЭЦП</a:t>
            </a:r>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r>
              <a:rPr lang="ru-RU" sz="1400" dirty="0">
                <a:solidFill>
                  <a:schemeClr val="tx1"/>
                </a:solidFill>
                <a:latin typeface="Arial" panose="020B0604020202020204" pitchFamily="34" charset="0"/>
                <a:ea typeface="Calibri" panose="020F0502020204030204" pitchFamily="34" charset="0"/>
                <a:cs typeface="Arial" panose="020B0604020202020204" pitchFamily="34" charset="0"/>
              </a:rPr>
              <a:t>- направление оригиналов документов в НОСТРОЙ </a:t>
            </a:r>
            <a:endParaRPr lang="ru-RU" sz="1400" dirty="0">
              <a:solidFill>
                <a:schemeClr val="tx1"/>
              </a:solidFill>
              <a:latin typeface="Arial" panose="020B0604020202020204" pitchFamily="34" charset="0"/>
              <a:cs typeface="Arial" panose="020B0604020202020204" pitchFamily="34" charset="0"/>
            </a:endParaRPr>
          </a:p>
          <a:p>
            <a:pPr algn="ctr"/>
            <a:endParaRPr lang="ru-RU" b="1" dirty="0" smtClean="0">
              <a:solidFill>
                <a:srgbClr val="0070C0"/>
              </a:solidFill>
              <a:latin typeface="Times New Roman" panose="02020603050405020304" pitchFamily="18" charset="0"/>
              <a:cs typeface="Times New Roman" panose="02020603050405020304" pitchFamily="18" charset="0"/>
            </a:endParaRPr>
          </a:p>
          <a:p>
            <a:pPr algn="ct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9" name="Title 4"/>
          <p:cNvSpPr txBox="1">
            <a:spLocks/>
          </p:cNvSpPr>
          <p:nvPr/>
        </p:nvSpPr>
        <p:spPr>
          <a:xfrm>
            <a:off x="-58467" y="42139"/>
            <a:ext cx="9313984" cy="494796"/>
          </a:xfrm>
          <a:prstGeom prst="rect">
            <a:avLst/>
          </a:prstGeom>
        </p:spPr>
        <p:txBody>
          <a:bodyPr vert="horz" lIns="91440" tIns="45720" rIns="91440" bIns="45720" rtlCol="0" anchor="ctr">
            <a:noAutofit/>
          </a:bodyPr>
          <a:lstStyle>
            <a:defPPr>
              <a:defRPr lang="ru-RU"/>
            </a:defPPr>
            <a:lvl1pPr algn="ctr">
              <a:spcBef>
                <a:spcPct val="0"/>
              </a:spcBef>
              <a:defRPr sz="3000" b="1">
                <a:solidFill>
                  <a:schemeClr val="tx1"/>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sz="1800" dirty="0" smtClean="0">
                <a:solidFill>
                  <a:srgbClr val="C00000"/>
                </a:solidFill>
                <a:latin typeface="Arial" panose="020B0604020202020204" pitchFamily="34" charset="0"/>
                <a:cs typeface="Arial" panose="020B0604020202020204" pitchFamily="34" charset="0"/>
              </a:rPr>
              <a:t>Варианты действий заявителя по подаче заявлений Национальный реестр специалистов</a:t>
            </a:r>
            <a:endParaRPr lang="en-US" sz="1800" dirty="0">
              <a:solidFill>
                <a:srgbClr val="C00000"/>
              </a:solidFill>
              <a:latin typeface="Arial" panose="020B0604020202020204" pitchFamily="34" charset="0"/>
              <a:cs typeface="Arial" panose="020B0604020202020204" pitchFamily="34" charset="0"/>
            </a:endParaRPr>
          </a:p>
        </p:txBody>
      </p:sp>
      <p:pic>
        <p:nvPicPr>
          <p:cNvPr id="19" name="Picture 4" descr="http://srovsrok.alloy.ru/media-v29/logos/842c1ac5d5ab6b80fb7142c5abf095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2915" y="2731756"/>
            <a:ext cx="792922" cy="571959"/>
          </a:xfrm>
          <a:prstGeom prst="rect">
            <a:avLst/>
          </a:prstGeom>
          <a:noFill/>
          <a:extLst>
            <a:ext uri="{909E8E84-426E-40DD-AFC4-6F175D3DCCD1}">
              <a14:hiddenFill xmlns:a14="http://schemas.microsoft.com/office/drawing/2010/main" xmlns="">
                <a:solidFill>
                  <a:srgbClr val="FFFFFF"/>
                </a:solidFill>
              </a14:hiddenFill>
            </a:ext>
          </a:extLst>
        </p:spPr>
      </p:pic>
      <p:sp>
        <p:nvSpPr>
          <p:cNvPr id="99" name="AutoShape 8" descr="Картинки по запросу база данны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2915" y="4806953"/>
            <a:ext cx="750582" cy="570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Прямоугольник 60"/>
          <p:cNvSpPr/>
          <p:nvPr/>
        </p:nvSpPr>
        <p:spPr>
          <a:xfrm>
            <a:off x="1682201" y="589110"/>
            <a:ext cx="5832648" cy="558366"/>
          </a:xfrm>
          <a:prstGeom prst="rect">
            <a:avLst/>
          </a:prstGeom>
          <a:solidFill>
            <a:srgbClr val="E4F9FC"/>
          </a:solidFill>
          <a:ln w="254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Заявитель - специалист по организации строительства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1043608" y="1695826"/>
            <a:ext cx="2692165" cy="523220"/>
          </a:xfrm>
          <a:prstGeom prst="rect">
            <a:avLst/>
          </a:prstGeom>
          <a:solidFill>
            <a:schemeClr val="bg1"/>
          </a:solidFill>
          <a:ln>
            <a:solidFill>
              <a:schemeClr val="bg1"/>
            </a:solidFill>
          </a:ln>
        </p:spPr>
        <p:txBody>
          <a:bodyPr wrap="square" rtlCol="0">
            <a:spAutoFit/>
          </a:bodyPr>
          <a:lstStyle/>
          <a:p>
            <a:pPr algn="ctr"/>
            <a:r>
              <a:rPr lang="ru-RU" sz="1400" b="1" dirty="0" smtClean="0">
                <a:solidFill>
                  <a:srgbClr val="0070C0"/>
                </a:solidFill>
                <a:latin typeface="Arial" panose="020B0604020202020204" pitchFamily="34" charset="0"/>
                <a:cs typeface="Arial" panose="020B0604020202020204" pitchFamily="34" charset="0"/>
              </a:rPr>
              <a:t>Вариант 1</a:t>
            </a:r>
            <a:r>
              <a:rPr lang="ru-RU" sz="1400" dirty="0" smtClean="0">
                <a:solidFill>
                  <a:srgbClr val="0070C0"/>
                </a:solidFill>
                <a:latin typeface="Arial" panose="020B0604020202020204" pitchFamily="34" charset="0"/>
                <a:cs typeface="Arial" panose="020B0604020202020204" pitchFamily="34" charset="0"/>
              </a:rPr>
              <a:t>: документы подаются через СРО </a:t>
            </a:r>
          </a:p>
        </p:txBody>
      </p:sp>
      <p:cxnSp>
        <p:nvCxnSpPr>
          <p:cNvPr id="32" name="Прямая со стрелкой 31"/>
          <p:cNvCxnSpPr/>
          <p:nvPr/>
        </p:nvCxnSpPr>
        <p:spPr>
          <a:xfrm>
            <a:off x="7106424" y="1147476"/>
            <a:ext cx="56607" cy="357555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05" name="Прямоугольник 104"/>
          <p:cNvSpPr/>
          <p:nvPr/>
        </p:nvSpPr>
        <p:spPr>
          <a:xfrm>
            <a:off x="5861715" y="1586050"/>
            <a:ext cx="2602632" cy="738664"/>
          </a:xfrm>
          <a:prstGeom prst="rect">
            <a:avLst/>
          </a:prstGeom>
          <a:solidFill>
            <a:schemeClr val="bg1"/>
          </a:solidFill>
          <a:ln>
            <a:solidFill>
              <a:schemeClr val="bg1"/>
            </a:solidFill>
          </a:ln>
        </p:spPr>
        <p:txBody>
          <a:bodyPr wrap="square">
            <a:spAutoFit/>
          </a:bodyPr>
          <a:lstStyle/>
          <a:p>
            <a:pPr algn="ctr"/>
            <a:r>
              <a:rPr lang="ru-RU" sz="1400" b="1" dirty="0" smtClean="0">
                <a:solidFill>
                  <a:srgbClr val="0070C0"/>
                </a:solidFill>
                <a:latin typeface="Arial" panose="020B0604020202020204" pitchFamily="34" charset="0"/>
                <a:cs typeface="Arial" panose="020B0604020202020204" pitchFamily="34" charset="0"/>
              </a:rPr>
              <a:t>Вариант 2: </a:t>
            </a:r>
            <a:r>
              <a:rPr lang="ru-RU" sz="1400" dirty="0" smtClean="0">
                <a:solidFill>
                  <a:srgbClr val="0070C0"/>
                </a:solidFill>
                <a:latin typeface="Arial" panose="020B0604020202020204" pitchFamily="34" charset="0"/>
                <a:cs typeface="Arial" panose="020B0604020202020204" pitchFamily="34" charset="0"/>
              </a:rPr>
              <a:t>документы подаются непосредственно в НОСТРОЙ по почте</a:t>
            </a:r>
            <a:endParaRPr lang="ru-RU" sz="1400" b="1" dirty="0" smtClean="0">
              <a:solidFill>
                <a:srgbClr val="C00000"/>
              </a:solidFill>
              <a:latin typeface="Arial" panose="020B0604020202020204" pitchFamily="34" charset="0"/>
              <a:cs typeface="Arial" panose="020B0604020202020204" pitchFamily="34" charset="0"/>
            </a:endParaRPr>
          </a:p>
        </p:txBody>
      </p:sp>
      <p:sp>
        <p:nvSpPr>
          <p:cNvPr id="5" name="Номер слайда 4"/>
          <p:cNvSpPr>
            <a:spLocks noGrp="1"/>
          </p:cNvSpPr>
          <p:nvPr>
            <p:ph type="sldNum" sz="quarter" idx="12"/>
          </p:nvPr>
        </p:nvSpPr>
        <p:spPr/>
        <p:txBody>
          <a:bodyPr/>
          <a:lstStyle/>
          <a:p>
            <a:fld id="{1F84560C-CBB5-40AC-A0AB-8CDF4DBA065C}" type="slidenum">
              <a:rPr lang="ru-RU" smtClean="0"/>
              <a:pPr/>
              <a:t>12</a:t>
            </a:fld>
            <a:endParaRPr lang="ru-RU"/>
          </a:p>
        </p:txBody>
      </p:sp>
    </p:spTree>
    <p:extLst>
      <p:ext uri="{BB962C8B-B14F-4D97-AF65-F5344CB8AC3E}">
        <p14:creationId xmlns:p14="http://schemas.microsoft.com/office/powerpoint/2010/main" xmlns="" val="150402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низ 3"/>
          <p:cNvSpPr/>
          <p:nvPr/>
        </p:nvSpPr>
        <p:spPr>
          <a:xfrm>
            <a:off x="4499992" y="1832538"/>
            <a:ext cx="360040" cy="225357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rmAutofit fontScale="90000"/>
          </a:bodyPr>
          <a:lstStyle/>
          <a:p>
            <a:r>
              <a:rPr lang="ru-RU" b="0" dirty="0"/>
              <a:t/>
            </a:r>
            <a:br>
              <a:rPr lang="ru-RU" b="0" dirty="0"/>
            </a:br>
            <a:endParaRPr lang="ru-RU" b="0" dirty="0"/>
          </a:p>
        </p:txBody>
      </p:sp>
      <p:sp>
        <p:nvSpPr>
          <p:cNvPr id="10" name="Прямоугольник 9"/>
          <p:cNvSpPr/>
          <p:nvPr/>
        </p:nvSpPr>
        <p:spPr>
          <a:xfrm>
            <a:off x="575555" y="3071612"/>
            <a:ext cx="8208912" cy="646331"/>
          </a:xfrm>
          <a:prstGeom prst="rect">
            <a:avLst/>
          </a:prstGeom>
          <a:solidFill>
            <a:schemeClr val="bg1"/>
          </a:solidFill>
        </p:spPr>
        <p:txBody>
          <a:bodyPr wrap="square">
            <a:spAutoFit/>
          </a:bodyPr>
          <a:lstStyle/>
          <a:p>
            <a:r>
              <a:rPr lang="ru-RU" sz="1200" dirty="0" smtClean="0">
                <a:latin typeface="Arial" panose="020B0604020202020204" pitchFamily="34" charset="0"/>
                <a:cs typeface="Arial" panose="020B0604020202020204" pitchFamily="34" charset="0"/>
              </a:rPr>
              <a:t>1. отсутствие </a:t>
            </a:r>
            <a:r>
              <a:rPr lang="ru-RU" sz="1200" dirty="0">
                <a:latin typeface="Arial" panose="020B0604020202020204" pitchFamily="34" charset="0"/>
                <a:cs typeface="Arial" panose="020B0604020202020204" pitchFamily="34" charset="0"/>
              </a:rPr>
              <a:t>задолженности по оплате членских </a:t>
            </a:r>
            <a:r>
              <a:rPr lang="ru-RU" sz="1200" dirty="0" smtClean="0">
                <a:latin typeface="Arial" panose="020B0604020202020204" pitchFamily="34" charset="0"/>
                <a:cs typeface="Arial" panose="020B0604020202020204" pitchFamily="34" charset="0"/>
              </a:rPr>
              <a:t>взносов; </a:t>
            </a:r>
          </a:p>
          <a:p>
            <a:r>
              <a:rPr lang="ru-RU" sz="1200" dirty="0" smtClean="0">
                <a:latin typeface="Arial" panose="020B0604020202020204" pitchFamily="34" charset="0"/>
                <a:cs typeface="Arial" panose="020B0604020202020204" pitchFamily="34" charset="0"/>
              </a:rPr>
              <a:t>2. открытие </a:t>
            </a:r>
            <a:r>
              <a:rPr lang="ru-RU" sz="1200" dirty="0">
                <a:latin typeface="Arial" panose="020B0604020202020204" pitchFamily="34" charset="0"/>
                <a:cs typeface="Arial" panose="020B0604020202020204" pitchFamily="34" charset="0"/>
              </a:rPr>
              <a:t>специального </a:t>
            </a:r>
            <a:r>
              <a:rPr lang="ru-RU" sz="1200" dirty="0" smtClean="0">
                <a:latin typeface="Arial" panose="020B0604020202020204" pitchFamily="34" charset="0"/>
                <a:cs typeface="Arial" panose="020B0604020202020204" pitchFamily="34" charset="0"/>
              </a:rPr>
              <a:t>счета и зачисление на него всех доступных средств компенсационных фондов СРО; </a:t>
            </a:r>
          </a:p>
          <a:p>
            <a:r>
              <a:rPr lang="ru-RU" sz="1200" dirty="0" smtClean="0">
                <a:latin typeface="Arial" panose="020B0604020202020204" pitchFamily="34" charset="0"/>
                <a:cs typeface="Arial" panose="020B0604020202020204" pitchFamily="34" charset="0"/>
              </a:rPr>
              <a:t>3. отсутствие процедуры исключения </a:t>
            </a:r>
            <a:r>
              <a:rPr lang="ru-RU" sz="1200" dirty="0">
                <a:latin typeface="Arial" panose="020B0604020202020204" pitchFamily="34" charset="0"/>
                <a:cs typeface="Arial" panose="020B0604020202020204" pitchFamily="34" charset="0"/>
              </a:rPr>
              <a:t>сведений </a:t>
            </a:r>
            <a:r>
              <a:rPr lang="ru-RU" sz="1200" dirty="0" smtClean="0">
                <a:latin typeface="Arial" panose="020B0604020202020204" pitchFamily="34" charset="0"/>
                <a:cs typeface="Arial" panose="020B0604020202020204" pitchFamily="34" charset="0"/>
              </a:rPr>
              <a:t>о СРО из </a:t>
            </a:r>
            <a:r>
              <a:rPr lang="ru-RU" sz="1200" dirty="0">
                <a:latin typeface="Arial" panose="020B0604020202020204" pitchFamily="34" charset="0"/>
                <a:cs typeface="Arial" panose="020B0604020202020204" pitchFamily="34" charset="0"/>
              </a:rPr>
              <a:t>государственного реестра СРО.</a:t>
            </a:r>
          </a:p>
        </p:txBody>
      </p:sp>
      <p:pic>
        <p:nvPicPr>
          <p:cNvPr id="11" name="Picture 4" descr="http://srovsrok.alloy.ru/media-v29/logos/842c1ac5d5ab6b80fb7142c5abf0951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14453" y="146043"/>
            <a:ext cx="1489640" cy="10745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
          <p:cNvSpPr>
            <a:spLocks noChangeArrowheads="1"/>
          </p:cNvSpPr>
          <p:nvPr/>
        </p:nvSpPr>
        <p:spPr bwMode="auto">
          <a:xfrm>
            <a:off x="1907703" y="1017528"/>
            <a:ext cx="5544616"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2800" b="1" dirty="0" smtClean="0">
                <a:solidFill>
                  <a:srgbClr val="C00000"/>
                </a:solidFill>
                <a:latin typeface="Arial" panose="020B0604020202020204" pitchFamily="34" charset="0"/>
                <a:cs typeface="Arial" panose="020B0604020202020204" pitchFamily="34" charset="0"/>
              </a:rPr>
              <a:t>279</a:t>
            </a:r>
            <a:r>
              <a:rPr lang="ru-RU" sz="1800" b="1" dirty="0" smtClean="0">
                <a:latin typeface="Arial" panose="020B0604020202020204" pitchFamily="34" charset="0"/>
                <a:cs typeface="Arial" panose="020B0604020202020204" pitchFamily="34" charset="0"/>
              </a:rPr>
              <a:t> саморегулируемых организаций в области строительства</a:t>
            </a:r>
            <a:endParaRPr lang="ru-RU" sz="1800" b="1" dirty="0">
              <a:latin typeface="Arial" panose="020B0604020202020204" pitchFamily="34" charset="0"/>
              <a:cs typeface="Arial" panose="020B0604020202020204" pitchFamily="34" charset="0"/>
            </a:endParaRPr>
          </a:p>
        </p:txBody>
      </p:sp>
      <p:sp>
        <p:nvSpPr>
          <p:cNvPr id="13" name="Прямоугольник 1"/>
          <p:cNvSpPr>
            <a:spLocks noChangeArrowheads="1"/>
          </p:cNvSpPr>
          <p:nvPr/>
        </p:nvSpPr>
        <p:spPr bwMode="auto">
          <a:xfrm>
            <a:off x="1328604" y="2426330"/>
            <a:ext cx="6937747" cy="646331"/>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1800" b="1" dirty="0" smtClean="0">
                <a:latin typeface="Arial" panose="020B0604020202020204" pitchFamily="34" charset="0"/>
                <a:cs typeface="Arial" panose="020B0604020202020204" pitchFamily="34" charset="0"/>
              </a:rPr>
              <a:t>Регламент ведения НРС устанавливает 3 критерия для получения полномочий Оператора НРС</a:t>
            </a:r>
            <a:endParaRPr lang="ru-RU" sz="1800" b="1" dirty="0">
              <a:latin typeface="Arial" panose="020B0604020202020204" pitchFamily="34" charset="0"/>
              <a:cs typeface="Arial" panose="020B0604020202020204" pitchFamily="34" charset="0"/>
            </a:endParaRPr>
          </a:p>
        </p:txBody>
      </p:sp>
      <p:pic>
        <p:nvPicPr>
          <p:cNvPr id="3" name="Picture 2" descr="Картинки по запросу ср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22485" y="4203242"/>
            <a:ext cx="1315052" cy="130830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Прямоугольник 1"/>
          <p:cNvSpPr>
            <a:spLocks noChangeArrowheads="1"/>
          </p:cNvSpPr>
          <p:nvPr/>
        </p:nvSpPr>
        <p:spPr bwMode="auto">
          <a:xfrm>
            <a:off x="1259632" y="5371917"/>
            <a:ext cx="662473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2800" b="1" dirty="0" smtClean="0">
                <a:solidFill>
                  <a:srgbClr val="C00000"/>
                </a:solidFill>
                <a:latin typeface="Arial" panose="020B0604020202020204" pitchFamily="34" charset="0"/>
                <a:cs typeface="Arial" panose="020B0604020202020204" pitchFamily="34" charset="0"/>
              </a:rPr>
              <a:t>119</a:t>
            </a:r>
            <a:r>
              <a:rPr lang="ru-RU" sz="1800" b="1" dirty="0" smtClean="0">
                <a:solidFill>
                  <a:srgbClr val="C00000"/>
                </a:solidFill>
                <a:latin typeface="Arial" panose="020B0604020202020204" pitchFamily="34" charset="0"/>
                <a:cs typeface="Arial" panose="020B0604020202020204" pitchFamily="34" charset="0"/>
              </a:rPr>
              <a:t>*</a:t>
            </a:r>
            <a:r>
              <a:rPr lang="ru-RU" sz="1800" b="1" dirty="0" smtClean="0">
                <a:latin typeface="Arial" panose="020B0604020202020204" pitchFamily="34" charset="0"/>
                <a:cs typeface="Arial" panose="020B0604020202020204" pitchFamily="34" charset="0"/>
              </a:rPr>
              <a:t> саморегулируемых организаций в области строительства – соответствуют критериям Оператора НРС</a:t>
            </a:r>
            <a:endParaRPr lang="ru-RU" sz="1800" b="1" dirty="0">
              <a:solidFill>
                <a:srgbClr val="C00000"/>
              </a:solidFill>
              <a:latin typeface="Arial" panose="020B0604020202020204" pitchFamily="34" charset="0"/>
              <a:cs typeface="Arial" panose="020B0604020202020204" pitchFamily="34" charset="0"/>
            </a:endParaRPr>
          </a:p>
        </p:txBody>
      </p:sp>
      <p:sp>
        <p:nvSpPr>
          <p:cNvPr id="16" name="Прямоугольник 1"/>
          <p:cNvSpPr>
            <a:spLocks noChangeArrowheads="1"/>
          </p:cNvSpPr>
          <p:nvPr/>
        </p:nvSpPr>
        <p:spPr bwMode="auto">
          <a:xfrm>
            <a:off x="2488118" y="6503703"/>
            <a:ext cx="43837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1200" dirty="0" smtClean="0">
                <a:solidFill>
                  <a:srgbClr val="0070C0"/>
                </a:solidFill>
                <a:latin typeface="Arial" panose="020B0604020202020204" pitchFamily="34" charset="0"/>
                <a:cs typeface="Arial" panose="020B0604020202020204" pitchFamily="34" charset="0"/>
              </a:rPr>
              <a:t>По состоянию на 17.04.2017</a:t>
            </a:r>
            <a:endParaRPr lang="ru-RU" sz="1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86223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855" y="60162"/>
            <a:ext cx="12588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547664" y="116632"/>
            <a:ext cx="7130822" cy="461665"/>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Отказ во включении сведений в НРС </a:t>
            </a:r>
            <a:endParaRPr lang="ru-RU" sz="2400" b="1" dirty="0">
              <a:solidFill>
                <a:srgbClr val="C00000"/>
              </a:solidFill>
              <a:latin typeface="Arial" panose="020B0604020202020204" pitchFamily="34" charset="0"/>
              <a:cs typeface="Arial" panose="020B0604020202020204" pitchFamily="34" charset="0"/>
            </a:endParaRPr>
          </a:p>
        </p:txBody>
      </p:sp>
      <p:sp>
        <p:nvSpPr>
          <p:cNvPr id="4" name="Прямоугольник 3"/>
          <p:cNvSpPr/>
          <p:nvPr/>
        </p:nvSpPr>
        <p:spPr>
          <a:xfrm>
            <a:off x="2620992" y="6198852"/>
            <a:ext cx="4276492" cy="400110"/>
          </a:xfrm>
          <a:prstGeom prst="rect">
            <a:avLst/>
          </a:prstGeom>
        </p:spPr>
        <p:txBody>
          <a:bodyPr wrap="none">
            <a:spAutoFit/>
          </a:bodyPr>
          <a:lstStyle/>
          <a:p>
            <a:pPr algn="just">
              <a:defRPr/>
            </a:pPr>
            <a:r>
              <a:rPr lang="ru-RU" sz="2000" b="1" dirty="0">
                <a:solidFill>
                  <a:srgbClr val="C00000"/>
                </a:solidFill>
                <a:latin typeface="Arial" panose="020B0604020202020204" pitchFamily="34" charset="0"/>
                <a:cs typeface="Arial" panose="020B0604020202020204" pitchFamily="34" charset="0"/>
              </a:rPr>
              <a:t>Основание: </a:t>
            </a:r>
            <a:r>
              <a:rPr lang="ru-RU" sz="2000" b="1" dirty="0" smtClean="0">
                <a:solidFill>
                  <a:srgbClr val="C00000"/>
                </a:solidFill>
                <a:latin typeface="Arial" panose="020B0604020202020204" pitchFamily="34" charset="0"/>
                <a:cs typeface="Arial" panose="020B0604020202020204" pitchFamily="34" charset="0"/>
              </a:rPr>
              <a:t>п.8 </a:t>
            </a:r>
            <a:r>
              <a:rPr lang="ru-RU" sz="2000" b="1" dirty="0">
                <a:solidFill>
                  <a:srgbClr val="C00000"/>
                </a:solidFill>
                <a:latin typeface="Arial" panose="020B0604020202020204" pitchFamily="34" charset="0"/>
                <a:cs typeface="Arial" panose="020B0604020202020204" pitchFamily="34" charset="0"/>
              </a:rPr>
              <a:t>ст. 55.5-1 </a:t>
            </a:r>
            <a:r>
              <a:rPr lang="ru-RU" sz="2000" b="1" dirty="0" err="1">
                <a:solidFill>
                  <a:srgbClr val="C00000"/>
                </a:solidFill>
                <a:latin typeface="Arial" panose="020B0604020202020204" pitchFamily="34" charset="0"/>
                <a:cs typeface="Arial" panose="020B0604020202020204" pitchFamily="34" charset="0"/>
              </a:rPr>
              <a:t>ГрК</a:t>
            </a:r>
            <a:r>
              <a:rPr lang="ru-RU" sz="2000" b="1" dirty="0">
                <a:solidFill>
                  <a:srgbClr val="C00000"/>
                </a:solidFill>
                <a:latin typeface="Arial" panose="020B0604020202020204" pitchFamily="34" charset="0"/>
                <a:cs typeface="Arial" panose="020B0604020202020204" pitchFamily="34" charset="0"/>
              </a:rPr>
              <a:t> РФ</a:t>
            </a:r>
          </a:p>
        </p:txBody>
      </p:sp>
      <p:graphicFrame>
        <p:nvGraphicFramePr>
          <p:cNvPr id="6" name="Схема 5"/>
          <p:cNvGraphicFramePr/>
          <p:nvPr>
            <p:extLst/>
          </p:nvPr>
        </p:nvGraphicFramePr>
        <p:xfrm>
          <a:off x="287016" y="1196752"/>
          <a:ext cx="8677472"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Группа 6"/>
          <p:cNvGrpSpPr/>
          <p:nvPr/>
        </p:nvGrpSpPr>
        <p:grpSpPr>
          <a:xfrm>
            <a:off x="287017" y="4373380"/>
            <a:ext cx="658916" cy="941307"/>
            <a:chOff x="0" y="2371060"/>
            <a:chExt cx="658916" cy="941307"/>
          </a:xfrm>
        </p:grpSpPr>
        <p:sp>
          <p:nvSpPr>
            <p:cNvPr id="12" name="Нашивка 11"/>
            <p:cNvSpPr/>
            <p:nvPr/>
          </p:nvSpPr>
          <p:spPr>
            <a:xfrm rot="5400000">
              <a:off x="-141196" y="2512256"/>
              <a:ext cx="941307" cy="658915"/>
            </a:xfrm>
            <a:prstGeom prst="chevron">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Нашивка 4"/>
            <p:cNvSpPr/>
            <p:nvPr/>
          </p:nvSpPr>
          <p:spPr>
            <a:xfrm>
              <a:off x="1" y="2700518"/>
              <a:ext cx="658915" cy="2823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400" kern="1200" dirty="0" smtClean="0"/>
                <a:t>5</a:t>
              </a:r>
              <a:endParaRPr lang="ru-RU" sz="1400" kern="1200" dirty="0"/>
            </a:p>
          </p:txBody>
        </p:sp>
      </p:grpSp>
      <p:grpSp>
        <p:nvGrpSpPr>
          <p:cNvPr id="8" name="Группа 7"/>
          <p:cNvGrpSpPr/>
          <p:nvPr/>
        </p:nvGrpSpPr>
        <p:grpSpPr>
          <a:xfrm>
            <a:off x="945932" y="4365104"/>
            <a:ext cx="8018556" cy="611850"/>
            <a:chOff x="632775" y="2421400"/>
            <a:chExt cx="8018556" cy="611850"/>
          </a:xfrm>
        </p:grpSpPr>
        <p:sp>
          <p:nvSpPr>
            <p:cNvPr id="10" name="Прямоугольник с двумя скругленными соседними углами 9"/>
            <p:cNvSpPr/>
            <p:nvPr/>
          </p:nvSpPr>
          <p:spPr>
            <a:xfrm rot="5400000">
              <a:off x="4336128" y="-1281953"/>
              <a:ext cx="611850" cy="8018556"/>
            </a:xfrm>
            <a:prstGeom prst="round2SameRect">
              <a:avLst/>
            </a:prstGeom>
            <a:solidFill>
              <a:srgbClr val="E4F9FC">
                <a:alpha val="90000"/>
              </a:srgbClr>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Прямоугольник 10"/>
            <p:cNvSpPr/>
            <p:nvPr/>
          </p:nvSpPr>
          <p:spPr>
            <a:xfrm>
              <a:off x="632775" y="2451268"/>
              <a:ext cx="8018556" cy="5521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7620" rIns="7620" bIns="7620" numCol="1" spcCol="1270" anchor="ctr" anchorCtr="0">
              <a:noAutofit/>
            </a:bodyPr>
            <a:lstStyle/>
            <a:p>
              <a:pPr marL="171450" indent="-171450" algn="just">
                <a:buFont typeface="Arial" panose="020B0604020202020204" pitchFamily="34" charset="0"/>
                <a:buChar char="•"/>
                <a:defRPr/>
              </a:pPr>
              <a:r>
                <a:rPr lang="ru-RU" sz="1250" dirty="0">
                  <a:latin typeface="Times New Roman" panose="02020603050405020304" pitchFamily="18" charset="0"/>
                  <a:cs typeface="Times New Roman" panose="02020603050405020304" pitchFamily="18" charset="0"/>
                </a:rPr>
                <a:t>наличия в отношении такого физического лица решений об исключении сведений о нем из национального реестра специалистов, принятых за период не менее чем два года, предшествующих дате подачи заявления, указанного в части 6 настоящей статьи</a:t>
              </a:r>
            </a:p>
          </p:txBody>
        </p:sp>
      </p:grpSp>
    </p:spTree>
    <p:extLst>
      <p:ext uri="{BB962C8B-B14F-4D97-AF65-F5344CB8AC3E}">
        <p14:creationId xmlns:p14="http://schemas.microsoft.com/office/powerpoint/2010/main" xmlns="" val="86217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855" y="60162"/>
            <a:ext cx="12588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рямоугольник 2"/>
          <p:cNvSpPr/>
          <p:nvPr/>
        </p:nvSpPr>
        <p:spPr>
          <a:xfrm>
            <a:off x="1547664" y="116632"/>
            <a:ext cx="7130822" cy="461665"/>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Исключение сведений из НРС </a:t>
            </a:r>
            <a:endParaRPr lang="ru-RU" sz="2400" b="1" dirty="0">
              <a:solidFill>
                <a:srgbClr val="C00000"/>
              </a:solidFill>
              <a:latin typeface="Arial" panose="020B0604020202020204" pitchFamily="34" charset="0"/>
              <a:cs typeface="Arial" panose="020B0604020202020204" pitchFamily="34" charset="0"/>
            </a:endParaRPr>
          </a:p>
        </p:txBody>
      </p:sp>
      <p:sp>
        <p:nvSpPr>
          <p:cNvPr id="4" name="Прямоугольник 3"/>
          <p:cNvSpPr/>
          <p:nvPr/>
        </p:nvSpPr>
        <p:spPr>
          <a:xfrm>
            <a:off x="2620992" y="6198852"/>
            <a:ext cx="4276492" cy="400110"/>
          </a:xfrm>
          <a:prstGeom prst="rect">
            <a:avLst/>
          </a:prstGeom>
        </p:spPr>
        <p:txBody>
          <a:bodyPr wrap="none">
            <a:spAutoFit/>
          </a:bodyPr>
          <a:lstStyle/>
          <a:p>
            <a:pPr algn="just">
              <a:defRPr/>
            </a:pPr>
            <a:r>
              <a:rPr lang="ru-RU" sz="2000" b="1" dirty="0">
                <a:solidFill>
                  <a:srgbClr val="C00000"/>
                </a:solidFill>
                <a:latin typeface="Arial" panose="020B0604020202020204" pitchFamily="34" charset="0"/>
                <a:cs typeface="Arial" panose="020B0604020202020204" pitchFamily="34" charset="0"/>
              </a:rPr>
              <a:t>Основание: </a:t>
            </a:r>
            <a:r>
              <a:rPr lang="ru-RU" sz="2000" b="1" dirty="0" smtClean="0">
                <a:solidFill>
                  <a:srgbClr val="C00000"/>
                </a:solidFill>
                <a:latin typeface="Arial" panose="020B0604020202020204" pitchFamily="34" charset="0"/>
                <a:cs typeface="Arial" panose="020B0604020202020204" pitchFamily="34" charset="0"/>
              </a:rPr>
              <a:t>п.8 </a:t>
            </a:r>
            <a:r>
              <a:rPr lang="ru-RU" sz="2000" b="1" dirty="0">
                <a:solidFill>
                  <a:srgbClr val="C00000"/>
                </a:solidFill>
                <a:latin typeface="Arial" panose="020B0604020202020204" pitchFamily="34" charset="0"/>
                <a:cs typeface="Arial" panose="020B0604020202020204" pitchFamily="34" charset="0"/>
              </a:rPr>
              <a:t>ст. 55.5-1 </a:t>
            </a:r>
            <a:r>
              <a:rPr lang="ru-RU" sz="2000" b="1" dirty="0" err="1">
                <a:solidFill>
                  <a:srgbClr val="C00000"/>
                </a:solidFill>
                <a:latin typeface="Arial" panose="020B0604020202020204" pitchFamily="34" charset="0"/>
                <a:cs typeface="Arial" panose="020B0604020202020204" pitchFamily="34" charset="0"/>
              </a:rPr>
              <a:t>ГрК</a:t>
            </a:r>
            <a:r>
              <a:rPr lang="ru-RU" sz="2000" b="1" dirty="0">
                <a:solidFill>
                  <a:srgbClr val="C00000"/>
                </a:solidFill>
                <a:latin typeface="Arial" panose="020B0604020202020204" pitchFamily="34" charset="0"/>
                <a:cs typeface="Arial" panose="020B0604020202020204" pitchFamily="34" charset="0"/>
              </a:rPr>
              <a:t> РФ</a:t>
            </a:r>
          </a:p>
        </p:txBody>
      </p:sp>
      <p:graphicFrame>
        <p:nvGraphicFramePr>
          <p:cNvPr id="6" name="Схема 5"/>
          <p:cNvGraphicFramePr/>
          <p:nvPr>
            <p:extLst/>
          </p:nvPr>
        </p:nvGraphicFramePr>
        <p:xfrm>
          <a:off x="227848" y="1031496"/>
          <a:ext cx="8731774" cy="333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Группа 19"/>
          <p:cNvGrpSpPr/>
          <p:nvPr/>
        </p:nvGrpSpPr>
        <p:grpSpPr>
          <a:xfrm>
            <a:off x="235855" y="4247610"/>
            <a:ext cx="628433" cy="940388"/>
            <a:chOff x="0" y="791836"/>
            <a:chExt cx="658272" cy="940388"/>
          </a:xfrm>
        </p:grpSpPr>
        <p:sp>
          <p:nvSpPr>
            <p:cNvPr id="21" name="Нашивка 20"/>
            <p:cNvSpPr/>
            <p:nvPr/>
          </p:nvSpPr>
          <p:spPr>
            <a:xfrm rot="5400000">
              <a:off x="-141058" y="932894"/>
              <a:ext cx="940388" cy="658271"/>
            </a:xfrm>
            <a:prstGeom prst="chevron">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Нашивка 4"/>
            <p:cNvSpPr/>
            <p:nvPr/>
          </p:nvSpPr>
          <p:spPr>
            <a:xfrm>
              <a:off x="1" y="1120972"/>
              <a:ext cx="658271" cy="282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5</a:t>
              </a:r>
              <a:endParaRPr lang="ru-RU" sz="1800" kern="1200" dirty="0"/>
            </a:p>
          </p:txBody>
        </p:sp>
      </p:grpSp>
      <p:grpSp>
        <p:nvGrpSpPr>
          <p:cNvPr id="23" name="Группа 22"/>
          <p:cNvGrpSpPr/>
          <p:nvPr/>
        </p:nvGrpSpPr>
        <p:grpSpPr>
          <a:xfrm>
            <a:off x="848173" y="4225523"/>
            <a:ext cx="8119455" cy="886804"/>
            <a:chOff x="658271" y="791837"/>
            <a:chExt cx="8019200" cy="611253"/>
          </a:xfrm>
        </p:grpSpPr>
        <p:sp>
          <p:nvSpPr>
            <p:cNvPr id="24" name="Прямоугольник с двумя скругленными соседними углами 23"/>
            <p:cNvSpPr/>
            <p:nvPr/>
          </p:nvSpPr>
          <p:spPr>
            <a:xfrm rot="5400000">
              <a:off x="4362245" y="-2912137"/>
              <a:ext cx="611252" cy="8019200"/>
            </a:xfrm>
            <a:prstGeom prst="round2SameRect">
              <a:avLst/>
            </a:prstGeom>
            <a:solidFill>
              <a:srgbClr val="E4F9FC">
                <a:alpha val="90000"/>
              </a:srgbClr>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Прямоугольник 24"/>
            <p:cNvSpPr/>
            <p:nvPr/>
          </p:nvSpPr>
          <p:spPr>
            <a:xfrm>
              <a:off x="658271" y="821675"/>
              <a:ext cx="8019199" cy="5814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algn="just">
                <a:spcAft>
                  <a:spcPts val="0"/>
                </a:spcAft>
              </a:pPr>
              <a:r>
                <a:rPr lang="ru-RU" sz="1400" dirty="0">
                  <a:latin typeface="Times New Roman" pitchFamily="18" charset="0"/>
                  <a:cs typeface="Times New Roman" pitchFamily="18" charset="0"/>
                </a:rPr>
                <a:t>если индивидуальный предприниматель или юридическое лицо, работником которого является такое физическое лицо, по вине такого физического лица включено в реестр недобросовестных поставщиков (подрядчиков, исполнителей) и вина этого специалиста установлена  судом (на основании обращения такого индивидуального предпринимателя или такого юридического лица)</a:t>
              </a:r>
            </a:p>
          </p:txBody>
        </p:sp>
      </p:grpSp>
      <p:grpSp>
        <p:nvGrpSpPr>
          <p:cNvPr id="26" name="Группа 25"/>
          <p:cNvGrpSpPr/>
          <p:nvPr/>
        </p:nvGrpSpPr>
        <p:grpSpPr>
          <a:xfrm>
            <a:off x="227848" y="5205335"/>
            <a:ext cx="658272" cy="940388"/>
            <a:chOff x="0" y="2371979"/>
            <a:chExt cx="658272" cy="940388"/>
          </a:xfrm>
        </p:grpSpPr>
        <p:sp>
          <p:nvSpPr>
            <p:cNvPr id="27" name="Нашивка 26"/>
            <p:cNvSpPr/>
            <p:nvPr/>
          </p:nvSpPr>
          <p:spPr>
            <a:xfrm rot="5400000">
              <a:off x="-141058" y="2513037"/>
              <a:ext cx="940388" cy="658271"/>
            </a:xfrm>
            <a:prstGeom prst="chevron">
              <a:avLst/>
            </a:prstGeom>
            <a:solidFill>
              <a:srgbClr val="00206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Нашивка 4"/>
            <p:cNvSpPr/>
            <p:nvPr/>
          </p:nvSpPr>
          <p:spPr>
            <a:xfrm>
              <a:off x="1" y="2701115"/>
              <a:ext cx="658271" cy="2821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6</a:t>
              </a:r>
              <a:endParaRPr lang="ru-RU" sz="1800" kern="1200" dirty="0"/>
            </a:p>
          </p:txBody>
        </p:sp>
      </p:grpSp>
      <p:grpSp>
        <p:nvGrpSpPr>
          <p:cNvPr id="29" name="Группа 28"/>
          <p:cNvGrpSpPr/>
          <p:nvPr/>
        </p:nvGrpSpPr>
        <p:grpSpPr>
          <a:xfrm>
            <a:off x="886120" y="5195259"/>
            <a:ext cx="8019320" cy="611252"/>
            <a:chOff x="632009" y="2420653"/>
            <a:chExt cx="8019320" cy="611252"/>
          </a:xfrm>
        </p:grpSpPr>
        <p:sp>
          <p:nvSpPr>
            <p:cNvPr id="30" name="Прямоугольник с двумя скругленными соседними углами 29"/>
            <p:cNvSpPr/>
            <p:nvPr/>
          </p:nvSpPr>
          <p:spPr>
            <a:xfrm rot="5400000">
              <a:off x="4336103" y="-1283321"/>
              <a:ext cx="611252" cy="8019200"/>
            </a:xfrm>
            <a:prstGeom prst="round2SameRect">
              <a:avLst/>
            </a:prstGeom>
            <a:solidFill>
              <a:srgbClr val="E4F9FC">
                <a:alpha val="90000"/>
              </a:srgbClr>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Прямоугольник 30"/>
            <p:cNvSpPr/>
            <p:nvPr/>
          </p:nvSpPr>
          <p:spPr>
            <a:xfrm>
              <a:off x="632009" y="2450492"/>
              <a:ext cx="7870656" cy="5515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080" rIns="5080" bIns="5080" numCol="1" spcCol="1270" anchor="ctr" anchorCtr="0">
              <a:noAutofit/>
            </a:bodyPr>
            <a:lstStyle/>
            <a:p>
              <a:pPr marL="285750" indent="-285750" algn="just">
                <a:spcAft>
                  <a:spcPts val="0"/>
                </a:spcAft>
                <a:buFont typeface="Arial" panose="020B0604020202020204" pitchFamily="34" charset="0"/>
                <a:buChar char="•"/>
              </a:pPr>
              <a:r>
                <a:rPr lang="ru-RU" sz="1600" dirty="0">
                  <a:latin typeface="Times New Roman" pitchFamily="18" charset="0"/>
                  <a:cs typeface="Times New Roman" pitchFamily="18" charset="0"/>
                </a:rPr>
                <a:t>по истечении у иностранного гражданина срока действия разрешения на временное проживание в Российской Федерации и срока действия разрешения на работу</a:t>
              </a:r>
            </a:p>
          </p:txBody>
        </p:sp>
      </p:grpSp>
    </p:spTree>
    <p:extLst>
      <p:ext uri="{BB962C8B-B14F-4D97-AF65-F5344CB8AC3E}">
        <p14:creationId xmlns:p14="http://schemas.microsoft.com/office/powerpoint/2010/main" xmlns="" val="2291447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0475" y="139096"/>
            <a:ext cx="125888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AutoShape 2"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Прямоугольник 10"/>
          <p:cNvSpPr/>
          <p:nvPr/>
        </p:nvSpPr>
        <p:spPr>
          <a:xfrm>
            <a:off x="190173" y="3282179"/>
            <a:ext cx="1626827" cy="933710"/>
          </a:xfrm>
          <a:prstGeom prst="rect">
            <a:avLst/>
          </a:prstGeom>
          <a:solidFill>
            <a:srgbClr val="99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chemeClr val="tx1"/>
                </a:solidFill>
                <a:latin typeface="Arial" panose="020B0604020202020204" pitchFamily="34" charset="0"/>
                <a:cs typeface="Arial" panose="020B0604020202020204" pitchFamily="34" charset="0"/>
              </a:rPr>
              <a:t>Формальная</a:t>
            </a:r>
            <a:endParaRPr lang="ru-RU" sz="1700" b="1" dirty="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197042" y="2097300"/>
            <a:ext cx="1626827" cy="98977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Первичная</a:t>
            </a:r>
            <a:endParaRPr lang="ru-RU" b="1" dirty="0">
              <a:solidFill>
                <a:schemeClr val="tx1"/>
              </a:solidFill>
              <a:latin typeface="Arial" panose="020B0604020202020204" pitchFamily="34" charset="0"/>
              <a:cs typeface="Arial" panose="020B0604020202020204" pitchFamily="34" charset="0"/>
            </a:endParaRPr>
          </a:p>
        </p:txBody>
      </p:sp>
      <p:sp>
        <p:nvSpPr>
          <p:cNvPr id="3" name="Прямоугольник 2"/>
          <p:cNvSpPr/>
          <p:nvPr/>
        </p:nvSpPr>
        <p:spPr>
          <a:xfrm>
            <a:off x="3662642" y="2097299"/>
            <a:ext cx="2709558" cy="954107"/>
          </a:xfrm>
          <a:prstGeom prst="rect">
            <a:avLst/>
          </a:prstGeom>
          <a:solidFill>
            <a:srgbClr val="FFFF00"/>
          </a:solidFill>
          <a:ln w="25400">
            <a:solidFill>
              <a:schemeClr val="tx1"/>
            </a:solidFill>
          </a:ln>
        </p:spPr>
        <p:txBody>
          <a:bodyPr wrap="square">
            <a:spAutoFit/>
          </a:bodyPr>
          <a:lstStyle/>
          <a:p>
            <a:pPr algn="ctr"/>
            <a:r>
              <a:rPr lang="ru-RU" sz="1400" dirty="0" smtClean="0">
                <a:latin typeface="Arial" panose="020B0604020202020204" pitchFamily="34" charset="0"/>
                <a:cs typeface="Arial" panose="020B0604020202020204" pitchFamily="34" charset="0"/>
              </a:rPr>
              <a:t>При подаче заявления и комплекта подтверждающих документов на включение в НРС</a:t>
            </a:r>
            <a:endParaRPr lang="ru-RU" sz="1400" dirty="0"/>
          </a:p>
        </p:txBody>
      </p:sp>
      <p:sp>
        <p:nvSpPr>
          <p:cNvPr id="15" name="Прямоугольник 14"/>
          <p:cNvSpPr/>
          <p:nvPr/>
        </p:nvSpPr>
        <p:spPr>
          <a:xfrm>
            <a:off x="197042" y="5013107"/>
            <a:ext cx="1626827" cy="1411473"/>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Arial" panose="020B0604020202020204" pitchFamily="34" charset="0"/>
                <a:cs typeface="Arial" panose="020B0604020202020204" pitchFamily="34" charset="0"/>
              </a:rPr>
              <a:t>Углубленная</a:t>
            </a:r>
            <a:endParaRPr lang="ru-RU" b="1" dirty="0">
              <a:solidFill>
                <a:schemeClr val="bg1"/>
              </a:solidFill>
              <a:latin typeface="Arial" panose="020B0604020202020204" pitchFamily="34" charset="0"/>
              <a:cs typeface="Arial" panose="020B0604020202020204" pitchFamily="34" charset="0"/>
            </a:endParaRPr>
          </a:p>
        </p:txBody>
      </p:sp>
      <p:sp>
        <p:nvSpPr>
          <p:cNvPr id="14" name="Прямоугольник 13"/>
          <p:cNvSpPr/>
          <p:nvPr/>
        </p:nvSpPr>
        <p:spPr>
          <a:xfrm>
            <a:off x="1547664" y="211636"/>
            <a:ext cx="7709976" cy="882678"/>
          </a:xfrm>
          <a:prstGeom prst="rect">
            <a:avLst/>
          </a:prstGeom>
        </p:spPr>
        <p:txBody>
          <a:bodyPr wrap="square">
            <a:spAutoFit/>
          </a:bodyPr>
          <a:lstStyle/>
          <a:p>
            <a:pPr algn="ctr">
              <a:lnSpc>
                <a:spcPct val="107000"/>
              </a:lnSpc>
              <a:spcAft>
                <a:spcPts val="800"/>
              </a:spcAft>
            </a:pPr>
            <a:r>
              <a:rPr lang="ru-RU" sz="2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Проверки сведений в Национальном реестре специалистов</a:t>
            </a:r>
            <a:endParaRPr lang="ru-RU"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623208" y="1188310"/>
            <a:ext cx="936104" cy="369332"/>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Вид</a:t>
            </a:r>
            <a:endParaRPr lang="ru-RU" b="1" dirty="0">
              <a:latin typeface="Arial" panose="020B0604020202020204" pitchFamily="34" charset="0"/>
              <a:cs typeface="Arial" panose="020B0604020202020204" pitchFamily="34" charset="0"/>
            </a:endParaRPr>
          </a:p>
        </p:txBody>
      </p:sp>
      <p:sp>
        <p:nvSpPr>
          <p:cNvPr id="19" name="TextBox 18"/>
          <p:cNvSpPr txBox="1"/>
          <p:nvPr/>
        </p:nvSpPr>
        <p:spPr>
          <a:xfrm>
            <a:off x="1795456" y="1185819"/>
            <a:ext cx="1728192" cy="369332"/>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Кто проводит</a:t>
            </a:r>
            <a:endParaRPr lang="ru-RU" b="1" dirty="0">
              <a:latin typeface="Arial" panose="020B0604020202020204" pitchFamily="34" charset="0"/>
              <a:cs typeface="Arial" panose="020B0604020202020204" pitchFamily="34" charset="0"/>
            </a:endParaRPr>
          </a:p>
        </p:txBody>
      </p:sp>
      <p:sp>
        <p:nvSpPr>
          <p:cNvPr id="20" name="TextBox 19"/>
          <p:cNvSpPr txBox="1"/>
          <p:nvPr/>
        </p:nvSpPr>
        <p:spPr>
          <a:xfrm>
            <a:off x="3995936" y="1185145"/>
            <a:ext cx="3997868" cy="369332"/>
          </a:xfrm>
          <a:prstGeom prst="rect">
            <a:avLst/>
          </a:prstGeom>
          <a:noFill/>
        </p:spPr>
        <p:txBody>
          <a:bodyPr wrap="square" rtlCol="0">
            <a:spAutoFit/>
          </a:bodyPr>
          <a:lstStyle/>
          <a:p>
            <a:r>
              <a:rPr lang="ru-RU" b="1" dirty="0" smtClean="0">
                <a:latin typeface="Arial" panose="020B0604020202020204" pitchFamily="34" charset="0"/>
                <a:cs typeface="Arial" panose="020B0604020202020204" pitchFamily="34" charset="0"/>
              </a:rPr>
              <a:t>Когда проводится</a:t>
            </a:r>
            <a:endParaRPr lang="ru-RU" b="1" dirty="0">
              <a:latin typeface="Arial" panose="020B0604020202020204" pitchFamily="34" charset="0"/>
              <a:cs typeface="Arial" panose="020B0604020202020204" pitchFamily="34" charset="0"/>
            </a:endParaRPr>
          </a:p>
        </p:txBody>
      </p:sp>
      <p:pic>
        <p:nvPicPr>
          <p:cNvPr id="23" name="Picture 4" descr="http://srovsrok.alloy.ru/media-v29/logos/842c1ac5d5ab6b80fb7142c5abf095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4111" y="2165141"/>
            <a:ext cx="1311420" cy="94596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16123"/>
            <a:ext cx="1224136" cy="926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753" y="3294688"/>
            <a:ext cx="1224136" cy="926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753" y="5186648"/>
            <a:ext cx="1224136" cy="926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Прямоугольник 26"/>
          <p:cNvSpPr/>
          <p:nvPr/>
        </p:nvSpPr>
        <p:spPr>
          <a:xfrm>
            <a:off x="6580616" y="2097299"/>
            <a:ext cx="2410159" cy="954107"/>
          </a:xfrm>
          <a:prstGeom prst="rect">
            <a:avLst/>
          </a:prstGeom>
          <a:solidFill>
            <a:srgbClr val="FFFF00"/>
          </a:solidFill>
          <a:ln w="25400">
            <a:solidFill>
              <a:schemeClr val="tx1"/>
            </a:solidFill>
          </a:ln>
        </p:spPr>
        <p:txBody>
          <a:bodyPr wrap="square">
            <a:spAutoFit/>
          </a:bodyPr>
          <a:lstStyle/>
          <a:p>
            <a:pPr algn="ctr"/>
            <a:r>
              <a:rPr lang="ru-RU" sz="1400" dirty="0" smtClean="0">
                <a:latin typeface="Arial" panose="020B0604020202020204" pitchFamily="34" charset="0"/>
                <a:cs typeface="Arial" panose="020B0604020202020204" pitchFamily="34" charset="0"/>
              </a:rPr>
              <a:t>Проверяется комплектность</a:t>
            </a:r>
            <a:r>
              <a:rPr lang="ru-RU" sz="1400" dirty="0">
                <a:latin typeface="Arial" panose="020B0604020202020204" pitchFamily="34" charset="0"/>
                <a:cs typeface="Arial" panose="020B0604020202020204" pitchFamily="34" charset="0"/>
              </a:rPr>
              <a:t>, </a:t>
            </a:r>
            <a:r>
              <a:rPr lang="ru-RU" sz="1400" dirty="0" smtClean="0">
                <a:latin typeface="Arial" panose="020B0604020202020204" pitchFamily="34" charset="0"/>
                <a:cs typeface="Arial" panose="020B0604020202020204" pitchFamily="34" charset="0"/>
              </a:rPr>
              <a:t>полнота </a:t>
            </a:r>
            <a:r>
              <a:rPr lang="ru-RU" sz="1400" dirty="0">
                <a:latin typeface="Arial" panose="020B0604020202020204" pitchFamily="34" charset="0"/>
                <a:cs typeface="Arial" panose="020B0604020202020204" pitchFamily="34" charset="0"/>
              </a:rPr>
              <a:t>и правильность представленных сведений</a:t>
            </a:r>
            <a:endParaRPr lang="ru-RU" sz="1400" dirty="0"/>
          </a:p>
        </p:txBody>
      </p:sp>
      <p:sp>
        <p:nvSpPr>
          <p:cNvPr id="28" name="Прямоугольник 27"/>
          <p:cNvSpPr/>
          <p:nvPr/>
        </p:nvSpPr>
        <p:spPr>
          <a:xfrm>
            <a:off x="6580616" y="3267856"/>
            <a:ext cx="2410159" cy="1092607"/>
          </a:xfrm>
          <a:prstGeom prst="rect">
            <a:avLst/>
          </a:prstGeom>
          <a:solidFill>
            <a:srgbClr val="99FF33"/>
          </a:solidFill>
          <a:ln w="25400">
            <a:solidFill>
              <a:schemeClr val="tx1"/>
            </a:solidFill>
          </a:ln>
        </p:spPr>
        <p:txBody>
          <a:bodyPr wrap="square">
            <a:spAutoFit/>
          </a:bodyPr>
          <a:lstStyle/>
          <a:p>
            <a:pPr algn="ctr"/>
            <a:r>
              <a:rPr lang="ru-RU" sz="1300" dirty="0" smtClean="0">
                <a:latin typeface="Arial" panose="020B0604020202020204" pitchFamily="34" charset="0"/>
                <a:cs typeface="Arial" panose="020B0604020202020204" pitchFamily="34" charset="0"/>
              </a:rPr>
              <a:t>Проверяется соответствие изложенных в заявлении сведений подтверждающим их документам,  соответствие их НПА</a:t>
            </a:r>
            <a:endParaRPr lang="ru-RU" sz="1200" dirty="0"/>
          </a:p>
        </p:txBody>
      </p:sp>
      <p:sp>
        <p:nvSpPr>
          <p:cNvPr id="7" name="Прямоугольник 6"/>
          <p:cNvSpPr/>
          <p:nvPr/>
        </p:nvSpPr>
        <p:spPr>
          <a:xfrm>
            <a:off x="6754707" y="1178870"/>
            <a:ext cx="2061975" cy="369332"/>
          </a:xfrm>
          <a:prstGeom prst="rect">
            <a:avLst/>
          </a:prstGeom>
        </p:spPr>
        <p:txBody>
          <a:bodyPr wrap="none">
            <a:spAutoFit/>
          </a:bodyPr>
          <a:lstStyle/>
          <a:p>
            <a:r>
              <a:rPr lang="ru-RU" b="1" dirty="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Как проводится</a:t>
            </a:r>
            <a:endParaRPr lang="ru-RU" dirty="0"/>
          </a:p>
        </p:txBody>
      </p:sp>
      <p:sp>
        <p:nvSpPr>
          <p:cNvPr id="29" name="Прямоугольник 28"/>
          <p:cNvSpPr/>
          <p:nvPr/>
        </p:nvSpPr>
        <p:spPr>
          <a:xfrm>
            <a:off x="3662642" y="3250930"/>
            <a:ext cx="2709558" cy="1169551"/>
          </a:xfrm>
          <a:prstGeom prst="rect">
            <a:avLst/>
          </a:prstGeom>
          <a:solidFill>
            <a:srgbClr val="99FF33"/>
          </a:solidFill>
          <a:ln w="25400">
            <a:solidFill>
              <a:schemeClr val="tx1"/>
            </a:solidFill>
          </a:ln>
        </p:spPr>
        <p:txBody>
          <a:bodyPr wrap="square" anchor="ctr">
            <a:spAutoFit/>
          </a:bodyPr>
          <a:lstStyle/>
          <a:p>
            <a:pPr algn="ctr"/>
            <a:r>
              <a:rPr lang="ru-RU" sz="1400" dirty="0">
                <a:latin typeface="Arial" panose="020B0604020202020204" pitchFamily="34" charset="0"/>
                <a:cs typeface="Arial" panose="020B0604020202020204" pitchFamily="34" charset="0"/>
              </a:rPr>
              <a:t>При поступлении электронных сканов документов в АИС </a:t>
            </a:r>
            <a:r>
              <a:rPr lang="ru-RU" sz="1400" dirty="0" smtClean="0">
                <a:latin typeface="Arial" panose="020B0604020202020204" pitchFamily="34" charset="0"/>
                <a:cs typeface="Arial" panose="020B0604020202020204" pitchFamily="34" charset="0"/>
              </a:rPr>
              <a:t>НРС, заверенных ЭЦП СРО</a:t>
            </a:r>
          </a:p>
          <a:p>
            <a:pPr algn="ctr"/>
            <a:endParaRPr lang="ru-RU" sz="1400" dirty="0">
              <a:latin typeface="Arial" panose="020B0604020202020204" pitchFamily="34" charset="0"/>
              <a:cs typeface="Arial" panose="020B0604020202020204" pitchFamily="34" charset="0"/>
            </a:endParaRPr>
          </a:p>
        </p:txBody>
      </p:sp>
      <p:sp>
        <p:nvSpPr>
          <p:cNvPr id="30" name="Прямоугольник 29"/>
          <p:cNvSpPr/>
          <p:nvPr/>
        </p:nvSpPr>
        <p:spPr>
          <a:xfrm>
            <a:off x="6630314" y="5013107"/>
            <a:ext cx="2360461" cy="146991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bg1"/>
                </a:solidFill>
                <a:latin typeface="Arial" panose="020B0604020202020204" pitchFamily="34" charset="0"/>
                <a:cs typeface="Arial" panose="020B0604020202020204" pitchFamily="34" charset="0"/>
              </a:rPr>
              <a:t>Сверка поступившего бумажного комплекта </a:t>
            </a:r>
            <a:r>
              <a:rPr lang="ru-RU" sz="1200" dirty="0">
                <a:solidFill>
                  <a:schemeClr val="bg1"/>
                </a:solidFill>
                <a:latin typeface="Arial" panose="020B0604020202020204" pitchFamily="34" charset="0"/>
                <a:cs typeface="Arial" panose="020B0604020202020204" pitchFamily="34" charset="0"/>
              </a:rPr>
              <a:t>и </a:t>
            </a:r>
            <a:r>
              <a:rPr lang="ru-RU" sz="1200" dirty="0" smtClean="0">
                <a:solidFill>
                  <a:schemeClr val="bg1"/>
                </a:solidFill>
                <a:latin typeface="Arial" panose="020B0604020202020204" pitchFamily="34" charset="0"/>
                <a:cs typeface="Arial" panose="020B0604020202020204" pitchFamily="34" charset="0"/>
              </a:rPr>
              <a:t>сканов, </a:t>
            </a:r>
            <a:r>
              <a:rPr lang="ru-RU" sz="1200" dirty="0">
                <a:solidFill>
                  <a:schemeClr val="bg1"/>
                </a:solidFill>
                <a:latin typeface="Arial" panose="020B0604020202020204" pitchFamily="34" charset="0"/>
                <a:cs typeface="Arial" panose="020B0604020202020204" pitchFamily="34" charset="0"/>
              </a:rPr>
              <a:t>размещенных в </a:t>
            </a:r>
            <a:r>
              <a:rPr lang="ru-RU" sz="1200" dirty="0" smtClean="0">
                <a:solidFill>
                  <a:schemeClr val="bg1"/>
                </a:solidFill>
                <a:latin typeface="Arial" panose="020B0604020202020204" pitchFamily="34" charset="0"/>
                <a:cs typeface="Arial" panose="020B0604020202020204" pitchFamily="34" charset="0"/>
              </a:rPr>
              <a:t>АИС НРС </a:t>
            </a:r>
            <a:r>
              <a:rPr lang="ru-RU" sz="1200" dirty="0">
                <a:solidFill>
                  <a:schemeClr val="bg1"/>
                </a:solidFill>
                <a:latin typeface="Arial" panose="020B0604020202020204" pitchFamily="34" charset="0"/>
                <a:cs typeface="Arial" panose="020B0604020202020204" pitchFamily="34" charset="0"/>
              </a:rPr>
              <a:t>и получения ответов на направленные </a:t>
            </a:r>
            <a:r>
              <a:rPr lang="ru-RU" sz="1200" dirty="0" smtClean="0">
                <a:solidFill>
                  <a:schemeClr val="bg1"/>
                </a:solidFill>
                <a:latin typeface="Arial" panose="020B0604020202020204" pitchFamily="34" charset="0"/>
                <a:cs typeface="Arial" panose="020B0604020202020204" pitchFamily="34" charset="0"/>
              </a:rPr>
              <a:t>запросы в образовательные организации, ПФР, работодателям</a:t>
            </a:r>
            <a:endParaRPr lang="ru-RU" sz="1200" dirty="0">
              <a:solidFill>
                <a:schemeClr val="bg1"/>
              </a:solidFill>
              <a:latin typeface="Arial" panose="020B0604020202020204" pitchFamily="34" charset="0"/>
              <a:cs typeface="Arial" panose="020B0604020202020204" pitchFamily="34" charset="0"/>
            </a:endParaRPr>
          </a:p>
        </p:txBody>
      </p:sp>
      <p:sp>
        <p:nvSpPr>
          <p:cNvPr id="31" name="Прямоугольник 30"/>
          <p:cNvSpPr/>
          <p:nvPr/>
        </p:nvSpPr>
        <p:spPr>
          <a:xfrm>
            <a:off x="3662642" y="5013107"/>
            <a:ext cx="2709558" cy="146991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bg1"/>
                </a:solidFill>
                <a:latin typeface="Arial" panose="020B0604020202020204" pitchFamily="34" charset="0"/>
                <a:cs typeface="Arial" panose="020B0604020202020204" pitchFamily="34" charset="0"/>
              </a:rPr>
              <a:t>При поступлении бумажного комплекта документов на включение в НРС.</a:t>
            </a:r>
          </a:p>
          <a:p>
            <a:pPr algn="ctr"/>
            <a:r>
              <a:rPr lang="ru-RU" sz="1200" dirty="0" smtClean="0">
                <a:solidFill>
                  <a:schemeClr val="bg1"/>
                </a:solidFill>
                <a:latin typeface="Arial" panose="020B0604020202020204" pitchFamily="34" charset="0"/>
                <a:cs typeface="Arial" panose="020B0604020202020204" pitchFamily="34" charset="0"/>
              </a:rPr>
              <a:t> </a:t>
            </a:r>
          </a:p>
          <a:p>
            <a:pPr algn="ctr"/>
            <a:r>
              <a:rPr lang="ru-RU" sz="1200" dirty="0" smtClean="0">
                <a:solidFill>
                  <a:schemeClr val="bg1"/>
                </a:solidFill>
                <a:latin typeface="Arial" panose="020B0604020202020204" pitchFamily="34" charset="0"/>
                <a:cs typeface="Arial" panose="020B0604020202020204" pitchFamily="34" charset="0"/>
              </a:rPr>
              <a:t>При получении жалобы на включение факт включения специалиста в НРС.</a:t>
            </a:r>
            <a:endParaRPr lang="ru-RU" sz="12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1259632" y="1600599"/>
            <a:ext cx="9093632" cy="369332"/>
          </a:xfrm>
          <a:prstGeom prst="rect">
            <a:avLst/>
          </a:prstGeom>
          <a:noFill/>
        </p:spPr>
        <p:txBody>
          <a:bodyPr wrap="square" rtlCol="0">
            <a:spAutoFit/>
          </a:bodyPr>
          <a:lstStyle/>
          <a:p>
            <a:r>
              <a:rPr lang="ru-RU" i="1" dirty="0" smtClean="0">
                <a:solidFill>
                  <a:srgbClr val="C00000"/>
                </a:solidFill>
                <a:latin typeface="Arial" panose="020B0604020202020204" pitchFamily="34" charset="0"/>
                <a:cs typeface="Arial" panose="020B0604020202020204" pitchFamily="34" charset="0"/>
              </a:rPr>
              <a:t>До включения сведений в Национальный реестр специалистов</a:t>
            </a:r>
            <a:endParaRPr lang="ru-RU" i="1" dirty="0">
              <a:solidFill>
                <a:srgbClr val="C00000"/>
              </a:solidFill>
              <a:latin typeface="Arial" panose="020B0604020202020204" pitchFamily="34" charset="0"/>
              <a:cs typeface="Arial" panose="020B0604020202020204" pitchFamily="34" charset="0"/>
            </a:endParaRPr>
          </a:p>
        </p:txBody>
      </p:sp>
      <p:sp>
        <p:nvSpPr>
          <p:cNvPr id="33" name="TextBox 32"/>
          <p:cNvSpPr txBox="1"/>
          <p:nvPr/>
        </p:nvSpPr>
        <p:spPr>
          <a:xfrm>
            <a:off x="788947" y="4505037"/>
            <a:ext cx="9093632" cy="369332"/>
          </a:xfrm>
          <a:prstGeom prst="rect">
            <a:avLst/>
          </a:prstGeom>
          <a:noFill/>
        </p:spPr>
        <p:txBody>
          <a:bodyPr wrap="square" rtlCol="0">
            <a:spAutoFit/>
          </a:bodyPr>
          <a:lstStyle/>
          <a:p>
            <a:r>
              <a:rPr lang="ru-RU" i="1" dirty="0" smtClean="0">
                <a:solidFill>
                  <a:srgbClr val="C00000"/>
                </a:solidFill>
                <a:latin typeface="Arial" panose="020B0604020202020204" pitchFamily="34" charset="0"/>
                <a:cs typeface="Arial" panose="020B0604020202020204" pitchFamily="34" charset="0"/>
              </a:rPr>
              <a:t>После включения сведений в Национальный реестр специалистов</a:t>
            </a:r>
            <a:endParaRPr lang="ru-RU" i="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49430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467544" y="267012"/>
            <a:ext cx="8144480" cy="569700"/>
          </a:xfrm>
          <a:prstGeom prst="rect">
            <a:avLst/>
          </a:prstGeom>
          <a:noFill/>
          <a:ln>
            <a:noFill/>
          </a:ln>
        </p:spPr>
        <p:txBody>
          <a:bodyPr lIns="91425" tIns="91425" rIns="91425" bIns="91425" anchor="t" anchorCtr="0">
            <a:noAutofit/>
          </a:bodyPr>
          <a:lstStyle/>
          <a:p>
            <a:pPr algn="ctr"/>
            <a:r>
              <a:rPr lang="ru" sz="2400" b="1" dirty="0">
                <a:solidFill>
                  <a:srgbClr val="C00000"/>
                </a:solidFill>
                <a:latin typeface="Arial" panose="020B0604020202020204" pitchFamily="34" charset="0"/>
                <a:cs typeface="Arial" panose="020B0604020202020204" pitchFamily="34" charset="0"/>
              </a:rPr>
              <a:t>Файл импорта MDB (до выхода в штатный режим)</a:t>
            </a:r>
          </a:p>
        </p:txBody>
      </p:sp>
      <p:sp>
        <p:nvSpPr>
          <p:cNvPr id="171" name="Shape 171"/>
          <p:cNvSpPr txBox="1"/>
          <p:nvPr/>
        </p:nvSpPr>
        <p:spPr>
          <a:xfrm>
            <a:off x="4539784" y="2031089"/>
            <a:ext cx="3969384" cy="2013300"/>
          </a:xfrm>
          <a:prstGeom prst="rect">
            <a:avLst/>
          </a:prstGeom>
          <a:noFill/>
          <a:ln>
            <a:noFill/>
          </a:ln>
        </p:spPr>
        <p:txBody>
          <a:bodyPr lIns="91425" tIns="91425" rIns="91425" bIns="91425" anchor="ctr" anchorCtr="0">
            <a:noAutofit/>
          </a:bodyPr>
          <a:lstStyle/>
          <a:p>
            <a:pPr marL="457200" indent="-228600" algn="just">
              <a:lnSpc>
                <a:spcPct val="150000"/>
              </a:lnSpc>
              <a:buChar char="-"/>
            </a:pPr>
            <a:r>
              <a:rPr lang="ru" sz="1600" dirty="0">
                <a:latin typeface="Arial" panose="020B0604020202020204" pitchFamily="34" charset="0"/>
                <a:cs typeface="Arial" panose="020B0604020202020204" pitchFamily="34" charset="0"/>
              </a:rPr>
              <a:t>Microsoft </a:t>
            </a:r>
            <a:r>
              <a:rPr lang="ru" sz="1600" b="1" dirty="0">
                <a:latin typeface="Arial" panose="020B0604020202020204" pitchFamily="34" charset="0"/>
                <a:cs typeface="Arial" panose="020B0604020202020204" pitchFamily="34" charset="0"/>
              </a:rPr>
              <a:t>Access 2010 или 2013</a:t>
            </a:r>
          </a:p>
          <a:p>
            <a:pPr marL="457200" indent="-304800" algn="just">
              <a:lnSpc>
                <a:spcPct val="150000"/>
              </a:lnSpc>
              <a:buClr>
                <a:schemeClr val="dk2"/>
              </a:buClr>
              <a:buSzPct val="100000"/>
              <a:buChar char="-"/>
            </a:pPr>
            <a:r>
              <a:rPr lang="ru" sz="1600" dirty="0">
                <a:latin typeface="Arial" panose="020B0604020202020204" pitchFamily="34" charset="0"/>
                <a:cs typeface="Arial" panose="020B0604020202020204" pitchFamily="34" charset="0"/>
              </a:rPr>
              <a:t>Максимальный размер MDB файла </a:t>
            </a:r>
            <a:r>
              <a:rPr lang="ru" sz="1600" b="1" dirty="0">
                <a:latin typeface="Arial" panose="020B0604020202020204" pitchFamily="34" charset="0"/>
                <a:cs typeface="Arial" panose="020B0604020202020204" pitchFamily="34" charset="0"/>
              </a:rPr>
              <a:t>1,5 ГБ</a:t>
            </a:r>
          </a:p>
          <a:p>
            <a:pPr marL="457200" indent="-304800" algn="just">
              <a:lnSpc>
                <a:spcPct val="150000"/>
              </a:lnSpc>
              <a:buClr>
                <a:schemeClr val="dk2"/>
              </a:buClr>
              <a:buSzPct val="100000"/>
              <a:buChar char="-"/>
            </a:pPr>
            <a:r>
              <a:rPr lang="ru" sz="1600" dirty="0">
                <a:latin typeface="Arial" panose="020B0604020202020204" pitchFamily="34" charset="0"/>
                <a:cs typeface="Arial" panose="020B0604020202020204" pitchFamily="34" charset="0"/>
              </a:rPr>
              <a:t>Число специалистов в одном MDB файле </a:t>
            </a:r>
            <a:r>
              <a:rPr lang="ru" sz="1600" b="1" dirty="0">
                <a:latin typeface="Arial" panose="020B0604020202020204" pitchFamily="34" charset="0"/>
                <a:cs typeface="Arial" panose="020B0604020202020204" pitchFamily="34" charset="0"/>
              </a:rPr>
              <a:t>не более 20 шт</a:t>
            </a:r>
          </a:p>
          <a:p>
            <a:pPr marL="457200" indent="-304800" algn="just">
              <a:lnSpc>
                <a:spcPct val="150000"/>
              </a:lnSpc>
              <a:buClr>
                <a:schemeClr val="dk2"/>
              </a:buClr>
              <a:buSzPct val="100000"/>
              <a:buChar char="-"/>
            </a:pPr>
            <a:r>
              <a:rPr lang="ru" sz="1600" dirty="0">
                <a:latin typeface="Arial" panose="020B0604020202020204" pitchFamily="34" charset="0"/>
                <a:cs typeface="Arial" panose="020B0604020202020204" pitchFamily="34" charset="0"/>
              </a:rPr>
              <a:t>Размер 1 документа в формате </a:t>
            </a:r>
            <a:r>
              <a:rPr lang="ru" sz="1600" b="1" dirty="0">
                <a:latin typeface="Arial" panose="020B0604020202020204" pitchFamily="34" charset="0"/>
                <a:cs typeface="Arial" panose="020B0604020202020204" pitchFamily="34" charset="0"/>
              </a:rPr>
              <a:t>PDF не более 8 МБ</a:t>
            </a:r>
          </a:p>
        </p:txBody>
      </p:sp>
      <p:pic>
        <p:nvPicPr>
          <p:cNvPr id="5122" name="Picture 2" descr="Картинки по запросу md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103395"/>
            <a:ext cx="3868688" cy="386868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Shape 177" descr="shutterstock_111009062.jpg"/>
          <p:cNvPicPr preferRelativeResize="0"/>
          <p:nvPr/>
        </p:nvPicPr>
        <p:blipFill>
          <a:blip r:embed="rId4" cstate="print">
            <a:alphaModFix/>
          </a:blip>
          <a:stretch>
            <a:fillRect/>
          </a:stretch>
        </p:blipFill>
        <p:spPr>
          <a:xfrm>
            <a:off x="7380312" y="5301208"/>
            <a:ext cx="1440832" cy="1080624"/>
          </a:xfrm>
          <a:prstGeom prst="rect">
            <a:avLst/>
          </a:prstGeom>
          <a:noFill/>
          <a:ln>
            <a:noFill/>
          </a:ln>
        </p:spPr>
      </p:pic>
      <p:sp>
        <p:nvSpPr>
          <p:cNvPr id="6" name="Shape 176"/>
          <p:cNvSpPr txBox="1"/>
          <p:nvPr/>
        </p:nvSpPr>
        <p:spPr>
          <a:xfrm>
            <a:off x="900476" y="5687176"/>
            <a:ext cx="7424400" cy="569700"/>
          </a:xfrm>
          <a:prstGeom prst="rect">
            <a:avLst/>
          </a:prstGeom>
          <a:noFill/>
          <a:ln>
            <a:noFill/>
          </a:ln>
        </p:spPr>
        <p:txBody>
          <a:bodyPr lIns="91425" tIns="91425" rIns="91425" bIns="91425" anchor="t" anchorCtr="0">
            <a:noAutofit/>
          </a:bodyPr>
          <a:lstStyle/>
          <a:p>
            <a:pPr algn="ctr"/>
            <a:r>
              <a:rPr lang="ru" b="1" dirty="0" smtClean="0"/>
              <a:t>С 1 мая действует облачное </a:t>
            </a:r>
            <a:r>
              <a:rPr lang="ru" b="1" dirty="0"/>
              <a:t>хранилище для  MDB</a:t>
            </a:r>
          </a:p>
        </p:txBody>
      </p:sp>
    </p:spTree>
    <p:extLst>
      <p:ext uri="{BB962C8B-B14F-4D97-AF65-F5344CB8AC3E}">
        <p14:creationId xmlns:p14="http://schemas.microsoft.com/office/powerpoint/2010/main" xmlns="" val="2874817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descr="support_girl.jpg"/>
          <p:cNvPicPr preferRelativeResize="0"/>
          <p:nvPr/>
        </p:nvPicPr>
        <p:blipFill>
          <a:blip r:embed="rId3" cstate="print">
            <a:alphaModFix/>
          </a:blip>
          <a:stretch>
            <a:fillRect/>
          </a:stretch>
        </p:blipFill>
        <p:spPr>
          <a:xfrm>
            <a:off x="107504" y="1023793"/>
            <a:ext cx="2472274" cy="1618359"/>
          </a:xfrm>
          <a:prstGeom prst="rect">
            <a:avLst/>
          </a:prstGeom>
          <a:noFill/>
          <a:ln>
            <a:noFill/>
          </a:ln>
        </p:spPr>
      </p:pic>
      <p:sp>
        <p:nvSpPr>
          <p:cNvPr id="200" name="Shape 200"/>
          <p:cNvSpPr txBox="1"/>
          <p:nvPr/>
        </p:nvSpPr>
        <p:spPr>
          <a:xfrm>
            <a:off x="863575" y="188640"/>
            <a:ext cx="7424400" cy="569700"/>
          </a:xfrm>
          <a:prstGeom prst="rect">
            <a:avLst/>
          </a:prstGeom>
          <a:noFill/>
          <a:ln>
            <a:noFill/>
          </a:ln>
        </p:spPr>
        <p:txBody>
          <a:bodyPr lIns="91425" tIns="91425" rIns="91425" bIns="91425" anchor="t" anchorCtr="0">
            <a:noAutofit/>
          </a:bodyPr>
          <a:lstStyle/>
          <a:p>
            <a:pPr algn="ctr"/>
            <a:r>
              <a:rPr lang="ru" sz="2800" b="1" dirty="0">
                <a:solidFill>
                  <a:srgbClr val="C00000"/>
                </a:solidFill>
                <a:latin typeface="Arial" panose="020B0604020202020204" pitchFamily="34" charset="0"/>
                <a:cs typeface="Arial" panose="020B0604020202020204" pitchFamily="34" charset="0"/>
              </a:rPr>
              <a:t>Техническая </a:t>
            </a:r>
            <a:r>
              <a:rPr lang="ru" sz="2800" b="1" dirty="0" smtClean="0">
                <a:solidFill>
                  <a:srgbClr val="C00000"/>
                </a:solidFill>
                <a:latin typeface="Arial" panose="020B0604020202020204" pitchFamily="34" charset="0"/>
                <a:cs typeface="Arial" panose="020B0604020202020204" pitchFamily="34" charset="0"/>
              </a:rPr>
              <a:t>поддержка АИС НРС</a:t>
            </a:r>
            <a:endParaRPr lang="ru" sz="2800" b="1" dirty="0">
              <a:solidFill>
                <a:srgbClr val="C00000"/>
              </a:solidFill>
              <a:latin typeface="Arial" panose="020B0604020202020204" pitchFamily="34" charset="0"/>
              <a:cs typeface="Arial" panose="020B0604020202020204" pitchFamily="34" charset="0"/>
            </a:endParaRPr>
          </a:p>
        </p:txBody>
      </p:sp>
      <p:sp>
        <p:nvSpPr>
          <p:cNvPr id="201" name="Shape 201"/>
          <p:cNvSpPr txBox="1"/>
          <p:nvPr/>
        </p:nvSpPr>
        <p:spPr>
          <a:xfrm>
            <a:off x="2579778" y="1471772"/>
            <a:ext cx="2086460" cy="722400"/>
          </a:xfrm>
          <a:prstGeom prst="rect">
            <a:avLst/>
          </a:prstGeom>
          <a:noFill/>
          <a:ln>
            <a:noFill/>
          </a:ln>
        </p:spPr>
        <p:txBody>
          <a:bodyPr lIns="91425" tIns="91425" rIns="91425" bIns="91425" anchor="ctr" anchorCtr="0">
            <a:noAutofit/>
          </a:bodyPr>
          <a:lstStyle/>
          <a:p>
            <a:pPr algn="just">
              <a:lnSpc>
                <a:spcPct val="150000"/>
              </a:lnSpc>
            </a:pPr>
            <a:r>
              <a:rPr lang="ru" b="1" dirty="0">
                <a:solidFill>
                  <a:schemeClr val="dk2"/>
                </a:solidFill>
                <a:latin typeface="Arial" panose="020B0604020202020204" pitchFamily="34" charset="0"/>
                <a:cs typeface="Arial" panose="020B0604020202020204" pitchFamily="34" charset="0"/>
              </a:rPr>
              <a:t>Рабочие дни</a:t>
            </a:r>
          </a:p>
          <a:p>
            <a:pPr algn="just">
              <a:lnSpc>
                <a:spcPct val="150000"/>
              </a:lnSpc>
            </a:pPr>
            <a:r>
              <a:rPr lang="ru" dirty="0">
                <a:solidFill>
                  <a:schemeClr val="dk2"/>
                </a:solidFill>
                <a:latin typeface="Arial" panose="020B0604020202020204" pitchFamily="34" charset="0"/>
                <a:cs typeface="Arial" panose="020B0604020202020204" pitchFamily="34" charset="0"/>
              </a:rPr>
              <a:t>9:30 - 18:00 (мск</a:t>
            </a:r>
            <a:r>
              <a:rPr lang="ru" sz="1200" dirty="0">
                <a:solidFill>
                  <a:schemeClr val="dk2"/>
                </a:solidFill>
              </a:rPr>
              <a:t>) </a:t>
            </a:r>
          </a:p>
        </p:txBody>
      </p:sp>
      <p:sp>
        <p:nvSpPr>
          <p:cNvPr id="202" name="Shape 202"/>
          <p:cNvSpPr txBox="1"/>
          <p:nvPr/>
        </p:nvSpPr>
        <p:spPr>
          <a:xfrm>
            <a:off x="6524279" y="1471772"/>
            <a:ext cx="1787400" cy="722400"/>
          </a:xfrm>
          <a:prstGeom prst="rect">
            <a:avLst/>
          </a:prstGeom>
          <a:noFill/>
          <a:ln>
            <a:noFill/>
          </a:ln>
        </p:spPr>
        <p:txBody>
          <a:bodyPr lIns="91425" tIns="91425" rIns="91425" bIns="91425" anchor="ctr" anchorCtr="0">
            <a:noAutofit/>
          </a:bodyPr>
          <a:lstStyle/>
          <a:p>
            <a:pPr algn="just">
              <a:lnSpc>
                <a:spcPct val="150000"/>
              </a:lnSpc>
            </a:pPr>
            <a:r>
              <a:rPr lang="ru" sz="1400" b="1" dirty="0">
                <a:solidFill>
                  <a:schemeClr val="dk2"/>
                </a:solidFill>
                <a:latin typeface="Arial" panose="020B0604020202020204" pitchFamily="34" charset="0"/>
                <a:cs typeface="Arial" panose="020B0604020202020204" pitchFamily="34" charset="0"/>
              </a:rPr>
              <a:t>Нерабочие дни +</a:t>
            </a:r>
          </a:p>
          <a:p>
            <a:pPr algn="just">
              <a:lnSpc>
                <a:spcPct val="150000"/>
              </a:lnSpc>
            </a:pPr>
            <a:r>
              <a:rPr lang="ru" sz="1400" dirty="0">
                <a:solidFill>
                  <a:schemeClr val="dk2"/>
                </a:solidFill>
                <a:latin typeface="Arial" panose="020B0604020202020204" pitchFamily="34" charset="0"/>
                <a:cs typeface="Arial" panose="020B0604020202020204" pitchFamily="34" charset="0"/>
              </a:rPr>
              <a:t>18:00 - 09:30 (мск) </a:t>
            </a:r>
          </a:p>
        </p:txBody>
      </p:sp>
      <p:pic>
        <p:nvPicPr>
          <p:cNvPr id="203" name="Shape 203" descr="1401549735_tape-7-supersound-c-90.jpg"/>
          <p:cNvPicPr preferRelativeResize="0"/>
          <p:nvPr/>
        </p:nvPicPr>
        <p:blipFill>
          <a:blip r:embed="rId4" cstate="print">
            <a:alphaModFix/>
          </a:blip>
          <a:stretch>
            <a:fillRect/>
          </a:stretch>
        </p:blipFill>
        <p:spPr>
          <a:xfrm>
            <a:off x="5015191" y="1364588"/>
            <a:ext cx="1390700" cy="936767"/>
          </a:xfrm>
          <a:prstGeom prst="rect">
            <a:avLst/>
          </a:prstGeom>
          <a:noFill/>
          <a:ln>
            <a:noFill/>
          </a:ln>
        </p:spPr>
      </p:pic>
      <p:sp>
        <p:nvSpPr>
          <p:cNvPr id="204" name="Shape 204"/>
          <p:cNvSpPr/>
          <p:nvPr/>
        </p:nvSpPr>
        <p:spPr>
          <a:xfrm>
            <a:off x="251520" y="4244975"/>
            <a:ext cx="1367955" cy="722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ru" sz="1400" dirty="0">
                <a:latin typeface="Arial" panose="020B0604020202020204" pitchFamily="34" charset="0"/>
                <a:cs typeface="Arial" panose="020B0604020202020204" pitchFamily="34" charset="0"/>
              </a:rPr>
              <a:t>Прием обращения</a:t>
            </a:r>
          </a:p>
        </p:txBody>
      </p:sp>
      <p:sp>
        <p:nvSpPr>
          <p:cNvPr id="205" name="Shape 205"/>
          <p:cNvSpPr/>
          <p:nvPr/>
        </p:nvSpPr>
        <p:spPr>
          <a:xfrm>
            <a:off x="2239224" y="4244975"/>
            <a:ext cx="1540687" cy="722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ru" sz="1400" dirty="0">
                <a:latin typeface="Arial" panose="020B0604020202020204" pitchFamily="34" charset="0"/>
                <a:cs typeface="Arial" panose="020B0604020202020204" pitchFamily="34" charset="0"/>
              </a:rPr>
              <a:t>Регистрация обращения</a:t>
            </a:r>
          </a:p>
        </p:txBody>
      </p:sp>
      <p:sp>
        <p:nvSpPr>
          <p:cNvPr id="206" name="Shape 206"/>
          <p:cNvSpPr/>
          <p:nvPr/>
        </p:nvSpPr>
        <p:spPr>
          <a:xfrm>
            <a:off x="4325374" y="4255665"/>
            <a:ext cx="2334858" cy="71171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ru" sz="1400" dirty="0">
                <a:latin typeface="Arial" panose="020B0604020202020204" pitchFamily="34" charset="0"/>
                <a:cs typeface="Arial" panose="020B0604020202020204" pitchFamily="34" charset="0"/>
              </a:rPr>
              <a:t>Воссоздание проблемы и </a:t>
            </a:r>
            <a:r>
              <a:rPr lang="ru" sz="1400" dirty="0" smtClean="0">
                <a:latin typeface="Arial" panose="020B0604020202020204" pitchFamily="34" charset="0"/>
                <a:cs typeface="Arial" panose="020B0604020202020204" pitchFamily="34" charset="0"/>
              </a:rPr>
              <a:t> установление </a:t>
            </a:r>
            <a:r>
              <a:rPr lang="ru" sz="1400" dirty="0">
                <a:latin typeface="Arial" panose="020B0604020202020204" pitchFamily="34" charset="0"/>
                <a:cs typeface="Arial" panose="020B0604020202020204" pitchFamily="34" charset="0"/>
              </a:rPr>
              <a:t>причины</a:t>
            </a:r>
          </a:p>
        </p:txBody>
      </p:sp>
      <p:sp>
        <p:nvSpPr>
          <p:cNvPr id="207" name="Shape 207"/>
          <p:cNvSpPr/>
          <p:nvPr/>
        </p:nvSpPr>
        <p:spPr>
          <a:xfrm>
            <a:off x="6890275" y="4244975"/>
            <a:ext cx="1397700" cy="722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r>
              <a:rPr lang="ru" sz="1400" dirty="0">
                <a:latin typeface="Arial" panose="020B0604020202020204" pitchFamily="34" charset="0"/>
                <a:cs typeface="Arial" panose="020B0604020202020204" pitchFamily="34" charset="0"/>
              </a:rPr>
              <a:t>Устранение</a:t>
            </a:r>
          </a:p>
        </p:txBody>
      </p:sp>
      <p:cxnSp>
        <p:nvCxnSpPr>
          <p:cNvPr id="208" name="Shape 208"/>
          <p:cNvCxnSpPr>
            <a:stCxn id="204" idx="3"/>
            <a:endCxn id="205" idx="1"/>
          </p:cNvCxnSpPr>
          <p:nvPr/>
        </p:nvCxnSpPr>
        <p:spPr>
          <a:xfrm>
            <a:off x="1619475" y="4606175"/>
            <a:ext cx="619749" cy="0"/>
          </a:xfrm>
          <a:prstGeom prst="straightConnector1">
            <a:avLst/>
          </a:prstGeom>
          <a:noFill/>
          <a:ln w="9525" cap="flat" cmpd="sng">
            <a:solidFill>
              <a:schemeClr val="dk2"/>
            </a:solidFill>
            <a:prstDash val="solid"/>
            <a:round/>
            <a:headEnd type="none" w="lg" len="lg"/>
            <a:tailEnd type="triangle" w="lg" len="lg"/>
          </a:ln>
        </p:spPr>
      </p:cxnSp>
      <p:cxnSp>
        <p:nvCxnSpPr>
          <p:cNvPr id="209" name="Shape 209"/>
          <p:cNvCxnSpPr>
            <a:stCxn id="205" idx="3"/>
            <a:endCxn id="206" idx="1"/>
          </p:cNvCxnSpPr>
          <p:nvPr/>
        </p:nvCxnSpPr>
        <p:spPr>
          <a:xfrm>
            <a:off x="3779911" y="4606175"/>
            <a:ext cx="545463" cy="5345"/>
          </a:xfrm>
          <a:prstGeom prst="straightConnector1">
            <a:avLst/>
          </a:prstGeom>
          <a:noFill/>
          <a:ln w="9525" cap="flat" cmpd="sng">
            <a:solidFill>
              <a:schemeClr val="dk2"/>
            </a:solidFill>
            <a:prstDash val="solid"/>
            <a:round/>
            <a:headEnd type="none" w="lg" len="lg"/>
            <a:tailEnd type="triangle" w="lg" len="lg"/>
          </a:ln>
        </p:spPr>
      </p:cxnSp>
      <p:cxnSp>
        <p:nvCxnSpPr>
          <p:cNvPr id="210" name="Shape 210"/>
          <p:cNvCxnSpPr>
            <a:stCxn id="206" idx="3"/>
            <a:endCxn id="207" idx="1"/>
          </p:cNvCxnSpPr>
          <p:nvPr/>
        </p:nvCxnSpPr>
        <p:spPr>
          <a:xfrm flipV="1">
            <a:off x="6660232" y="4606175"/>
            <a:ext cx="230043" cy="5345"/>
          </a:xfrm>
          <a:prstGeom prst="straightConnector1">
            <a:avLst/>
          </a:prstGeom>
          <a:noFill/>
          <a:ln w="9525" cap="flat" cmpd="sng">
            <a:solidFill>
              <a:schemeClr val="dk2"/>
            </a:solidFill>
            <a:prstDash val="solid"/>
            <a:round/>
            <a:headEnd type="none" w="lg" len="lg"/>
            <a:tailEnd type="triangle" w="lg" len="lg"/>
          </a:ln>
        </p:spPr>
      </p:cxnSp>
      <p:sp>
        <p:nvSpPr>
          <p:cNvPr id="211" name="Shape 211"/>
          <p:cNvSpPr txBox="1"/>
          <p:nvPr/>
        </p:nvSpPr>
        <p:spPr>
          <a:xfrm>
            <a:off x="887279" y="3545322"/>
            <a:ext cx="7424400" cy="569700"/>
          </a:xfrm>
          <a:prstGeom prst="rect">
            <a:avLst/>
          </a:prstGeom>
          <a:noFill/>
          <a:ln>
            <a:noFill/>
          </a:ln>
        </p:spPr>
        <p:txBody>
          <a:bodyPr lIns="91425" tIns="91425" rIns="91425" bIns="91425" anchor="t" anchorCtr="0">
            <a:noAutofit/>
          </a:bodyPr>
          <a:lstStyle/>
          <a:p>
            <a:pPr algn="ctr"/>
            <a:r>
              <a:rPr lang="ru" sz="2000" b="1" dirty="0">
                <a:latin typeface="Arial" panose="020B0604020202020204" pitchFamily="34" charset="0"/>
                <a:cs typeface="Arial" panose="020B0604020202020204" pitchFamily="34" charset="0"/>
              </a:rPr>
              <a:t>Регламент технической поддержки</a:t>
            </a:r>
          </a:p>
        </p:txBody>
      </p:sp>
      <p:sp>
        <p:nvSpPr>
          <p:cNvPr id="15" name="Shape 211"/>
          <p:cNvSpPr txBox="1"/>
          <p:nvPr/>
        </p:nvSpPr>
        <p:spPr>
          <a:xfrm>
            <a:off x="539552" y="5469219"/>
            <a:ext cx="7424400" cy="569700"/>
          </a:xfrm>
          <a:prstGeom prst="rect">
            <a:avLst/>
          </a:prstGeom>
          <a:noFill/>
          <a:ln>
            <a:noFill/>
          </a:ln>
        </p:spPr>
        <p:txBody>
          <a:bodyPr lIns="91425" tIns="91425" rIns="91425" bIns="91425" anchor="t" anchorCtr="0">
            <a:noAutofit/>
          </a:bodyPr>
          <a:lstStyle/>
          <a:p>
            <a:pPr algn="ctr"/>
            <a:r>
              <a:rPr lang="ru-RU" sz="1600" b="1" dirty="0" smtClean="0">
                <a:solidFill>
                  <a:srgbClr val="C00000"/>
                </a:solidFill>
                <a:latin typeface="Arial" panose="020B0604020202020204" pitchFamily="34" charset="0"/>
                <a:cs typeface="Arial" panose="020B0604020202020204" pitchFamily="34" charset="0"/>
              </a:rPr>
              <a:t>Горячая </a:t>
            </a:r>
            <a:r>
              <a:rPr lang="ru-RU" sz="1600" b="1" dirty="0">
                <a:solidFill>
                  <a:srgbClr val="C00000"/>
                </a:solidFill>
                <a:latin typeface="Arial" panose="020B0604020202020204" pitchFamily="34" charset="0"/>
                <a:cs typeface="Arial" panose="020B0604020202020204" pitchFamily="34" charset="0"/>
              </a:rPr>
              <a:t>линия Национального реестра специалистов </a:t>
            </a:r>
            <a:endParaRPr lang="ru-RU" sz="1600" b="1" dirty="0" smtClean="0">
              <a:solidFill>
                <a:srgbClr val="C00000"/>
              </a:solidFill>
              <a:latin typeface="Arial" panose="020B0604020202020204" pitchFamily="34" charset="0"/>
              <a:cs typeface="Arial" panose="020B0604020202020204" pitchFamily="34" charset="0"/>
            </a:endParaRPr>
          </a:p>
          <a:p>
            <a:pPr algn="ctr"/>
            <a:r>
              <a:rPr lang="ru-RU" sz="1600" b="1" dirty="0" smtClean="0">
                <a:solidFill>
                  <a:srgbClr val="C00000"/>
                </a:solidFill>
                <a:latin typeface="Arial" panose="020B0604020202020204" pitchFamily="34" charset="0"/>
                <a:cs typeface="Arial" panose="020B0604020202020204" pitchFamily="34" charset="0"/>
              </a:rPr>
              <a:t>+</a:t>
            </a:r>
            <a:r>
              <a:rPr lang="ru-RU" sz="1600" b="1" dirty="0">
                <a:solidFill>
                  <a:srgbClr val="C00000"/>
                </a:solidFill>
                <a:latin typeface="Arial" panose="020B0604020202020204" pitchFamily="34" charset="0"/>
                <a:cs typeface="Arial" panose="020B0604020202020204" pitchFamily="34" charset="0"/>
              </a:rPr>
              <a:t>7 (495) </a:t>
            </a:r>
            <a:r>
              <a:rPr lang="ru-RU" sz="1600" b="1" dirty="0" smtClean="0">
                <a:solidFill>
                  <a:srgbClr val="C00000"/>
                </a:solidFill>
                <a:latin typeface="Arial" panose="020B0604020202020204" pitchFamily="34" charset="0"/>
                <a:cs typeface="Arial" panose="020B0604020202020204" pitchFamily="34" charset="0"/>
              </a:rPr>
              <a:t>987-31-48</a:t>
            </a:r>
            <a:endParaRPr lang="ru-RU" sz="1600" b="1" dirty="0">
              <a:solidFill>
                <a:srgbClr val="C00000"/>
              </a:solidFill>
              <a:latin typeface="Arial" panose="020B0604020202020204" pitchFamily="34" charset="0"/>
              <a:cs typeface="Arial" panose="020B0604020202020204" pitchFamily="34" charset="0"/>
            </a:endParaRPr>
          </a:p>
          <a:p>
            <a:pPr algn="ctr"/>
            <a:r>
              <a:rPr lang="ru-RU" sz="1600" b="1" dirty="0">
                <a:solidFill>
                  <a:srgbClr val="C00000"/>
                </a:solidFill>
                <a:latin typeface="Arial" panose="020B0604020202020204" pitchFamily="34" charset="0"/>
                <a:cs typeface="Arial" panose="020B0604020202020204" pitchFamily="34" charset="0"/>
              </a:rPr>
              <a:t>Горячая линия технической поддержки Национального </a:t>
            </a:r>
            <a:r>
              <a:rPr lang="ru-RU" sz="1600" b="1" dirty="0" smtClean="0">
                <a:solidFill>
                  <a:srgbClr val="C00000"/>
                </a:solidFill>
                <a:latin typeface="Arial" panose="020B0604020202020204" pitchFamily="34" charset="0"/>
                <a:cs typeface="Arial" panose="020B0604020202020204" pitchFamily="34" charset="0"/>
              </a:rPr>
              <a:t>реестра специалистов </a:t>
            </a:r>
            <a:r>
              <a:rPr lang="ru-RU" sz="1600" b="1" dirty="0">
                <a:solidFill>
                  <a:srgbClr val="C00000"/>
                </a:solidFill>
                <a:latin typeface="Arial" panose="020B0604020202020204" pitchFamily="34" charset="0"/>
                <a:cs typeface="Arial" panose="020B0604020202020204" pitchFamily="34" charset="0"/>
              </a:rPr>
              <a:t>+7 (812) 600-33-63</a:t>
            </a:r>
            <a:endParaRPr lang="ru" sz="1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7458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7654" y="1090011"/>
            <a:ext cx="8720135" cy="5435333"/>
          </a:xfrm>
          <a:prstGeom prst="rect">
            <a:avLst/>
          </a:prstGeom>
        </p:spPr>
      </p:pic>
      <p:sp>
        <p:nvSpPr>
          <p:cNvPr id="5" name="Прямоугольник 4"/>
          <p:cNvSpPr/>
          <p:nvPr/>
        </p:nvSpPr>
        <p:spPr>
          <a:xfrm>
            <a:off x="827584" y="102224"/>
            <a:ext cx="7709976" cy="882678"/>
          </a:xfrm>
          <a:prstGeom prst="rect">
            <a:avLst/>
          </a:prstGeom>
        </p:spPr>
        <p:txBody>
          <a:bodyPr wrap="square">
            <a:spAutoFit/>
          </a:bodyPr>
          <a:lstStyle/>
          <a:p>
            <a:pPr algn="ctr">
              <a:lnSpc>
                <a:spcPct val="107000"/>
              </a:lnSpc>
              <a:spcAft>
                <a:spcPts val="800"/>
              </a:spcAft>
            </a:pPr>
            <a:r>
              <a:rPr lang="ru-RU" sz="24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Раздел «Национальный реестр специалистов» на сайте НОСТРОЙ</a:t>
            </a:r>
            <a:endParaRPr lang="ru-RU" sz="240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6" name="Прямоугольник 5"/>
          <p:cNvSpPr/>
          <p:nvPr/>
        </p:nvSpPr>
        <p:spPr>
          <a:xfrm>
            <a:off x="144016" y="5613477"/>
            <a:ext cx="8748464" cy="369332"/>
          </a:xfrm>
          <a:prstGeom prst="rect">
            <a:avLst/>
          </a:prstGeom>
          <a:solidFill>
            <a:schemeClr val="bg1"/>
          </a:solidFill>
        </p:spPr>
        <p:txBody>
          <a:bodyPr wrap="square">
            <a:spAutoFit/>
          </a:bodyPr>
          <a:lstStyle/>
          <a:p>
            <a:pPr algn="ct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66052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40"/>
          <p:cNvSpPr/>
          <p:nvPr/>
        </p:nvSpPr>
        <p:spPr>
          <a:xfrm>
            <a:off x="169192" y="1612739"/>
            <a:ext cx="2586897" cy="1578421"/>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В соответствии с </a:t>
            </a:r>
          </a:p>
          <a:p>
            <a:pPr algn="ctr"/>
            <a:r>
              <a:rPr lang="ru-RU" sz="1400" b="1" dirty="0" smtClean="0">
                <a:solidFill>
                  <a:schemeClr val="tx1"/>
                </a:solidFill>
                <a:latin typeface="Arial" panose="020B0604020202020204" pitchFamily="34" charset="0"/>
                <a:cs typeface="Arial" panose="020B0604020202020204" pitchFamily="34" charset="0"/>
              </a:rPr>
              <a:t>ч. 7 ст. 55</a:t>
            </a:r>
            <a:r>
              <a:rPr lang="ru-RU" sz="1400" b="1" baseline="30000" dirty="0" smtClean="0">
                <a:solidFill>
                  <a:schemeClr val="tx1"/>
                </a:solidFill>
                <a:latin typeface="Arial" panose="020B0604020202020204" pitchFamily="34" charset="0"/>
                <a:cs typeface="Arial" panose="020B0604020202020204" pitchFamily="34" charset="0"/>
              </a:rPr>
              <a:t>5-1 </a:t>
            </a:r>
            <a:r>
              <a:rPr lang="ru-RU" sz="1400" dirty="0" smtClean="0">
                <a:solidFill>
                  <a:schemeClr val="tx1"/>
                </a:solidFill>
                <a:latin typeface="Arial" panose="020B0604020202020204" pitchFamily="34" charset="0"/>
                <a:cs typeface="Arial" panose="020B0604020202020204" pitchFamily="34" charset="0"/>
              </a:rPr>
              <a:t>«Специалисты </a:t>
            </a:r>
            <a:r>
              <a:rPr lang="ru-RU" sz="1400" dirty="0">
                <a:solidFill>
                  <a:schemeClr val="tx1"/>
                </a:solidFill>
                <a:latin typeface="Arial" panose="020B0604020202020204" pitchFamily="34" charset="0"/>
                <a:cs typeface="Arial" panose="020B0604020202020204" pitchFamily="34" charset="0"/>
              </a:rPr>
              <a:t>по организации </a:t>
            </a:r>
            <a:r>
              <a:rPr lang="ru-RU" sz="1400" dirty="0" smtClean="0">
                <a:solidFill>
                  <a:schemeClr val="tx1"/>
                </a:solidFill>
                <a:latin typeface="Arial" panose="020B0604020202020204" pitchFamily="34" charset="0"/>
                <a:cs typeface="Arial" panose="020B0604020202020204" pitchFamily="34" charset="0"/>
              </a:rPr>
              <a:t>строительства»</a:t>
            </a:r>
            <a:endParaRPr lang="ru-RU" sz="1400" dirty="0">
              <a:solidFill>
                <a:schemeClr val="tx1"/>
              </a:solidFill>
              <a:latin typeface="Arial" panose="020B0604020202020204" pitchFamily="34" charset="0"/>
              <a:cs typeface="Arial" panose="020B0604020202020204" pitchFamily="34" charset="0"/>
            </a:endParaRPr>
          </a:p>
        </p:txBody>
      </p:sp>
      <p:sp>
        <p:nvSpPr>
          <p:cNvPr id="99" name="AutoShape 8" descr="Картинки по запросу база данны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Прямоугольник 24"/>
          <p:cNvSpPr/>
          <p:nvPr/>
        </p:nvSpPr>
        <p:spPr>
          <a:xfrm>
            <a:off x="3077157" y="1612739"/>
            <a:ext cx="2603060" cy="1578421"/>
          </a:xfrm>
          <a:prstGeom prst="rect">
            <a:avLst/>
          </a:prstGeom>
          <a:solidFill>
            <a:srgbClr val="D4F5FA"/>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solidFill>
                  <a:schemeClr val="tx1"/>
                </a:solidFill>
                <a:latin typeface="Arial" panose="020B0604020202020204" pitchFamily="34" charset="0"/>
                <a:cs typeface="Arial" panose="020B0604020202020204" pitchFamily="34" charset="0"/>
              </a:rPr>
              <a:t>Разрабатывает </a:t>
            </a:r>
            <a:r>
              <a:rPr lang="ru-RU" sz="1400" dirty="0" smtClean="0">
                <a:solidFill>
                  <a:schemeClr val="tx1"/>
                </a:solidFill>
                <a:latin typeface="Arial" panose="020B0604020202020204" pitchFamily="34" charset="0"/>
                <a:cs typeface="Arial" panose="020B0604020202020204" pitchFamily="34" charset="0"/>
              </a:rPr>
              <a:t>и утверждает приказом «</a:t>
            </a:r>
            <a:r>
              <a:rPr lang="ru-RU" sz="1400" b="1" dirty="0" smtClean="0">
                <a:solidFill>
                  <a:schemeClr val="tx1"/>
                </a:solidFill>
                <a:latin typeface="Arial" panose="020B0604020202020204" pitchFamily="34" charset="0"/>
                <a:cs typeface="Arial" panose="020B0604020202020204" pitchFamily="34" charset="0"/>
              </a:rPr>
              <a:t>Порядок </a:t>
            </a:r>
            <a:r>
              <a:rPr lang="ru-RU" sz="1400" b="1" dirty="0">
                <a:solidFill>
                  <a:schemeClr val="tx1"/>
                </a:solidFill>
                <a:latin typeface="Arial" panose="020B0604020202020204" pitchFamily="34" charset="0"/>
                <a:cs typeface="Arial" panose="020B0604020202020204" pitchFamily="34" charset="0"/>
              </a:rPr>
              <a:t>ведения </a:t>
            </a:r>
            <a:r>
              <a:rPr lang="ru-RU" sz="1400" b="1" dirty="0" smtClean="0">
                <a:solidFill>
                  <a:schemeClr val="tx1"/>
                </a:solidFill>
                <a:latin typeface="Arial" panose="020B0604020202020204" pitchFamily="34" charset="0"/>
                <a:cs typeface="Arial" panose="020B0604020202020204" pitchFamily="34" charset="0"/>
              </a:rPr>
              <a:t>Национального реестра специалистов и перечень </a:t>
            </a:r>
            <a:r>
              <a:rPr lang="ru-RU" sz="1400" b="1" dirty="0">
                <a:solidFill>
                  <a:schemeClr val="tx1"/>
                </a:solidFill>
                <a:latin typeface="Arial" panose="020B0604020202020204" pitchFamily="34" charset="0"/>
                <a:cs typeface="Arial" panose="020B0604020202020204" pitchFamily="34" charset="0"/>
              </a:rPr>
              <a:t>направлений подготовки в области </a:t>
            </a:r>
            <a:r>
              <a:rPr lang="ru-RU" sz="1400" b="1" dirty="0" smtClean="0">
                <a:solidFill>
                  <a:schemeClr val="tx1"/>
                </a:solidFill>
                <a:latin typeface="Arial" panose="020B0604020202020204" pitchFamily="34" charset="0"/>
                <a:cs typeface="Arial" panose="020B0604020202020204" pitchFamily="34" charset="0"/>
              </a:rPr>
              <a:t>строительства</a:t>
            </a:r>
            <a:r>
              <a:rPr lang="ru-RU" sz="1400" dirty="0" smtClean="0">
                <a:solidFill>
                  <a:schemeClr val="tx1"/>
                </a:solidFill>
                <a:latin typeface="Arial" panose="020B0604020202020204" pitchFamily="34" charset="0"/>
                <a:cs typeface="Arial" panose="020B0604020202020204" pitchFamily="34" charset="0"/>
              </a:rPr>
              <a:t>»</a:t>
            </a:r>
            <a:endParaRPr lang="ru-RU" sz="1400" dirty="0">
              <a:solidFill>
                <a:schemeClr val="tx1"/>
              </a:solidFill>
              <a:latin typeface="Arial" panose="020B0604020202020204" pitchFamily="34" charset="0"/>
              <a:cs typeface="Arial" panose="020B0604020202020204" pitchFamily="34" charset="0"/>
            </a:endParaRPr>
          </a:p>
        </p:txBody>
      </p:sp>
      <p:sp>
        <p:nvSpPr>
          <p:cNvPr id="30" name="Прямоугольник 29"/>
          <p:cNvSpPr/>
          <p:nvPr/>
        </p:nvSpPr>
        <p:spPr>
          <a:xfrm>
            <a:off x="169192" y="5022015"/>
            <a:ext cx="2586896" cy="1719352"/>
          </a:xfrm>
          <a:prstGeom prst="rect">
            <a:avLst/>
          </a:prstGeom>
          <a:solidFill>
            <a:schemeClr val="bg1"/>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В соответствии </a:t>
            </a:r>
          </a:p>
          <a:p>
            <a:pPr algn="ctr"/>
            <a:r>
              <a:rPr lang="ru-RU" sz="1400" b="1" dirty="0" smtClean="0">
                <a:solidFill>
                  <a:schemeClr val="tx1"/>
                </a:solidFill>
                <a:latin typeface="Arial" panose="020B0604020202020204" pitchFamily="34" charset="0"/>
                <a:cs typeface="Arial" panose="020B0604020202020204" pitchFamily="34" charset="0"/>
              </a:rPr>
              <a:t>с ч.11 ст.55.20 </a:t>
            </a:r>
            <a:r>
              <a:rPr lang="ru-RU" sz="1400" dirty="0" smtClean="0">
                <a:solidFill>
                  <a:schemeClr val="tx1"/>
                </a:solidFill>
                <a:latin typeface="Arial" panose="020B0604020202020204" pitchFamily="34" charset="0"/>
                <a:cs typeface="Arial" panose="020B0604020202020204" pitchFamily="34" charset="0"/>
              </a:rPr>
              <a:t>«Национальные объединения саморегулируемых организаций»</a:t>
            </a:r>
            <a:endParaRPr lang="ru-RU" sz="1400" dirty="0">
              <a:solidFill>
                <a:schemeClr val="tx1"/>
              </a:solidFill>
              <a:latin typeface="Arial" panose="020B0604020202020204" pitchFamily="34" charset="0"/>
              <a:cs typeface="Arial" panose="020B0604020202020204" pitchFamily="34" charset="0"/>
            </a:endParaRPr>
          </a:p>
        </p:txBody>
      </p:sp>
      <p:sp>
        <p:nvSpPr>
          <p:cNvPr id="37" name="Прямоугольник 36"/>
          <p:cNvSpPr/>
          <p:nvPr/>
        </p:nvSpPr>
        <p:spPr>
          <a:xfrm>
            <a:off x="3077158" y="5022014"/>
            <a:ext cx="2603059" cy="1719353"/>
          </a:xfrm>
          <a:prstGeom prst="rect">
            <a:avLst/>
          </a:prstGeom>
          <a:solidFill>
            <a:srgbClr val="D4F5FA"/>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smtClean="0">
                <a:solidFill>
                  <a:schemeClr val="tx1"/>
                </a:solidFill>
                <a:latin typeface="Arial" panose="020B0604020202020204" pitchFamily="34" charset="0"/>
                <a:cs typeface="Arial" panose="020B0604020202020204" pitchFamily="34" charset="0"/>
              </a:rPr>
              <a:t>К функциям Национальных объединений относится ведение Национальных реестров специалистов и разработка регламента ведения Национальных реестров специалистов</a:t>
            </a:r>
            <a:endParaRPr lang="ru-RU" sz="1400" dirty="0">
              <a:solidFill>
                <a:schemeClr val="tx1"/>
              </a:solidFill>
              <a:latin typeface="Arial" panose="020B0604020202020204" pitchFamily="34" charset="0"/>
              <a:cs typeface="Arial" panose="020B0604020202020204" pitchFamily="34" charset="0"/>
            </a:endParaRPr>
          </a:p>
        </p:txBody>
      </p:sp>
      <p:pic>
        <p:nvPicPr>
          <p:cNvPr id="2050" name="Picture 2" descr="Картинки по запросу минстрой россии эмблем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22870"/>
            <a:ext cx="3814802" cy="1525921"/>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Прямоугольник 41"/>
          <p:cNvSpPr/>
          <p:nvPr/>
        </p:nvSpPr>
        <p:spPr>
          <a:xfrm>
            <a:off x="6001285" y="1601094"/>
            <a:ext cx="2953139" cy="1601710"/>
          </a:xfrm>
          <a:prstGeom prst="rect">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a:solidFill>
                  <a:schemeClr val="bg1"/>
                </a:solidFill>
                <a:latin typeface="Arial" panose="020B0604020202020204" pitchFamily="34" charset="0"/>
                <a:cs typeface="Arial" panose="020B0604020202020204" pitchFamily="34" charset="0"/>
              </a:rPr>
              <a:t>Ориентировочная дата принятия - </a:t>
            </a:r>
            <a:r>
              <a:rPr lang="ru-RU" sz="1600" b="1" dirty="0" smtClean="0">
                <a:solidFill>
                  <a:schemeClr val="bg1"/>
                </a:solidFill>
                <a:latin typeface="Arial" panose="020B0604020202020204" pitchFamily="34" charset="0"/>
                <a:cs typeface="Arial" panose="020B0604020202020204" pitchFamily="34" charset="0"/>
              </a:rPr>
              <a:t>апрель </a:t>
            </a:r>
            <a:r>
              <a:rPr lang="ru-RU" sz="1600" b="1" dirty="0">
                <a:solidFill>
                  <a:schemeClr val="bg1"/>
                </a:solidFill>
                <a:latin typeface="Arial" panose="020B0604020202020204" pitchFamily="34" charset="0"/>
                <a:cs typeface="Arial" panose="020B0604020202020204" pitchFamily="34" charset="0"/>
              </a:rPr>
              <a:t>2017 г</a:t>
            </a:r>
            <a:r>
              <a:rPr lang="ru-RU" sz="1600" b="1" dirty="0" smtClean="0">
                <a:solidFill>
                  <a:schemeClr val="bg1"/>
                </a:solidFill>
                <a:latin typeface="Arial" panose="020B0604020202020204" pitchFamily="34" charset="0"/>
                <a:cs typeface="Arial" panose="020B0604020202020204" pitchFamily="34" charset="0"/>
              </a:rPr>
              <a:t>.</a:t>
            </a:r>
          </a:p>
          <a:p>
            <a:pPr algn="ctr"/>
            <a:r>
              <a:rPr lang="ru-RU" sz="1200" dirty="0" smtClean="0">
                <a:solidFill>
                  <a:schemeClr val="bg1"/>
                </a:solidFill>
                <a:latin typeface="Arial" panose="020B0604020202020204" pitchFamily="34" charset="0"/>
                <a:cs typeface="Arial" panose="020B0604020202020204" pitchFamily="34" charset="0"/>
              </a:rPr>
              <a:t>(согласно плана-графика по подготовке проектов актов Правительства РФ, утвержденный Д.Н. </a:t>
            </a:r>
            <a:r>
              <a:rPr lang="ru-RU" sz="1200" dirty="0" err="1" smtClean="0">
                <a:solidFill>
                  <a:schemeClr val="bg1"/>
                </a:solidFill>
                <a:latin typeface="Arial" panose="020B0604020202020204" pitchFamily="34" charset="0"/>
                <a:cs typeface="Arial" panose="020B0604020202020204" pitchFamily="34" charset="0"/>
              </a:rPr>
              <a:t>Козаком</a:t>
            </a:r>
            <a:r>
              <a:rPr lang="ru-RU" sz="1200" dirty="0" smtClean="0">
                <a:solidFill>
                  <a:schemeClr val="bg1"/>
                </a:solidFill>
                <a:latin typeface="Arial" panose="020B0604020202020204" pitchFamily="34" charset="0"/>
                <a:cs typeface="Arial" panose="020B0604020202020204" pitchFamily="34" charset="0"/>
              </a:rPr>
              <a:t>,  от 5 августа 2016 г. №5751п-п9)</a:t>
            </a:r>
            <a:endParaRPr lang="ru-RU" sz="1200" dirty="0">
              <a:solidFill>
                <a:schemeClr val="bg1"/>
              </a:solidFill>
              <a:latin typeface="Arial" panose="020B0604020202020204" pitchFamily="34" charset="0"/>
              <a:cs typeface="Arial" panose="020B0604020202020204" pitchFamily="34" charset="0"/>
            </a:endParaRPr>
          </a:p>
        </p:txBody>
      </p:sp>
      <p:sp>
        <p:nvSpPr>
          <p:cNvPr id="43" name="Прямоугольник 42"/>
          <p:cNvSpPr/>
          <p:nvPr/>
        </p:nvSpPr>
        <p:spPr>
          <a:xfrm>
            <a:off x="6016544" y="5003446"/>
            <a:ext cx="2953139" cy="1737921"/>
          </a:xfrm>
          <a:prstGeom prst="rect">
            <a:avLst/>
          </a:prstGeom>
          <a:solidFill>
            <a:srgbClr val="FF0000"/>
          </a:solidFill>
          <a:ln w="19050"/>
        </p:spPr>
        <p:style>
          <a:lnRef idx="2">
            <a:schemeClr val="dk1"/>
          </a:lnRef>
          <a:fillRef idx="1">
            <a:schemeClr val="lt1"/>
          </a:fillRef>
          <a:effectRef idx="0">
            <a:schemeClr val="dk1"/>
          </a:effectRef>
          <a:fontRef idx="minor">
            <a:schemeClr val="dk1"/>
          </a:fontRef>
        </p:style>
        <p:txBody>
          <a:bodyPr rtlCol="0" anchor="ctr"/>
          <a:lstStyle/>
          <a:p>
            <a:pPr algn="ctr"/>
            <a:r>
              <a:rPr lang="ru-RU" sz="1400" b="1" dirty="0" smtClean="0">
                <a:solidFill>
                  <a:schemeClr val="bg1"/>
                </a:solidFill>
                <a:latin typeface="Arial" panose="020B0604020202020204" pitchFamily="34" charset="0"/>
                <a:cs typeface="Arial" panose="020B0604020202020204" pitchFamily="34" charset="0"/>
              </a:rPr>
              <a:t>Регламент ведения Национального реестра специалистов в области строительства </a:t>
            </a:r>
            <a:r>
              <a:rPr lang="ru-RU" sz="1400" dirty="0" smtClean="0">
                <a:solidFill>
                  <a:schemeClr val="bg1"/>
                </a:solidFill>
                <a:latin typeface="Arial" panose="020B0604020202020204" pitchFamily="34" charset="0"/>
                <a:cs typeface="Arial" panose="020B0604020202020204" pitchFamily="34" charset="0"/>
              </a:rPr>
              <a:t>одобрен Советом НОСТРОЙ </a:t>
            </a:r>
          </a:p>
          <a:p>
            <a:pPr algn="ctr"/>
            <a:r>
              <a:rPr lang="ru-RU" sz="1400" dirty="0" smtClean="0">
                <a:solidFill>
                  <a:schemeClr val="bg1"/>
                </a:solidFill>
                <a:latin typeface="Arial" panose="020B0604020202020204" pitchFamily="34" charset="0"/>
                <a:cs typeface="Arial" panose="020B0604020202020204" pitchFamily="34" charset="0"/>
              </a:rPr>
              <a:t>(протокол от 17.02.2017 № 94)</a:t>
            </a:r>
            <a:endParaRPr lang="ru-RU" sz="1400" dirty="0">
              <a:solidFill>
                <a:schemeClr val="bg1"/>
              </a:solidFill>
              <a:latin typeface="Arial" panose="020B0604020202020204" pitchFamily="34" charset="0"/>
              <a:cs typeface="Arial" panose="020B0604020202020204" pitchFamily="34" charset="0"/>
            </a:endParaRP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4571" y="3326258"/>
            <a:ext cx="2088232" cy="1495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5740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F84560C-CBB5-40AC-A0AB-8CDF4DBA065C}" type="slidenum">
              <a:rPr lang="ru-RU" smtClean="0"/>
              <a:pPr/>
              <a:t>20</a:t>
            </a:fld>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xmlns="" val="4056856254"/>
              </p:ext>
            </p:extLst>
          </p:nvPr>
        </p:nvGraphicFramePr>
        <p:xfrm>
          <a:off x="251520" y="903858"/>
          <a:ext cx="8568952" cy="5852160"/>
        </p:xfrm>
        <a:graphic>
          <a:graphicData uri="http://schemas.openxmlformats.org/drawingml/2006/table">
            <a:tbl>
              <a:tblPr/>
              <a:tblGrid>
                <a:gridCol w="2088232"/>
                <a:gridCol w="6480720"/>
              </a:tblGrid>
              <a:tr h="345417">
                <a:tc>
                  <a:txBody>
                    <a:bodyPr/>
                    <a:lstStyle/>
                    <a:p>
                      <a:pPr algn="ctr"/>
                      <a:r>
                        <a:rPr lang="ru-RU" sz="1200" b="1" kern="1200" dirty="0" smtClean="0">
                          <a:solidFill>
                            <a:schemeClr val="tx1"/>
                          </a:solidFill>
                          <a:effectLst/>
                          <a:latin typeface="+mn-lt"/>
                          <a:ea typeface="+mn-ea"/>
                          <a:cs typeface="+mn-cs"/>
                        </a:rPr>
                        <a:t>ВИД ПРОВЕРЯЕМОГО ДОКУМЕНТА/ФАЙЛА</a:t>
                      </a: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ru-RU" sz="1200" b="1" kern="1200" dirty="0" smtClean="0">
                          <a:solidFill>
                            <a:schemeClr val="tx1"/>
                          </a:solidFill>
                          <a:effectLst/>
                          <a:latin typeface="+mn-lt"/>
                          <a:ea typeface="+mn-ea"/>
                          <a:cs typeface="+mn-cs"/>
                        </a:rPr>
                        <a:t>ПЕРЕЧЕНЬ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007468">
                <a:tc rowSpan="3">
                  <a:txBody>
                    <a:bodyPr/>
                    <a:lstStyle/>
                    <a:p>
                      <a:pPr algn="ctr"/>
                      <a:r>
                        <a:rPr lang="ru-RU" sz="1100" b="1" kern="1200" dirty="0" smtClean="0">
                          <a:solidFill>
                            <a:schemeClr val="tx2">
                              <a:lumMod val="50000"/>
                            </a:schemeClr>
                          </a:solidFill>
                          <a:effectLst/>
                          <a:latin typeface="+mn-lt"/>
                          <a:ea typeface="+mn-ea"/>
                          <a:cs typeface="+mn-cs"/>
                        </a:rPr>
                        <a:t>Заявление физического лица</a:t>
                      </a:r>
                    </a:p>
                    <a:p>
                      <a:pPr algn="ctr"/>
                      <a:r>
                        <a:rPr lang="ru-RU" sz="1100" b="1" kern="1200" dirty="0" smtClean="0">
                          <a:solidFill>
                            <a:schemeClr val="tx2">
                              <a:lumMod val="50000"/>
                            </a:schemeClr>
                          </a:solidFill>
                          <a:effectLst/>
                          <a:latin typeface="+mn-lt"/>
                          <a:ea typeface="+mn-ea"/>
                          <a:cs typeface="+mn-cs"/>
                        </a:rPr>
                        <a:t>о включении сведений в НРС</a:t>
                      </a:r>
                      <a:endParaRPr lang="ru-RU" sz="1100" kern="1200" dirty="0" smtClean="0">
                        <a:solidFill>
                          <a:schemeClr val="tx2">
                            <a:lumMod val="50000"/>
                          </a:schemeClr>
                        </a:solidFill>
                        <a:effectLst/>
                        <a:latin typeface="+mn-lt"/>
                        <a:ea typeface="+mn-ea"/>
                        <a:cs typeface="+mn-cs"/>
                      </a:endParaRPr>
                    </a:p>
                    <a:p>
                      <a:pPr algn="ctr"/>
                      <a:r>
                        <a:rPr lang="ru-RU" sz="1100" b="1" kern="1200" dirty="0" smtClean="0">
                          <a:solidFill>
                            <a:schemeClr val="tx2">
                              <a:lumMod val="50000"/>
                            </a:schemeClr>
                          </a:solidFill>
                          <a:effectLst/>
                          <a:latin typeface="+mn-lt"/>
                          <a:ea typeface="+mn-ea"/>
                          <a:cs typeface="+mn-cs"/>
                        </a:rPr>
                        <a:t>(типичные ошибки в заполнении)</a:t>
                      </a:r>
                      <a:endParaRPr lang="ru-RU" sz="1100" dirty="0" smtClean="0">
                        <a:ln>
                          <a:solidFill>
                            <a:schemeClr val="tx2">
                              <a:lumMod val="50000"/>
                              <a:alpha val="8000"/>
                            </a:schemeClr>
                          </a:solidFill>
                        </a:ln>
                        <a:solidFill>
                          <a:schemeClr val="tx2">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1. Сведения о заявителе:</a:t>
                      </a:r>
                      <a:endParaRPr lang="ru-RU" sz="1000" kern="1200" dirty="0" smtClean="0">
                        <a:solidFill>
                          <a:schemeClr val="tx1"/>
                        </a:solidFill>
                        <a:effectLst/>
                        <a:latin typeface="+mn-lt"/>
                        <a:ea typeface="+mn-ea"/>
                        <a:cs typeface="+mn-cs"/>
                      </a:endParaRPr>
                    </a:p>
                    <a:p>
                      <a:pPr algn="l"/>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1.2. </a:t>
                      </a:r>
                      <a:r>
                        <a:rPr lang="ru-RU" sz="1000" kern="1200" dirty="0" smtClean="0">
                          <a:solidFill>
                            <a:schemeClr val="tx1"/>
                          </a:solidFill>
                          <a:effectLst/>
                          <a:latin typeface="+mn-lt"/>
                          <a:ea typeface="+mn-ea"/>
                          <a:cs typeface="+mn-cs"/>
                        </a:rPr>
                        <a:t>Сведения о документе, удостоверяющем личность:</a:t>
                      </a:r>
                    </a:p>
                    <a:p>
                      <a:pPr marL="171450" lvl="0" indent="-171450" algn="l">
                        <a:buFont typeface="Wingdings" panose="05000000000000000000" pitchFamily="2" charset="2"/>
                        <a:buChar char="ü"/>
                      </a:pPr>
                      <a:r>
                        <a:rPr lang="ru-RU" sz="1000" b="1" kern="1200" dirty="0" smtClean="0">
                          <a:solidFill>
                            <a:schemeClr val="tx1"/>
                          </a:solidFill>
                          <a:effectLst/>
                          <a:latin typeface="+mn-lt"/>
                          <a:ea typeface="+mn-ea"/>
                          <a:cs typeface="+mn-cs"/>
                        </a:rPr>
                        <a:t>серия и номер документа – не указаны;</a:t>
                      </a:r>
                      <a:endParaRPr lang="ru-RU" sz="1000" kern="1200" dirty="0" smtClean="0">
                        <a:solidFill>
                          <a:schemeClr val="tx1"/>
                        </a:solidFill>
                        <a:effectLst/>
                        <a:latin typeface="+mn-lt"/>
                        <a:ea typeface="+mn-ea"/>
                        <a:cs typeface="+mn-cs"/>
                      </a:endParaRPr>
                    </a:p>
                    <a:p>
                      <a:pPr marL="171450" lvl="0" indent="-171450" algn="l">
                        <a:buFont typeface="Wingdings" panose="05000000000000000000" pitchFamily="2" charset="2"/>
                        <a:buChar char="ü"/>
                      </a:pPr>
                      <a:r>
                        <a:rPr lang="ru-RU" sz="1000" b="1" kern="1200" dirty="0" smtClean="0">
                          <a:solidFill>
                            <a:schemeClr val="tx1"/>
                          </a:solidFill>
                          <a:effectLst/>
                          <a:latin typeface="+mn-lt"/>
                          <a:ea typeface="+mn-ea"/>
                          <a:cs typeface="+mn-cs"/>
                        </a:rPr>
                        <a:t>орган, выдавший документ – не указан;</a:t>
                      </a:r>
                      <a:endParaRPr lang="ru-RU" sz="1000" kern="1200" dirty="0" smtClean="0">
                        <a:solidFill>
                          <a:schemeClr val="tx1"/>
                        </a:solidFill>
                        <a:effectLst/>
                        <a:latin typeface="+mn-lt"/>
                        <a:ea typeface="+mn-ea"/>
                        <a:cs typeface="+mn-cs"/>
                      </a:endParaRPr>
                    </a:p>
                    <a:p>
                      <a:pPr marL="171450" lvl="0" indent="-171450" algn="l">
                        <a:buFont typeface="Wingdings" panose="05000000000000000000" pitchFamily="2" charset="2"/>
                        <a:buChar char="ü"/>
                      </a:pPr>
                      <a:r>
                        <a:rPr lang="ru-RU" sz="1000" b="1" kern="1200" dirty="0" smtClean="0">
                          <a:solidFill>
                            <a:schemeClr val="tx1"/>
                          </a:solidFill>
                          <a:effectLst/>
                          <a:latin typeface="+mn-lt"/>
                          <a:ea typeface="+mn-ea"/>
                          <a:cs typeface="+mn-cs"/>
                        </a:rPr>
                        <a:t>код подразделения – не указан.</a:t>
                      </a:r>
                      <a:endParaRPr lang="ru-RU" sz="1000" kern="1200" dirty="0" smtClean="0">
                        <a:solidFill>
                          <a:schemeClr val="tx1"/>
                        </a:solidFill>
                        <a:effectLst/>
                        <a:latin typeface="+mn-lt"/>
                        <a:ea typeface="+mn-ea"/>
                        <a:cs typeface="+mn-cs"/>
                      </a:endParaRPr>
                    </a:p>
                    <a:p>
                      <a:pPr algn="l"/>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1.7. </a:t>
                      </a:r>
                      <a:r>
                        <a:rPr lang="ru-RU" sz="1000" kern="1200" dirty="0" smtClean="0">
                          <a:solidFill>
                            <a:schemeClr val="tx1"/>
                          </a:solidFill>
                          <a:effectLst/>
                          <a:latin typeface="+mn-lt"/>
                          <a:ea typeface="+mn-ea"/>
                          <a:cs typeface="+mn-cs"/>
                        </a:rPr>
                        <a:t>Код субъекта регистрации физического лица</a:t>
                      </a:r>
                    </a:p>
                    <a:p>
                      <a:pPr algn="l"/>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не указан либо не соответствует адресу проживания (регистрации).</a:t>
                      </a:r>
                      <a:endParaRPr lang="ru-RU" sz="10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372519">
                <a:tc vMerge="1">
                  <a:txBody>
                    <a:bodyPr/>
                    <a:lstStyle/>
                    <a:p>
                      <a:pPr algn="ct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2. Сведения о наличии у заявителя </a:t>
                      </a:r>
                      <a:r>
                        <a:rPr lang="ru-RU" sz="1000" b="1" u="sng" kern="1200" dirty="0" smtClean="0">
                          <a:solidFill>
                            <a:schemeClr val="tx1"/>
                          </a:solidFill>
                          <a:effectLst/>
                          <a:latin typeface="+mn-lt"/>
                          <a:ea typeface="+mn-ea"/>
                          <a:cs typeface="+mn-cs"/>
                        </a:rPr>
                        <a:t>высшего образования</a:t>
                      </a:r>
                      <a:r>
                        <a:rPr lang="ru-RU" sz="1000" b="1" kern="1200" dirty="0" smtClean="0">
                          <a:solidFill>
                            <a:schemeClr val="tx1"/>
                          </a:solidFill>
                          <a:effectLst/>
                          <a:latin typeface="+mn-lt"/>
                          <a:ea typeface="+mn-ea"/>
                          <a:cs typeface="+mn-cs"/>
                        </a:rPr>
                        <a:t> по профессии, специальности или направлению подготовки в области строительства:</a:t>
                      </a:r>
                      <a:endParaRPr lang="ru-RU"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2.5.</a:t>
                      </a:r>
                      <a:r>
                        <a:rPr lang="ru-RU" sz="1000" kern="1200" dirty="0" smtClean="0">
                          <a:solidFill>
                            <a:schemeClr val="tx1"/>
                          </a:solidFill>
                          <a:effectLst/>
                          <a:latin typeface="+mn-lt"/>
                          <a:ea typeface="+mn-ea"/>
                          <a:cs typeface="+mn-cs"/>
                        </a:rPr>
                        <a:t> Наименование образовательного учреждения, выдавшего документ о высшем образовании, на момент выдачи документа:</a:t>
                      </a: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соответствует наименованию </a:t>
                      </a:r>
                      <a:r>
                        <a:rPr lang="ru-RU" sz="1000" kern="1200" dirty="0" smtClean="0">
                          <a:solidFill>
                            <a:schemeClr val="tx1"/>
                          </a:solidFill>
                          <a:effectLst/>
                          <a:latin typeface="+mn-lt"/>
                          <a:ea typeface="+mn-ea"/>
                          <a:cs typeface="+mn-cs"/>
                        </a:rPr>
                        <a:t>на момент выдачи документа.</a:t>
                      </a:r>
                    </a:p>
                    <a:p>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2.6.</a:t>
                      </a:r>
                      <a:r>
                        <a:rPr lang="ru-RU" sz="1000" kern="1200" dirty="0" smtClean="0">
                          <a:solidFill>
                            <a:schemeClr val="tx1"/>
                          </a:solidFill>
                          <a:effectLst/>
                          <a:latin typeface="+mn-lt"/>
                          <a:ea typeface="+mn-ea"/>
                          <a:cs typeface="+mn-cs"/>
                        </a:rPr>
                        <a:t> Место нахождения образовательного учреждения на момент выдачи документа (населенный пункт, регион, страна);</a:t>
                      </a: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указано либо не соответствует адресу места нахождения учреждения.</a:t>
                      </a:r>
                      <a:endParaRPr lang="ru-RU"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2.7.</a:t>
                      </a:r>
                      <a:r>
                        <a:rPr lang="ru-RU" sz="1000" kern="1200" dirty="0" smtClean="0">
                          <a:solidFill>
                            <a:schemeClr val="tx1"/>
                          </a:solidFill>
                          <a:effectLst/>
                          <a:latin typeface="+mn-lt"/>
                          <a:ea typeface="+mn-ea"/>
                          <a:cs typeface="+mn-cs"/>
                        </a:rPr>
                        <a:t> Специальность (направление подготовки, профессия):</a:t>
                      </a: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соответствует данным предоставленного документа;</a:t>
                      </a:r>
                      <a:endParaRPr lang="ru-RU" sz="1000" kern="1200" dirty="0" smtClean="0">
                        <a:solidFill>
                          <a:schemeClr val="tx1"/>
                        </a:solidFill>
                        <a:effectLst/>
                        <a:latin typeface="+mn-lt"/>
                        <a:ea typeface="+mn-ea"/>
                        <a:cs typeface="+mn-cs"/>
                      </a:endParaRP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соответствует Перечню направлений подготовки, специальностей в области строительства, который содержится в проекте Приказа Минстроя России</a:t>
                      </a:r>
                      <a:r>
                        <a:rPr lang="ru-RU" sz="1000" kern="1200" dirty="0" smtClean="0">
                          <a:solidFill>
                            <a:schemeClr val="tx1"/>
                          </a:solidFill>
                          <a:effectLst/>
                          <a:latin typeface="+mn-lt"/>
                          <a:ea typeface="+mn-ea"/>
                          <a:cs typeface="+mn-cs"/>
                        </a:rPr>
                        <a:t> (Проект размещен на сайте http://nostroy.ru/раздел Национальный реестр специалистов) </a:t>
                      </a:r>
                    </a:p>
                    <a:p>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2.3 </a:t>
                      </a:r>
                      <a:r>
                        <a:rPr lang="ru-RU" sz="1000" kern="1200" dirty="0" smtClean="0">
                          <a:solidFill>
                            <a:schemeClr val="tx1"/>
                          </a:solidFill>
                          <a:effectLst/>
                          <a:latin typeface="+mn-lt"/>
                          <a:ea typeface="+mn-ea"/>
                          <a:cs typeface="+mn-cs"/>
                        </a:rPr>
                        <a:t>Дата выдачи</a:t>
                      </a:r>
                      <a:r>
                        <a:rPr lang="ru-RU" sz="1000" b="1" kern="1200" dirty="0" smtClean="0">
                          <a:solidFill>
                            <a:schemeClr val="tx1"/>
                          </a:solidFill>
                          <a:effectLst/>
                          <a:latin typeface="+mn-lt"/>
                          <a:ea typeface="+mn-ea"/>
                          <a:cs typeface="+mn-cs"/>
                        </a:rPr>
                        <a:t> и 2.10.</a:t>
                      </a:r>
                      <a:r>
                        <a:rPr lang="ru-RU" sz="1000" kern="1200" dirty="0" smtClean="0">
                          <a:solidFill>
                            <a:schemeClr val="tx1"/>
                          </a:solidFill>
                          <a:effectLst/>
                          <a:latin typeface="+mn-lt"/>
                          <a:ea typeface="+mn-ea"/>
                          <a:cs typeface="+mn-cs"/>
                        </a:rPr>
                        <a:t> Дата присвоения квалификации (если она не соответствует дате выдачи документа о высшем образовании)</a:t>
                      </a:r>
                    </a:p>
                    <a:p>
                      <a:pPr marL="17145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указаны либо неверно заполняются сведения о Дате выдачи документа и Дате присвоения квалификации (в основном, вместо Даты выдачи документа вписывают Дату присвоения квалификации</a:t>
                      </a:r>
                      <a:r>
                        <a:rPr lang="ru-RU" sz="1000" kern="1200" dirty="0" smtClean="0">
                          <a:solidFill>
                            <a:schemeClr val="tx1"/>
                          </a:solidFill>
                          <a:effectLst/>
                          <a:latin typeface="+mn-lt"/>
                          <a:ea typeface="+mn-ea"/>
                          <a:cs typeface="+mn-cs"/>
                        </a:rPr>
                        <a:t>)</a:t>
                      </a:r>
                      <a:r>
                        <a:rPr lang="ru-RU" sz="1000" b="1" kern="1200" dirty="0" smtClean="0">
                          <a:solidFill>
                            <a:schemeClr val="tx1"/>
                          </a:solidFill>
                          <a:effectLst/>
                          <a:latin typeface="+mn-lt"/>
                          <a:ea typeface="+mn-ea"/>
                          <a:cs typeface="+mn-cs"/>
                        </a:rPr>
                        <a:t>.</a:t>
                      </a:r>
                      <a:endParaRPr lang="ru-RU" sz="1000" dirty="0" smtClean="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27087">
                <a:tc vMerge="1">
                  <a:txBody>
                    <a:bodyPr/>
                    <a:lstStyle/>
                    <a:p>
                      <a:pPr algn="ctr"/>
                      <a:endParaRPr lang="ru-RU" sz="10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b="1" kern="1200" dirty="0" smtClean="0">
                          <a:solidFill>
                            <a:schemeClr val="tx1"/>
                          </a:solidFill>
                          <a:effectLst/>
                          <a:latin typeface="+mn-lt"/>
                          <a:ea typeface="+mn-ea"/>
                          <a:cs typeface="+mn-cs"/>
                        </a:rPr>
                        <a:t>  </a:t>
                      </a:r>
                      <a:r>
                        <a:rPr lang="ru-RU" sz="1000" b="1" kern="1200" dirty="0" smtClean="0">
                          <a:solidFill>
                            <a:schemeClr val="tx1"/>
                          </a:solidFill>
                          <a:effectLst/>
                          <a:latin typeface="+mn-lt"/>
                          <a:ea typeface="+mn-ea"/>
                          <a:cs typeface="+mn-cs"/>
                        </a:rPr>
                        <a:t>4. Сведения о наличии у заявителя стажа работы:</a:t>
                      </a:r>
                    </a:p>
                    <a:p>
                      <a:pPr marL="0" indent="0">
                        <a:buFont typeface="Wingdings" panose="05000000000000000000" pitchFamily="2" charset="2"/>
                        <a:buNone/>
                      </a:pPr>
                      <a:r>
                        <a:rPr lang="en-US" sz="1000" b="1" kern="1200" dirty="0" smtClean="0">
                          <a:solidFill>
                            <a:schemeClr val="tx1"/>
                          </a:solidFill>
                          <a:effectLst/>
                          <a:latin typeface="+mn-lt"/>
                          <a:ea typeface="+mn-ea"/>
                          <a:cs typeface="+mn-cs"/>
                        </a:rPr>
                        <a:t>   </a:t>
                      </a:r>
                      <a:r>
                        <a:rPr lang="ru-RU" sz="1000" b="1" i="1" kern="1200" dirty="0" smtClean="0">
                          <a:solidFill>
                            <a:schemeClr val="tx2">
                              <a:lumMod val="50000"/>
                            </a:schemeClr>
                          </a:solidFill>
                          <a:effectLst/>
                          <a:latin typeface="+mn-lt"/>
                          <a:ea typeface="+mn-ea"/>
                          <a:cs typeface="+mn-cs"/>
                        </a:rPr>
                        <a:t>Неверное заполнение данных о трудовой деятельности Заявителя, не соответствие данным, содержащимся </a:t>
                      </a:r>
                      <a:r>
                        <a:rPr lang="en-US" sz="1000" b="1" i="1" kern="1200" dirty="0" smtClean="0">
                          <a:solidFill>
                            <a:schemeClr val="tx2">
                              <a:lumMod val="50000"/>
                            </a:schemeClr>
                          </a:solidFill>
                          <a:effectLst/>
                          <a:latin typeface="+mn-lt"/>
                          <a:ea typeface="+mn-ea"/>
                          <a:cs typeface="+mn-cs"/>
                        </a:rPr>
                        <a:t>     </a:t>
                      </a:r>
                      <a:r>
                        <a:rPr lang="ru-RU" sz="1000" b="1" i="1" kern="1200" dirty="0" smtClean="0">
                          <a:solidFill>
                            <a:schemeClr val="tx2">
                              <a:lumMod val="50000"/>
                            </a:schemeClr>
                          </a:solidFill>
                          <a:effectLst/>
                          <a:latin typeface="+mn-lt"/>
                          <a:ea typeface="+mn-ea"/>
                          <a:cs typeface="+mn-cs"/>
                        </a:rPr>
                        <a:t>в Трудовой книжке</a:t>
                      </a:r>
                      <a:r>
                        <a:rPr lang="en-US" sz="1000" b="1" i="1" kern="1200" dirty="0" smtClean="0">
                          <a:solidFill>
                            <a:schemeClr val="tx2">
                              <a:lumMod val="50000"/>
                            </a:schemeClr>
                          </a:solidFill>
                          <a:effectLst/>
                          <a:latin typeface="+mn-lt"/>
                          <a:ea typeface="+mn-ea"/>
                          <a:cs typeface="+mn-cs"/>
                        </a:rPr>
                        <a:t>:</a:t>
                      </a:r>
                      <a:endParaRPr lang="ru-RU" sz="1000" b="1" i="1" kern="1200" dirty="0" smtClean="0">
                        <a:solidFill>
                          <a:schemeClr val="tx2">
                            <a:lumMod val="50000"/>
                          </a:schemeClr>
                        </a:solidFill>
                        <a:effectLst/>
                        <a:latin typeface="+mn-lt"/>
                        <a:ea typeface="+mn-ea"/>
                        <a:cs typeface="+mn-cs"/>
                      </a:endParaRP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указаны ИНН и адрес работодателя (в отношении последнего места работы, входящего в соответствующий стаж, либо указываются с ошибками (п.7.7.4 Регламента);</a:t>
                      </a: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указаны (либо ошибочно указаны) отметки о стаже в части инженерного или общего стажа работы в области строительства;</a:t>
                      </a: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заполнены с ошибками (указаны неверно) Дата приема на должность и Дата увольнения (перевода);</a:t>
                      </a:r>
                    </a:p>
                    <a:p>
                      <a:pPr marL="171450" lvl="0" indent="-171450">
                        <a:buFont typeface="Wingdings" panose="05000000000000000000" pitchFamily="2" charset="2"/>
                        <a:buChar char="ü"/>
                      </a:pPr>
                      <a:r>
                        <a:rPr lang="ru-RU" sz="1000" b="1" kern="1200" dirty="0" smtClean="0">
                          <a:solidFill>
                            <a:schemeClr val="tx1"/>
                          </a:solidFill>
                          <a:effectLst/>
                          <a:latin typeface="+mn-lt"/>
                          <a:ea typeface="+mn-ea"/>
                          <a:cs typeface="+mn-cs"/>
                        </a:rPr>
                        <a:t>не расписаны переводы на разные должности (часто указывают одну-последнюю должность и указывают даты только приема и увольнения в определенной организации без переводов);</a:t>
                      </a:r>
                    </a:p>
                    <a:p>
                      <a:pPr marL="171450" indent="-171450">
                        <a:buFont typeface="Wingdings" panose="05000000000000000000" pitchFamily="2" charset="2"/>
                        <a:buChar char="ü"/>
                      </a:pPr>
                      <a:r>
                        <a:rPr lang="ru-RU" sz="1000" b="1" kern="1200" dirty="0" smtClean="0">
                          <a:solidFill>
                            <a:schemeClr val="tx1"/>
                          </a:solidFill>
                          <a:effectLst/>
                          <a:latin typeface="+mn-lt"/>
                          <a:ea typeface="+mn-ea"/>
                          <a:cs typeface="+mn-cs"/>
                        </a:rPr>
                        <a:t>заносятся сведения о занимаемой должности, не относящиеся к инженерным должностям или </a:t>
                      </a:r>
                      <a:r>
                        <a:rPr lang="ru-RU" sz="1000" b="1" kern="1200" dirty="0" err="1" smtClean="0">
                          <a:solidFill>
                            <a:schemeClr val="tx1"/>
                          </a:solidFill>
                          <a:effectLst/>
                          <a:latin typeface="+mn-lt"/>
                          <a:ea typeface="+mn-ea"/>
                          <a:cs typeface="+mn-cs"/>
                        </a:rPr>
                        <a:t>общетрудовому</a:t>
                      </a:r>
                      <a:r>
                        <a:rPr lang="ru-RU" sz="1000" b="1" kern="1200" dirty="0" smtClean="0">
                          <a:solidFill>
                            <a:schemeClr val="tx1"/>
                          </a:solidFill>
                          <a:effectLst/>
                          <a:latin typeface="+mn-lt"/>
                          <a:ea typeface="+mn-ea"/>
                          <a:cs typeface="+mn-cs"/>
                        </a:rPr>
                        <a:t> стажу по профессии, специальности или направлению подготовки в области строительства.</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4" name="Прямоугольник 3"/>
          <p:cNvSpPr/>
          <p:nvPr/>
        </p:nvSpPr>
        <p:spPr>
          <a:xfrm>
            <a:off x="2843808" y="188640"/>
            <a:ext cx="3528392" cy="461665"/>
          </a:xfrm>
          <a:prstGeom prst="rect">
            <a:avLst/>
          </a:prstGeom>
        </p:spPr>
        <p:txBody>
          <a:bodyPr wrap="square">
            <a:spAutoFit/>
          </a:bodyPr>
          <a:lstStyle/>
          <a:p>
            <a:pPr algn="ctr"/>
            <a:r>
              <a:rPr lang="ru-RU" sz="2400" b="1" dirty="0" smtClean="0">
                <a:solidFill>
                  <a:srgbClr val="C00000"/>
                </a:solidFill>
              </a:rPr>
              <a:t>Типичные ошибки</a:t>
            </a:r>
            <a:endParaRPr lang="ru-RU" sz="2400" dirty="0">
              <a:solidFill>
                <a:srgbClr val="C0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01404" y="59432"/>
            <a:ext cx="742404" cy="742404"/>
          </a:xfrm>
          <a:prstGeom prst="rect">
            <a:avLst/>
          </a:prstGeom>
          <a:effectLst>
            <a:glow rad="127000">
              <a:schemeClr val="accent1">
                <a:alpha val="0"/>
              </a:schemeClr>
            </a:glow>
            <a:reflection stA="0" endPos="65000" dist="50800" dir="5400000" sy="-100000" algn="bl" rotWithShape="0"/>
          </a:effectLst>
        </p:spPr>
      </p:pic>
    </p:spTree>
    <p:extLst>
      <p:ext uri="{BB962C8B-B14F-4D97-AF65-F5344CB8AC3E}">
        <p14:creationId xmlns:p14="http://schemas.microsoft.com/office/powerpoint/2010/main" xmlns="" val="404813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F84560C-CBB5-40AC-A0AB-8CDF4DBA065C}" type="slidenum">
              <a:rPr lang="ru-RU" smtClean="0"/>
              <a:pPr/>
              <a:t>21</a:t>
            </a:fld>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xmlns="" val="1765795246"/>
              </p:ext>
            </p:extLst>
          </p:nvPr>
        </p:nvGraphicFramePr>
        <p:xfrm>
          <a:off x="302444" y="476672"/>
          <a:ext cx="8363272" cy="5800184"/>
        </p:xfrm>
        <a:graphic>
          <a:graphicData uri="http://schemas.openxmlformats.org/drawingml/2006/table">
            <a:tbl>
              <a:tblPr/>
              <a:tblGrid>
                <a:gridCol w="2253332"/>
                <a:gridCol w="6109940"/>
              </a:tblGrid>
              <a:tr h="296061">
                <a:tc>
                  <a:txBody>
                    <a:bodyPr/>
                    <a:lstStyle/>
                    <a:p>
                      <a:pPr algn="ctr"/>
                      <a:r>
                        <a:rPr lang="ru-RU" sz="1200" b="1" kern="1200" dirty="0" smtClean="0">
                          <a:solidFill>
                            <a:schemeClr val="tx1"/>
                          </a:solidFill>
                          <a:effectLst/>
                          <a:latin typeface="+mn-lt"/>
                          <a:ea typeface="+mn-ea"/>
                          <a:cs typeface="+mn-cs"/>
                        </a:rPr>
                        <a:t>ВИД ПРОВЕРЯЕМОГО ДОКУМЕНТА/ФАЙЛА</a:t>
                      </a: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ru-RU" sz="1200" b="1" kern="1200" dirty="0" smtClean="0">
                          <a:solidFill>
                            <a:schemeClr val="tx1"/>
                          </a:solidFill>
                          <a:effectLst/>
                          <a:latin typeface="+mn-lt"/>
                          <a:ea typeface="+mn-ea"/>
                          <a:cs typeface="+mn-cs"/>
                        </a:rPr>
                        <a:t>ПЕРЕЧЕНЬ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906999">
                <a:tc rowSpan="5">
                  <a:txBody>
                    <a:bodyPr/>
                    <a:lstStyle/>
                    <a:p>
                      <a:pPr algn="ctr"/>
                      <a:endParaRPr lang="ru-RU" sz="1100" b="1" kern="1200" dirty="0" smtClean="0">
                        <a:solidFill>
                          <a:schemeClr val="tx2">
                            <a:lumMod val="50000"/>
                          </a:schemeClr>
                        </a:solidFill>
                        <a:effectLst/>
                        <a:latin typeface="+mn-lt"/>
                        <a:ea typeface="+mn-ea"/>
                        <a:cs typeface="+mn-cs"/>
                      </a:endParaRPr>
                    </a:p>
                    <a:p>
                      <a:pPr algn="ctr"/>
                      <a:r>
                        <a:rPr lang="ru-RU" sz="1100" b="1" kern="1200" dirty="0" smtClean="0">
                          <a:solidFill>
                            <a:schemeClr val="tx2">
                              <a:lumMod val="50000"/>
                            </a:schemeClr>
                          </a:solidFill>
                          <a:effectLst/>
                          <a:latin typeface="+mn-lt"/>
                          <a:ea typeface="+mn-ea"/>
                          <a:cs typeface="+mn-cs"/>
                        </a:rPr>
                        <a:t>Заявление физического лица</a:t>
                      </a:r>
                      <a:br>
                        <a:rPr lang="ru-RU" sz="1100" b="1" kern="1200" dirty="0" smtClean="0">
                          <a:solidFill>
                            <a:schemeClr val="tx2">
                              <a:lumMod val="50000"/>
                            </a:schemeClr>
                          </a:solidFill>
                          <a:effectLst/>
                          <a:latin typeface="+mn-lt"/>
                          <a:ea typeface="+mn-ea"/>
                          <a:cs typeface="+mn-cs"/>
                        </a:rPr>
                      </a:br>
                      <a:r>
                        <a:rPr lang="ru-RU" sz="1100" b="1" kern="1200" dirty="0" smtClean="0">
                          <a:solidFill>
                            <a:schemeClr val="tx2">
                              <a:lumMod val="50000"/>
                            </a:schemeClr>
                          </a:solidFill>
                          <a:effectLst/>
                          <a:latin typeface="+mn-lt"/>
                          <a:ea typeface="+mn-ea"/>
                          <a:cs typeface="+mn-cs"/>
                        </a:rPr>
                        <a:t>о включении сведений в НРС</a:t>
                      </a:r>
                      <a:endParaRPr lang="ru-RU" sz="1100" kern="1200" dirty="0" smtClean="0">
                        <a:solidFill>
                          <a:schemeClr val="tx2">
                            <a:lumMod val="50000"/>
                          </a:schemeClr>
                        </a:solidFill>
                        <a:effectLst/>
                        <a:latin typeface="+mn-lt"/>
                        <a:ea typeface="+mn-ea"/>
                        <a:cs typeface="+mn-cs"/>
                      </a:endParaRPr>
                    </a:p>
                    <a:p>
                      <a:pPr algn="ctr"/>
                      <a:r>
                        <a:rPr lang="ru-RU" sz="1100" b="1" kern="1200" dirty="0" smtClean="0">
                          <a:solidFill>
                            <a:schemeClr val="tx2">
                              <a:lumMod val="50000"/>
                            </a:schemeClr>
                          </a:solidFill>
                          <a:effectLst/>
                          <a:latin typeface="+mn-lt"/>
                          <a:ea typeface="+mn-ea"/>
                          <a:cs typeface="+mn-cs"/>
                        </a:rPr>
                        <a:t>(типичные ошибки в заполнении)</a:t>
                      </a:r>
                      <a:endParaRPr lang="ru-RU" sz="1100" dirty="0" smtClean="0">
                        <a:ln>
                          <a:solidFill>
                            <a:schemeClr val="tx2">
                              <a:lumMod val="50000"/>
                              <a:alpha val="8000"/>
                            </a:schemeClr>
                          </a:solidFill>
                        </a:ln>
                        <a:solidFill>
                          <a:schemeClr val="tx2">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5. Сведения о </a:t>
                      </a:r>
                      <a:r>
                        <a:rPr lang="ru-RU" sz="1100" b="1" u="sng" dirty="0">
                          <a:effectLst/>
                          <a:latin typeface="Calibri" panose="020F0502020204030204" pitchFamily="34" charset="0"/>
                          <a:ea typeface="Calibri" panose="020F0502020204030204" pitchFamily="34" charset="0"/>
                          <a:cs typeface="Times New Roman" panose="02020603050405020304" pitchFamily="18" charset="0"/>
                        </a:rPr>
                        <a:t>повышении</a:t>
                      </a:r>
                      <a:r>
                        <a:rPr lang="ru-RU" sz="1100" b="1" dirty="0">
                          <a:effectLst/>
                          <a:latin typeface="Calibri" panose="020F0502020204030204" pitchFamily="34" charset="0"/>
                          <a:ea typeface="Calibri" panose="020F0502020204030204" pitchFamily="34" charset="0"/>
                          <a:cs typeface="Times New Roman" panose="02020603050405020304" pitchFamily="18" charset="0"/>
                        </a:rPr>
                        <a:t> заявителем своей </a:t>
                      </a:r>
                      <a:r>
                        <a:rPr lang="ru-RU" sz="1100" b="1" u="sng" dirty="0">
                          <a:effectLst/>
                          <a:latin typeface="Calibri" panose="020F0502020204030204" pitchFamily="34" charset="0"/>
                          <a:ea typeface="Calibri" panose="020F0502020204030204" pitchFamily="34" charset="0"/>
                          <a:cs typeface="Times New Roman" panose="02020603050405020304" pitchFamily="18" charset="0"/>
                        </a:rPr>
                        <a:t>квалификации</a:t>
                      </a:r>
                      <a:r>
                        <a:rPr lang="ru-RU" sz="1100" b="1" dirty="0">
                          <a:effectLst/>
                          <a:latin typeface="Calibri" panose="020F0502020204030204" pitchFamily="34" charset="0"/>
                          <a:ea typeface="Calibri" panose="020F0502020204030204" pitchFamily="34" charset="0"/>
                          <a:cs typeface="Times New Roman" panose="02020603050405020304" pitchFamily="18" charset="0"/>
                        </a:rPr>
                        <a:t> по направлению подготовки в области строительства: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5.2. Серия и номер</a:t>
                      </a: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Не соответствует данным предоставленного документа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(неверно указаны).</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5.3. Дата выдачи</a:t>
                      </a: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Не соответствует данным предоставленного документа (неверно </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указана)</a:t>
                      </a:r>
                      <a:endParaRPr lang="en-US" sz="11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Wingdings" panose="05000000000000000000" pitchFamily="2" charset="2"/>
                        <a:buNone/>
                        <a:tabLst>
                          <a:tab pos="457200" algn="l"/>
                        </a:tabLst>
                      </a:pPr>
                      <a:r>
                        <a:rPr lang="en-US" sz="1100" b="0" dirty="0" smtClean="0">
                          <a:effectLst/>
                          <a:latin typeface="Calibri" panose="020F0502020204030204" pitchFamily="34" charset="0"/>
                          <a:ea typeface="Calibri" panose="020F0502020204030204" pitchFamily="34" charset="0"/>
                          <a:cs typeface="Times New Roman" panose="02020603050405020304" pitchFamily="18" charset="0"/>
                        </a:rPr>
                        <a:t>5.5.</a:t>
                      </a:r>
                      <a:r>
                        <a:rPr lang="en-US" sz="11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Наименование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образовательного учреждения, выдавшего документ о повышении квалификации, на момент выдачи документа:</a:t>
                      </a: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Не соответствует данным предоставленного документа (неверно указано), в </a:t>
                      </a:r>
                      <a:r>
                        <a:rPr lang="ru-RU" sz="1100" b="1" dirty="0" err="1">
                          <a:effectLst/>
                          <a:latin typeface="Calibri" panose="020F0502020204030204" pitchFamily="34" charset="0"/>
                          <a:ea typeface="Calibri" panose="020F0502020204030204" pitchFamily="34" charset="0"/>
                          <a:cs typeface="Times New Roman" panose="02020603050405020304" pitchFamily="18" charset="0"/>
                        </a:rPr>
                        <a:t>т.ч</a:t>
                      </a:r>
                      <a:r>
                        <a:rPr lang="ru-RU" sz="1100" b="1" dirty="0">
                          <a:effectLst/>
                          <a:latin typeface="Calibri" panose="020F0502020204030204" pitchFamily="34" charset="0"/>
                          <a:ea typeface="Calibri" panose="020F0502020204030204" pitchFamily="34" charset="0"/>
                          <a:cs typeface="Times New Roman" panose="02020603050405020304" pitchFamily="18" charset="0"/>
                        </a:rPr>
                        <a:t>. на момент выдачи </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документа.</a:t>
                      </a:r>
                      <a:endParaRPr lang="en-US" sz="11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Wingdings" panose="05000000000000000000" pitchFamily="2" charset="2"/>
                        <a:buNone/>
                        <a:tabLst>
                          <a:tab pos="457200" algn="l"/>
                        </a:tabLst>
                      </a:pPr>
                      <a:r>
                        <a:rPr lang="en-US" sz="1100" b="0" dirty="0" smtClean="0">
                          <a:effectLst/>
                          <a:latin typeface="Calibri" panose="020F0502020204030204" pitchFamily="34" charset="0"/>
                          <a:ea typeface="Calibri" panose="020F0502020204030204" pitchFamily="34" charset="0"/>
                          <a:cs typeface="Times New Roman" panose="02020603050405020304" pitchFamily="18" charset="0"/>
                        </a:rPr>
                        <a:t>5.6.</a:t>
                      </a:r>
                      <a:r>
                        <a:rPr lang="en-US" sz="11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Место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нахождения образовательного учреждения (населенный пункт, регион, страна):</a:t>
                      </a: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Указано неверно, не совпадает с фактическим местонахождением или не указано место </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нахождения</a:t>
                      </a:r>
                      <a:endParaRPr lang="ru-RU" sz="11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0"/>
                        </a:spcAft>
                        <a:buFont typeface="Wingdings" panose="05000000000000000000" pitchFamily="2" charset="2"/>
                        <a:buNone/>
                        <a:tabLst>
                          <a:tab pos="457200" algn="l"/>
                        </a:tabLst>
                      </a:pPr>
                      <a:r>
                        <a:rPr lang="ru-RU" sz="1100" b="0" dirty="0" smtClean="0">
                          <a:effectLst/>
                          <a:latin typeface="Calibri" panose="020F0502020204030204" pitchFamily="34" charset="0"/>
                          <a:ea typeface="Calibri" panose="020F0502020204030204" pitchFamily="34" charset="0"/>
                          <a:cs typeface="Times New Roman" panose="02020603050405020304" pitchFamily="18" charset="0"/>
                        </a:rPr>
                        <a:t>5.7.</a:t>
                      </a:r>
                      <a:r>
                        <a:rPr lang="ru-RU" sz="11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u-RU" sz="1100" dirty="0" smtClean="0">
                          <a:effectLst/>
                          <a:latin typeface="Calibri" panose="020F0502020204030204" pitchFamily="34" charset="0"/>
                          <a:ea typeface="Calibri" panose="020F0502020204030204" pitchFamily="34" charset="0"/>
                          <a:cs typeface="Times New Roman" panose="02020603050405020304" pitchFamily="18" charset="0"/>
                        </a:rPr>
                        <a:t>Наименование курса о повышении квалификации </a:t>
                      </a:r>
                    </a:p>
                    <a:p>
                      <a:pPr marL="342900" lvl="0" indent="-342900">
                        <a:lnSpc>
                          <a:spcPct val="107000"/>
                        </a:lnSpc>
                        <a:spcAft>
                          <a:spcPts val="0"/>
                        </a:spcAft>
                        <a:buFont typeface="Wingdings" panose="05000000000000000000" pitchFamily="2" charset="2"/>
                        <a:buChar char=""/>
                        <a:tabLst>
                          <a:tab pos="457200" algn="l"/>
                        </a:tabLs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Не </a:t>
                      </a:r>
                      <a:r>
                        <a:rPr lang="ru-RU" sz="1100" b="1" dirty="0">
                          <a:effectLst/>
                          <a:latin typeface="Calibri" panose="020F0502020204030204" pitchFamily="34" charset="0"/>
                          <a:ea typeface="Calibri" panose="020F0502020204030204" pitchFamily="34" charset="0"/>
                          <a:cs typeface="Times New Roman" panose="02020603050405020304" pitchFamily="18" charset="0"/>
                        </a:rPr>
                        <a:t>указан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Не соответствует данным предоставленного документа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74554">
                <a:tc vMerge="1">
                  <a:txBody>
                    <a:bodyPr/>
                    <a:lstStyle/>
                    <a:p>
                      <a:pPr algn="ct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8. Сведения об отсутствии у заявителя непогашенной или не снятой судимости за совершение умышленного преступления</a:t>
                      </a:r>
                    </a:p>
                    <a:p>
                      <a:pPr>
                        <a:lnSpc>
                          <a:spcPct val="107000"/>
                        </a:lnSpc>
                        <a:spcAft>
                          <a:spcPts val="0"/>
                        </a:spcAft>
                      </a:pPr>
                      <a:r>
                        <a:rPr lang="ru-RU" sz="1100" b="1" i="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Строчку (перед словами «Заверяю об отсутствии…» не заполнять</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41562">
                <a:tc vMerge="1">
                  <a:txBody>
                    <a:bodyPr/>
                    <a:lstStyle/>
                    <a:p>
                      <a:pPr algn="ctr"/>
                      <a:endParaRPr lang="ru-RU" sz="1000" b="1" kern="1200" dirty="0">
                        <a:solidFill>
                          <a:schemeClr val="tx1"/>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Строка с ФИО, после которой дается согласие на обработку персональных данных – ОБЯЗАТЕЛЬНА для заполнения (нотариусы не осуществляют проверку заполнения данного пункта).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45026">
                <a:tc vMerge="1">
                  <a:txBody>
                    <a:bodyPr/>
                    <a:lstStyle/>
                    <a:p>
                      <a:pPr algn="ctr"/>
                      <a:endParaRPr lang="ru-RU" sz="1100" dirty="0" smtClean="0">
                        <a:ln>
                          <a:solidFill>
                            <a:schemeClr val="tx2">
                              <a:lumMod val="50000"/>
                              <a:alpha val="8000"/>
                            </a:schemeClr>
                          </a:solidFill>
                        </a:ln>
                        <a:solidFill>
                          <a:schemeClr val="tx2">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Самостоятельно вносятся изменения в структуру формы заявления (например, удаляются или добавляются пункты, удаляются или добавляются слова)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823694">
                <a:tc vMerge="1">
                  <a:txBody>
                    <a:bodyPr/>
                    <a:lstStyle/>
                    <a:p>
                      <a:pPr algn="ctr"/>
                      <a:endParaRPr lang="ru-RU" sz="1100" dirty="0" smtClean="0">
                        <a:ln>
                          <a:solidFill>
                            <a:schemeClr val="tx2">
                              <a:lumMod val="50000"/>
                              <a:alpha val="8000"/>
                            </a:schemeClr>
                          </a:solidFill>
                        </a:ln>
                        <a:solidFill>
                          <a:schemeClr val="tx2">
                            <a:lumMod val="50000"/>
                          </a:schemeClr>
                        </a:solidFill>
                        <a:effectLs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Перечень прилагаемых документов не соответствует форме, установленной Регламентом. Кроме того, перечень (приложение к заявлению) должен быть неотъемлемой частью заявления.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990512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F84560C-CBB5-40AC-A0AB-8CDF4DBA065C}" type="slidenum">
              <a:rPr lang="ru-RU" smtClean="0"/>
              <a:pPr/>
              <a:t>22</a:t>
            </a:fld>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xmlns="" val="3385290791"/>
              </p:ext>
            </p:extLst>
          </p:nvPr>
        </p:nvGraphicFramePr>
        <p:xfrm>
          <a:off x="302444" y="476673"/>
          <a:ext cx="8384356" cy="5776013"/>
        </p:xfrm>
        <a:graphic>
          <a:graphicData uri="http://schemas.openxmlformats.org/drawingml/2006/table">
            <a:tbl>
              <a:tblPr/>
              <a:tblGrid>
                <a:gridCol w="2120981"/>
                <a:gridCol w="6263375"/>
              </a:tblGrid>
              <a:tr h="355398">
                <a:tc>
                  <a:txBody>
                    <a:bodyPr/>
                    <a:lstStyle/>
                    <a:p>
                      <a:pPr algn="ctr"/>
                      <a:r>
                        <a:rPr lang="ru-RU" sz="1200" b="1" kern="1200" dirty="0" smtClean="0">
                          <a:solidFill>
                            <a:schemeClr val="tx1"/>
                          </a:solidFill>
                          <a:effectLst/>
                          <a:latin typeface="+mn-lt"/>
                          <a:ea typeface="+mn-ea"/>
                          <a:cs typeface="+mn-cs"/>
                        </a:rPr>
                        <a:t>ВИД ПРОВЕРЯЕМОГО ДОКУМЕНТА/ФАЙЛА</a:t>
                      </a: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ru-RU" sz="1200" b="1" kern="1200" dirty="0" smtClean="0">
                          <a:solidFill>
                            <a:schemeClr val="tx1"/>
                          </a:solidFill>
                          <a:effectLst/>
                          <a:latin typeface="+mn-lt"/>
                          <a:ea typeface="+mn-ea"/>
                          <a:cs typeface="+mn-cs"/>
                        </a:rPr>
                        <a:t>ПЕРЕЧЕНЬ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421593">
                <a:tc>
                  <a:txBody>
                    <a:bodyPr/>
                    <a:lstStyle/>
                    <a:p>
                      <a:pPr algn="ctr"/>
                      <a:r>
                        <a:rPr lang="ru-RU" sz="1200" b="1" kern="1200" dirty="0" smtClean="0">
                          <a:solidFill>
                            <a:schemeClr val="tx2">
                              <a:lumMod val="50000"/>
                            </a:schemeClr>
                          </a:solidFill>
                          <a:effectLst/>
                          <a:latin typeface="+mn-lt"/>
                          <a:ea typeface="+mn-ea"/>
                          <a:cs typeface="+mn-cs"/>
                        </a:rPr>
                        <a:t> Документы к заявлению</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u-RU" sz="1200" b="1" kern="1200" dirty="0" smtClean="0">
                          <a:solidFill>
                            <a:schemeClr val="tx1"/>
                          </a:solidFill>
                          <a:effectLst/>
                          <a:latin typeface="+mn-lt"/>
                          <a:ea typeface="+mn-ea"/>
                          <a:cs typeface="+mn-cs"/>
                        </a:rPr>
                        <a:t>Предоставленные документы не соответствует требованиям, установленным п.7.8 Регламента:</a:t>
                      </a:r>
                    </a:p>
                    <a:p>
                      <a:pPr marL="171450" lvl="0" indent="-171450">
                        <a:buFont typeface="Wingdings" panose="05000000000000000000" pitchFamily="2" charset="2"/>
                        <a:buChar char="ü"/>
                      </a:pPr>
                      <a:r>
                        <a:rPr lang="ru-RU" sz="1200" b="1" kern="1200" dirty="0" smtClean="0">
                          <a:solidFill>
                            <a:schemeClr val="tx1"/>
                          </a:solidFill>
                          <a:effectLst/>
                          <a:latin typeface="+mn-lt"/>
                          <a:ea typeface="+mn-ea"/>
                          <a:cs typeface="+mn-cs"/>
                        </a:rPr>
                        <a:t>Заявление - подпись лица засвидетельствована нотариусом; </a:t>
                      </a:r>
                    </a:p>
                    <a:p>
                      <a:pPr marL="171450" lvl="0" indent="-171450">
                        <a:buFont typeface="Wingdings" panose="05000000000000000000" pitchFamily="2" charset="2"/>
                        <a:buChar char="ü"/>
                      </a:pPr>
                      <a:r>
                        <a:rPr lang="ru-RU" sz="1200" b="1" kern="1200" dirty="0" smtClean="0">
                          <a:solidFill>
                            <a:schemeClr val="tx1"/>
                          </a:solidFill>
                          <a:effectLst/>
                          <a:latin typeface="+mn-lt"/>
                          <a:ea typeface="+mn-ea"/>
                          <a:cs typeface="+mn-cs"/>
                        </a:rPr>
                        <a:t>диплом - копия, засвидетельствованная нотариусом;</a:t>
                      </a:r>
                    </a:p>
                    <a:p>
                      <a:pPr marL="171450" indent="-171450">
                        <a:buFont typeface="Wingdings" panose="05000000000000000000" pitchFamily="2" charset="2"/>
                        <a:buChar char="ü"/>
                      </a:pPr>
                      <a:r>
                        <a:rPr lang="ru-RU" sz="1200" b="1" kern="1200" dirty="0" smtClean="0">
                          <a:solidFill>
                            <a:schemeClr val="tx1"/>
                          </a:solidFill>
                          <a:effectLst/>
                          <a:latin typeface="+mn-lt"/>
                          <a:ea typeface="+mn-ea"/>
                          <a:cs typeface="+mn-cs"/>
                        </a:rPr>
                        <a:t>Копия трудовой книжки или выписка из трудовой книжки, копия должностной инструкции или выписка из должностной инструкции, копия трудового договора – заверение текущим (последним) работодателем (с пометкой, что работает по настоящее время) или нотариусом.</a:t>
                      </a:r>
                      <a:endParaRPr lang="ru-RU" sz="1200" b="1"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000772">
                <a:tc>
                  <a:txBody>
                    <a:bodyPr/>
                    <a:lstStyle/>
                    <a:p>
                      <a:pPr algn="ctr">
                        <a:lnSpc>
                          <a:spcPct val="107000"/>
                        </a:lnSpc>
                        <a:spcAft>
                          <a:spcPts val="0"/>
                        </a:spcAft>
                      </a:pP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Документ о высшем образовании:</a:t>
                      </a:r>
                    </a:p>
                    <a:p>
                      <a:pPr algn="ctr">
                        <a:lnSpc>
                          <a:spcPct val="107000"/>
                        </a:lnSpc>
                        <a:spcAft>
                          <a:spcPts val="0"/>
                        </a:spcAft>
                      </a:pP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lvl="0" indent="-171450">
                        <a:lnSpc>
                          <a:spcPct val="107000"/>
                        </a:lnSpc>
                        <a:spcAft>
                          <a:spcPts val="0"/>
                        </a:spcAft>
                        <a:buFont typeface="Wingdings" panose="05000000000000000000" pitchFamily="2" charset="2"/>
                        <a:buChar char="ü"/>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наличие высшего </a:t>
                      </a:r>
                      <a:r>
                        <a:rPr lang="ru-RU" sz="1200" b="1" kern="1200" dirty="0">
                          <a:solidFill>
                            <a:schemeClr val="tx1"/>
                          </a:solidFill>
                          <a:effectLst/>
                          <a:latin typeface="+mn-lt"/>
                          <a:ea typeface="+mn-ea"/>
                          <a:cs typeface="+mn-cs"/>
                        </a:rPr>
                        <a:t>образования по профессии, специальности или направлению подготовки, не соответствующий Перечню направлений подготовки в области строительства, который содержится в проекте Приказа Минстроя России «О порядке ведения национального реестра специалистов…»  (Проект размещен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на сайте http://nostroy.ru/раздел Национальный реестр специалистов)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220139">
                <a:tc>
                  <a:txBody>
                    <a:bodyPr/>
                    <a:lstStyle/>
                    <a:p>
                      <a:pPr algn="ctr">
                        <a:lnSpc>
                          <a:spcPct val="107000"/>
                        </a:lnSpc>
                        <a:spcAft>
                          <a:spcPts val="0"/>
                        </a:spcAft>
                      </a:pP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Трудовая книжка (копия) или выписка из трудовой книжки:</a:t>
                      </a:r>
                    </a:p>
                    <a:p>
                      <a:pPr algn="ctr">
                        <a:lnSpc>
                          <a:spcPct val="107000"/>
                        </a:lnSpc>
                        <a:spcAft>
                          <a:spcPts val="0"/>
                        </a:spcAft>
                      </a:pP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lvl="0" indent="-171450" algn="just">
                        <a:lnSpc>
                          <a:spcPct val="107000"/>
                        </a:lnSpc>
                        <a:spcAft>
                          <a:spcPts val="0"/>
                        </a:spcAft>
                        <a:buFont typeface="Wingdings" panose="05000000000000000000" pitchFamily="2" charset="2"/>
                        <a:buChar char="ü"/>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Не соответствие стажа требованиям (необходимо считать по документам: общестроительный стаж – не менее 10-ти лет и инженерный стаж – не менее 3-х лет, проверяя по ОКВЭД деятельность тех организаций, исходя из названия которых, они могут не заниматься строительством</a:t>
                      </a: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u-RU" sz="11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7000"/>
                        </a:lnSpc>
                        <a:spcAft>
                          <a:spcPts val="0"/>
                        </a:spcAft>
                        <a:buFont typeface="Wingdings" panose="05000000000000000000" pitchFamily="2" charset="2"/>
                        <a:buChar char="ü"/>
                        <a:tabLst>
                          <a:tab pos="457200" algn="l"/>
                        </a:tabLst>
                      </a:pPr>
                      <a:r>
                        <a:rPr lang="ru-RU" sz="1100" b="1" dirty="0" smtClean="0">
                          <a:effectLst/>
                          <a:latin typeface="Calibri" panose="020F0502020204030204" pitchFamily="34" charset="0"/>
                          <a:ea typeface="Calibri" panose="020F0502020204030204" pitchFamily="34" charset="0"/>
                          <a:cs typeface="Times New Roman" panose="02020603050405020304" pitchFamily="18" charset="0"/>
                        </a:rPr>
                        <a:t>Для </a:t>
                      </a:r>
                      <a:r>
                        <a:rPr lang="ru-RU" sz="1100" b="1" dirty="0">
                          <a:effectLst/>
                          <a:latin typeface="Calibri" panose="020F0502020204030204" pitchFamily="34" charset="0"/>
                          <a:ea typeface="Calibri" panose="020F0502020204030204" pitchFamily="34" charset="0"/>
                          <a:cs typeface="Times New Roman" panose="02020603050405020304" pitchFamily="18" charset="0"/>
                        </a:rPr>
                        <a:t>подтверждения деятельности организации в области строительства можно предоставить лицензию на строительство, свидетельство о допуске или иной документ, подтверждающий строительную деятельность.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689956">
                <a:tc>
                  <a:txBody>
                    <a:bodyPr/>
                    <a:lstStyle/>
                    <a:p>
                      <a:pPr algn="ctr">
                        <a:lnSpc>
                          <a:spcPct val="107000"/>
                        </a:lnSpc>
                        <a:spcAft>
                          <a:spcPts val="0"/>
                        </a:spcAft>
                      </a:pP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Должностная инструкция (копия):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lvl="0" indent="-171450" algn="just">
                        <a:lnSpc>
                          <a:spcPct val="107000"/>
                        </a:lnSpc>
                        <a:spcAft>
                          <a:spcPts val="0"/>
                        </a:spcAft>
                        <a:buFont typeface="Wingdings" panose="05000000000000000000" pitchFamily="2" charset="2"/>
                        <a:buChar char="ü"/>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в должностных инструкциях заявителей отсутствуют полностью или частично должностные обязанности специалистов по организации строительства, предусмотренные ч.5 ст. 55.5-1 Градостроительного кодекса РФ.</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000772">
                <a:tc>
                  <a:txBody>
                    <a:bodyPr/>
                    <a:lstStyle/>
                    <a:p>
                      <a:pPr algn="ctr">
                        <a:lnSpc>
                          <a:spcPct val="107000"/>
                        </a:lnSpc>
                        <a:spcAft>
                          <a:spcPts val="0"/>
                        </a:spcAft>
                      </a:pP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Документ о повышении квалификации</a:t>
                      </a:r>
                    </a:p>
                    <a:p>
                      <a:pPr algn="ctr">
                        <a:lnSpc>
                          <a:spcPct val="107000"/>
                        </a:lnSpc>
                        <a:spcAft>
                          <a:spcPts val="0"/>
                        </a:spcAft>
                      </a:pP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71450" lvl="0" indent="-171450">
                        <a:lnSpc>
                          <a:spcPct val="107000"/>
                        </a:lnSpc>
                        <a:spcAft>
                          <a:spcPts val="0"/>
                        </a:spcAft>
                        <a:buFont typeface="Wingdings" panose="05000000000000000000" pitchFamily="2" charset="2"/>
                        <a:buChar char="ü"/>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представлено удостоверение о повышении квалификации специалиста по направлению подготовки не в области строительства;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ü"/>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получено ранее 4 лет и 6 месяцев до даты подачи заявления (дата выдачи должна быть не ранее 01.07.2012 г.)</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209505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F84560C-CBB5-40AC-A0AB-8CDF4DBA065C}" type="slidenum">
              <a:rPr lang="ru-RU" smtClean="0"/>
              <a:pPr/>
              <a:t>23</a:t>
            </a:fld>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xmlns="" val="525151996"/>
              </p:ext>
            </p:extLst>
          </p:nvPr>
        </p:nvGraphicFramePr>
        <p:xfrm>
          <a:off x="251520" y="-10344"/>
          <a:ext cx="8296844" cy="5926773"/>
        </p:xfrm>
        <a:graphic>
          <a:graphicData uri="http://schemas.openxmlformats.org/drawingml/2006/table">
            <a:tbl>
              <a:tblPr/>
              <a:tblGrid>
                <a:gridCol w="2098844"/>
                <a:gridCol w="6198000"/>
              </a:tblGrid>
              <a:tr h="325208">
                <a:tc>
                  <a:txBody>
                    <a:bodyPr/>
                    <a:lstStyle/>
                    <a:p>
                      <a:pPr algn="ctr"/>
                      <a:r>
                        <a:rPr lang="ru-RU" sz="1200" b="1" kern="1200" dirty="0" smtClean="0">
                          <a:solidFill>
                            <a:schemeClr val="tx1"/>
                          </a:solidFill>
                          <a:effectLst/>
                          <a:latin typeface="+mn-lt"/>
                          <a:ea typeface="+mn-ea"/>
                          <a:cs typeface="+mn-cs"/>
                        </a:rPr>
                        <a:t>ВИД ПРОВЕРЯЕМОГО ДОКУМЕНТА/ФАЙЛА</a:t>
                      </a: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ru-RU" sz="1200" b="1" kern="1200" dirty="0" smtClean="0">
                          <a:solidFill>
                            <a:schemeClr val="tx1"/>
                          </a:solidFill>
                          <a:effectLst/>
                          <a:latin typeface="+mn-lt"/>
                          <a:ea typeface="+mn-ea"/>
                          <a:cs typeface="+mn-cs"/>
                        </a:rPr>
                        <a:t>ПЕРЕЧЕНЬ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116492">
                <a:tc rowSpan="2">
                  <a:txBody>
                    <a:bodyPr/>
                    <a:lstStyle/>
                    <a:p>
                      <a:pPr algn="ctr">
                        <a:lnSpc>
                          <a:spcPct val="107000"/>
                        </a:lnSpc>
                        <a:spcAft>
                          <a:spcPts val="0"/>
                        </a:spcAft>
                      </a:pP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Файл импорта </a:t>
                      </a:r>
                      <a:r>
                        <a:rPr lang="en-US"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err="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mdb</a:t>
                      </a:r>
                      <a:endPar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i="1">
                          <a:effectLst/>
                          <a:latin typeface="Calibri" panose="020F0502020204030204" pitchFamily="34" charset="0"/>
                          <a:ea typeface="Calibri" panose="020F0502020204030204" pitchFamily="34" charset="0"/>
                          <a:cs typeface="Times New Roman" panose="02020603050405020304" pitchFamily="18" charset="0"/>
                        </a:rPr>
                        <a:t>Поступают файлы, которые претерпели видоизменения со стороны Ответственных лиц Операторов, к примеру, переставлены столбцы в таблицах, либо удалены или переставлены поля.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Запрещено менять структуру базы данных: добавлять, удалять или менять столбцы и информацию в них.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Запрещено самостоятельно снимать защиту данных.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i="1">
                          <a:effectLst/>
                          <a:latin typeface="Calibri" panose="020F0502020204030204" pitchFamily="34" charset="0"/>
                          <a:ea typeface="Calibri" panose="020F0502020204030204" pitchFamily="34" charset="0"/>
                          <a:cs typeface="Times New Roman" panose="02020603050405020304" pitchFamily="18" charset="0"/>
                        </a:rPr>
                        <a:t>В случае, если данные в обязательных для заполнения строк отсутствуют, в таких строках необходимо поставить символ</a:t>
                      </a:r>
                      <a:r>
                        <a:rPr lang="ru-RU" sz="1100">
                          <a:effectLst/>
                          <a:latin typeface="Calibri" panose="020F0502020204030204" pitchFamily="34" charset="0"/>
                          <a:ea typeface="Calibri" panose="020F0502020204030204" pitchFamily="34" charset="0"/>
                          <a:cs typeface="Times New Roman" panose="02020603050405020304" pitchFamily="18" charset="0"/>
                        </a:rPr>
                        <a:t> </a:t>
                      </a:r>
                      <a:r>
                        <a:rPr lang="ru-RU" sz="1100" b="1">
                          <a:effectLst/>
                          <a:latin typeface="Calibri" panose="020F0502020204030204" pitchFamily="34" charset="0"/>
                          <a:ea typeface="Calibri" panose="020F0502020204030204" pitchFamily="34" charset="0"/>
                          <a:cs typeface="Times New Roman" panose="02020603050405020304" pitchFamily="18" charset="0"/>
                        </a:rPr>
                        <a:t>«-»</a:t>
                      </a:r>
                      <a:r>
                        <a:rPr lang="ru-RU" sz="11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18998">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i="1">
                          <a:effectLst/>
                          <a:latin typeface="Calibri" panose="020F0502020204030204" pitchFamily="34" charset="0"/>
                          <a:ea typeface="Calibri" panose="020F0502020204030204" pitchFamily="34" charset="0"/>
                          <a:cs typeface="Times New Roman" panose="02020603050405020304" pitchFamily="18" charset="0"/>
                        </a:rPr>
                        <a:t>Занесенные сведения не соответствуют данным, указанным в предоставленных документах или в Заявлении.</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594988">
                <a:tc>
                  <a:txBody>
                    <a:bodyPr/>
                    <a:lstStyle/>
                    <a:p>
                      <a:pPr algn="ctr">
                        <a:lnSpc>
                          <a:spcPct val="107000"/>
                        </a:lnSpc>
                        <a:spcAft>
                          <a:spcPts val="0"/>
                        </a:spcAft>
                      </a:pPr>
                      <a:r>
                        <a:rPr lang="ru-RU" sz="1100" b="1" u="sng">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Таблица</a:t>
                      </a:r>
                      <a:r>
                        <a:rPr lang="ru-RU" sz="1100" b="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u-RU" sz="110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Регистрационные сведения:</a:t>
                      </a:r>
                    </a:p>
                    <a:p>
                      <a:pPr algn="ctr">
                        <a:lnSpc>
                          <a:spcPct val="107000"/>
                        </a:lnSpc>
                        <a:spcAft>
                          <a:spcPts val="0"/>
                        </a:spcAft>
                      </a:pPr>
                      <a:r>
                        <a:rPr lang="ru-RU" sz="1100" b="1">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110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СНИЛС рекомендуется заполнять в формате: </a:t>
                      </a:r>
                      <a:r>
                        <a:rPr lang="ru-RU" sz="1100" dirty="0">
                          <a:effectLst/>
                          <a:latin typeface="Calibri" panose="020F0502020204030204" pitchFamily="34" charset="0"/>
                          <a:ea typeface="Calibri" panose="020F0502020204030204" pitchFamily="34" charset="0"/>
                          <a:cs typeface="Times New Roman" panose="02020603050405020304" pitchFamily="18" charset="0"/>
                        </a:rPr>
                        <a:t>XХХ- XХХ - XХХ XХ</a:t>
                      </a:r>
                      <a:r>
                        <a:rPr lang="ru-RU"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Серия и номер документа, удостоверяющего личность рекомендуется заполнять в формате:</a:t>
                      </a:r>
                      <a:r>
                        <a:rPr lang="ru-RU" sz="1100" dirty="0">
                          <a:effectLst/>
                          <a:latin typeface="Calibri" panose="020F0502020204030204" pitchFamily="34" charset="0"/>
                          <a:ea typeface="Calibri" panose="020F0502020204030204" pitchFamily="34" charset="0"/>
                          <a:cs typeface="Times New Roman" panose="02020603050405020304" pitchFamily="18" charset="0"/>
                        </a:rPr>
                        <a:t> XХ </a:t>
                      </a:r>
                      <a:r>
                        <a:rPr lang="ru-RU" sz="1100" dirty="0" err="1">
                          <a:effectLst/>
                          <a:latin typeface="Calibri" panose="020F0502020204030204" pitchFamily="34" charset="0"/>
                          <a:ea typeface="Calibri" panose="020F0502020204030204" pitchFamily="34" charset="0"/>
                          <a:cs typeface="Times New Roman" panose="02020603050405020304" pitchFamily="18" charset="0"/>
                        </a:rPr>
                        <a:t>XХ</a:t>
                      </a:r>
                      <a:r>
                        <a:rPr lang="ru-RU" sz="1100" dirty="0">
                          <a:effectLst/>
                          <a:latin typeface="Calibri" panose="020F0502020204030204" pitchFamily="34" charset="0"/>
                          <a:ea typeface="Calibri" panose="020F0502020204030204" pitchFamily="34" charset="0"/>
                          <a:cs typeface="Times New Roman" panose="02020603050405020304" pitchFamily="18" charset="0"/>
                        </a:rPr>
                        <a:t> XХХXХХ</a:t>
                      </a:r>
                      <a:r>
                        <a:rPr lang="ru-RU" sz="1100" b="1" dirty="0">
                          <a:effectLst/>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Сведения о документе, удостоверяющем личность: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Не указывают код подразделения;</a:t>
                      </a: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Отметка об отсутствии судимости: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ДА  - означает, что судимость отсутствует </a:t>
                      </a: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Контактные данные (телефон)</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Код города рекомендуется заполнять в формате +7 (XXX) XXX-XX-XX. </a:t>
                      </a:r>
                    </a:p>
                    <a:p>
                      <a:pPr>
                        <a:lnSpc>
                          <a:spcPct val="107000"/>
                        </a:lnSpc>
                        <a:spcAft>
                          <a:spcPts val="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Если несколько номеров, то ставится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54487">
                <a:tc>
                  <a:txBody>
                    <a:bodyPr/>
                    <a:lstStyle/>
                    <a:p>
                      <a:pPr algn="ctr">
                        <a:lnSpc>
                          <a:spcPct val="107000"/>
                        </a:lnSpc>
                        <a:spcAft>
                          <a:spcPts val="0"/>
                        </a:spcAft>
                      </a:pPr>
                      <a:r>
                        <a:rPr lang="ru-RU" sz="1100" b="1" u="sng"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Таблица</a:t>
                      </a: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Сведения о стаже:</a:t>
                      </a:r>
                    </a:p>
                    <a:p>
                      <a:pPr algn="ctr">
                        <a:lnSpc>
                          <a:spcPct val="107000"/>
                        </a:lnSpc>
                        <a:spcAft>
                          <a:spcPts val="0"/>
                        </a:spcAft>
                      </a:pP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Занесенные сведения не соответствуют данным, указанным в </a:t>
                      </a:r>
                      <a:r>
                        <a:rPr lang="ru-RU" sz="1100" b="1" dirty="0" err="1">
                          <a:effectLst/>
                          <a:latin typeface="Calibri" panose="020F0502020204030204" pitchFamily="34" charset="0"/>
                          <a:ea typeface="Calibri" panose="020F0502020204030204" pitchFamily="34" charset="0"/>
                          <a:cs typeface="Times New Roman" panose="02020603050405020304" pitchFamily="18" charset="0"/>
                        </a:rPr>
                        <a:t>в</a:t>
                      </a:r>
                      <a:r>
                        <a:rPr lang="ru-RU" sz="1100" b="1" dirty="0">
                          <a:effectLst/>
                          <a:latin typeface="Calibri" panose="020F0502020204030204" pitchFamily="34" charset="0"/>
                          <a:ea typeface="Calibri" panose="020F0502020204030204" pitchFamily="34" charset="0"/>
                          <a:cs typeface="Times New Roman" panose="02020603050405020304" pitchFamily="18" charset="0"/>
                        </a:rPr>
                        <a:t> Трудовой книжке, Выписке из Трудовой книжки;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Заносятся сведения только в отношении текущего (последнего работодателя), при этом общий трудовой стаж в строительстве составляет менее десяти лет;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Поле Дата увольнения/ перевода –если заявитель был уволен или переведен, в данном поле должна находиться дата его увольнения или перевода. В отношении последнего работодателя данное поле нужно оставить</a:t>
                      </a:r>
                      <a:r>
                        <a:rPr lang="ru-RU" sz="1100" b="1" u="sng" dirty="0">
                          <a:effectLst/>
                          <a:latin typeface="Calibri" panose="020F0502020204030204" pitchFamily="34" charset="0"/>
                          <a:ea typeface="Calibri" panose="020F0502020204030204" pitchFamily="34" charset="0"/>
                          <a:cs typeface="Times New Roman" panose="02020603050405020304" pitchFamily="18" charset="0"/>
                        </a:rPr>
                        <a:t> пустым </a:t>
                      </a:r>
                      <a:r>
                        <a:rPr lang="ru-RU" sz="1100" b="1" dirty="0">
                          <a:effectLst/>
                          <a:latin typeface="Calibri" panose="020F0502020204030204" pitchFamily="34" charset="0"/>
                          <a:ea typeface="Calibri" panose="020F0502020204030204" pitchFamily="34" charset="0"/>
                          <a:cs typeface="Times New Roman" panose="02020603050405020304" pitchFamily="18" charset="0"/>
                        </a:rPr>
                        <a:t>(в данном случае не ставить символ «-» и нельзя писать «по </a:t>
                      </a:r>
                      <a:r>
                        <a:rPr lang="ru-RU" sz="1100" b="1" dirty="0" err="1">
                          <a:effectLst/>
                          <a:latin typeface="Calibri" panose="020F0502020204030204" pitchFamily="34" charset="0"/>
                          <a:ea typeface="Calibri" panose="020F0502020204030204" pitchFamily="34" charset="0"/>
                          <a:cs typeface="Times New Roman" panose="02020603050405020304" pitchFamily="18" charset="0"/>
                        </a:rPr>
                        <a:t>н.в</a:t>
                      </a:r>
                      <a:r>
                        <a:rPr lang="ru-RU" sz="1100" b="1" dirty="0">
                          <a:effectLst/>
                          <a:latin typeface="Calibri" panose="020F0502020204030204" pitchFamily="34" charset="0"/>
                          <a:ea typeface="Calibri" panose="020F0502020204030204" pitchFamily="34"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Полное наименование работодателя либо сокращенное наименование - заполняется не в соответствии с наименованием по ЕГРЮЛ;</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Отметки о соответствии стажа работы проставляются неверно.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83060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F84560C-CBB5-40AC-A0AB-8CDF4DBA065C}" type="slidenum">
              <a:rPr lang="ru-RU" smtClean="0"/>
              <a:pPr/>
              <a:t>24</a:t>
            </a:fld>
            <a:endParaRPr lang="ru-RU"/>
          </a:p>
        </p:txBody>
      </p:sp>
      <p:sp>
        <p:nvSpPr>
          <p:cNvPr id="3" name="Прямоугольник 2"/>
          <p:cNvSpPr/>
          <p:nvPr/>
        </p:nvSpPr>
        <p:spPr>
          <a:xfrm>
            <a:off x="549896" y="3501008"/>
            <a:ext cx="8136904" cy="923330"/>
          </a:xfrm>
          <a:prstGeom prst="rect">
            <a:avLst/>
          </a:prstGeom>
        </p:spPr>
        <p:txBody>
          <a:bodyPr wrap="square">
            <a:spAutoFit/>
          </a:bodyPr>
          <a:lstStyle/>
          <a:p>
            <a:pPr lvl="0" algn="just" eaLnBrk="0" fontAlgn="base" hangingPunct="0">
              <a:spcBef>
                <a:spcPct val="0"/>
              </a:spcBef>
              <a:spcAft>
                <a:spcPct val="0"/>
              </a:spcAft>
            </a:pPr>
            <a:r>
              <a:rPr lang="ru-RU" altLang="ru-RU" b="1" i="1" dirty="0">
                <a:latin typeface="Times New Roman" panose="02020603050405020304" pitchFamily="18" charset="0"/>
                <a:ea typeface="Calibri" panose="020F0502020204030204" pitchFamily="34" charset="0"/>
                <a:cs typeface="Times New Roman" panose="02020603050405020304" pitchFamily="18" charset="0"/>
              </a:rPr>
              <a:t>В случае выявления ошибок, не предоставления необходимой информации и документов, возможен отказ во включении в национальный реестр специалистов в области строительства и возврат документов.</a:t>
            </a:r>
            <a:endParaRPr lang="ru-RU" altLang="ru-RU" i="1"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2574539098"/>
              </p:ext>
            </p:extLst>
          </p:nvPr>
        </p:nvGraphicFramePr>
        <p:xfrm>
          <a:off x="423492" y="476672"/>
          <a:ext cx="8263308" cy="2670016"/>
        </p:xfrm>
        <a:graphic>
          <a:graphicData uri="http://schemas.openxmlformats.org/drawingml/2006/table">
            <a:tbl>
              <a:tblPr/>
              <a:tblGrid>
                <a:gridCol w="2090360"/>
                <a:gridCol w="6172948"/>
              </a:tblGrid>
              <a:tr h="323863">
                <a:tc>
                  <a:txBody>
                    <a:bodyPr/>
                    <a:lstStyle/>
                    <a:p>
                      <a:pPr algn="ctr"/>
                      <a:r>
                        <a:rPr lang="ru-RU" sz="1200" b="1" kern="1200" dirty="0" smtClean="0">
                          <a:solidFill>
                            <a:schemeClr val="tx1"/>
                          </a:solidFill>
                          <a:effectLst/>
                          <a:latin typeface="+mn-lt"/>
                          <a:ea typeface="+mn-ea"/>
                          <a:cs typeface="+mn-cs"/>
                        </a:rPr>
                        <a:t>ВИД ПРОВЕРЯЕМОГО ДОКУМЕНТА/ФАЙЛА</a:t>
                      </a:r>
                      <a:endParaRPr lang="ru-RU" sz="1200" dirty="0">
                        <a:ln>
                          <a:solidFill>
                            <a:schemeClr val="tx2">
                              <a:lumMod val="50000"/>
                              <a:alpha val="8000"/>
                            </a:schemeClr>
                          </a:solidFill>
                        </a:ln>
                        <a:solidFill>
                          <a:schemeClr val="tx2">
                            <a:lumMod val="50000"/>
                          </a:schemeClr>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ru-RU" sz="1200" b="1" kern="1200" dirty="0" smtClean="0">
                          <a:solidFill>
                            <a:schemeClr val="tx1"/>
                          </a:solidFill>
                          <a:effectLst/>
                          <a:latin typeface="+mn-lt"/>
                          <a:ea typeface="+mn-ea"/>
                          <a:cs typeface="+mn-cs"/>
                        </a:rPr>
                        <a:t>ПЕРЕЧЕНЬ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23863">
                <a:tc>
                  <a:txBody>
                    <a:bodyPr/>
                    <a:lstStyle/>
                    <a:p>
                      <a:pPr algn="ctr">
                        <a:lnSpc>
                          <a:spcPct val="107000"/>
                        </a:lnSpc>
                        <a:spcAft>
                          <a:spcPts val="0"/>
                        </a:spcAft>
                      </a:pPr>
                      <a:r>
                        <a:rPr lang="ru-RU" sz="1100" b="1" u="sng"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Таблица</a:t>
                      </a: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Ответственное лицо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nSpc>
                          <a:spcPct val="107000"/>
                        </a:lnSpc>
                        <a:spcAft>
                          <a:spcPts val="0"/>
                        </a:spcAft>
                      </a:pPr>
                      <a:r>
                        <a:rPr lang="ru-RU" sz="1100">
                          <a:effectLst/>
                          <a:latin typeface="Calibri" panose="020F0502020204030204" pitchFamily="34" charset="0"/>
                          <a:ea typeface="Calibri" panose="020F0502020204030204" pitchFamily="34" charset="0"/>
                          <a:cs typeface="Times New Roman" panose="02020603050405020304" pitchFamily="18" charset="0"/>
                        </a:rPr>
                        <a:t>Рекомендуется указывать полное ФИО лица, заполняющего </a:t>
                      </a:r>
                      <a:r>
                        <a:rPr lang="en-US" sz="1100">
                          <a:effectLst/>
                          <a:latin typeface="Calibri" panose="020F0502020204030204" pitchFamily="34" charset="0"/>
                          <a:ea typeface="Calibri" panose="020F0502020204030204" pitchFamily="34" charset="0"/>
                          <a:cs typeface="Times New Roman" panose="02020603050405020304" pitchFamily="18" charset="0"/>
                        </a:rPr>
                        <a:t>mdb</a:t>
                      </a:r>
                      <a:r>
                        <a:rPr lang="ru-RU" sz="1100">
                          <a:effectLst/>
                          <a:latin typeface="Calibri" panose="020F0502020204030204" pitchFamily="34" charset="0"/>
                          <a:ea typeface="Calibri" panose="020F0502020204030204" pitchFamily="34" charset="0"/>
                          <a:cs typeface="Times New Roman" panose="02020603050405020304" pitchFamily="18" charset="0"/>
                        </a:rPr>
                        <a:t>-файл, указывать рег. номер СРО.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980393">
                <a:tc>
                  <a:txBody>
                    <a:bodyPr/>
                    <a:lstStyle/>
                    <a:p>
                      <a:pPr algn="ctr">
                        <a:lnSpc>
                          <a:spcPct val="107000"/>
                        </a:lnSpc>
                        <a:spcAft>
                          <a:spcPts val="0"/>
                        </a:spcAft>
                      </a:pPr>
                      <a:r>
                        <a:rPr lang="ru-RU" sz="1100" b="1" u="sng"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Таблица</a:t>
                      </a:r>
                      <a:r>
                        <a:rPr lang="ru-RU" sz="11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ДОКУМЕНТЫ</a:t>
                      </a:r>
                    </a:p>
                    <a:p>
                      <a:pPr algn="ctr">
                        <a:lnSpc>
                          <a:spcPct val="107000"/>
                        </a:lnSpc>
                        <a:spcAft>
                          <a:spcPts val="0"/>
                        </a:spcAft>
                      </a:pPr>
                      <a:r>
                        <a:rPr lang="ru-RU" sz="1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Сканы и заполненные названия документов не соответствуют друг другу;</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Прикрепленные файлы (сканы документов), в случае, если они не получены на бумажном носителе, не позволяют определить соответствие требованиям, установленным п.7.8 Регламента, в связи с отсутствием отсканированных страниц документа с нужной информацией, нечеткие сканы (нечитабельно).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В соответствие с Методическим рекомендациями, сканированный документ должен быть в формате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PDF</a:t>
                      </a:r>
                      <a:r>
                        <a:rPr lang="ru-RU" sz="1100" b="1" dirty="0">
                          <a:effectLst/>
                          <a:latin typeface="Calibri" panose="020F0502020204030204" pitchFamily="34" charset="0"/>
                          <a:ea typeface="Calibri" panose="020F0502020204030204" pitchFamily="34" charset="0"/>
                          <a:cs typeface="Times New Roman" panose="02020603050405020304" pitchFamily="18" charset="0"/>
                        </a:rPr>
                        <a:t> и размер одного скана-документа не должен превышать 8 Мегабайт.</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11937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1F84560C-CBB5-40AC-A0AB-8CDF4DBA065C}" type="slidenum">
              <a:rPr lang="ru-RU" smtClean="0"/>
              <a:pPr/>
              <a:t>25</a:t>
            </a:fld>
            <a:endParaRPr lang="ru-RU"/>
          </a:p>
        </p:txBody>
      </p:sp>
      <p:sp>
        <p:nvSpPr>
          <p:cNvPr id="5" name="Rectangle 3"/>
          <p:cNvSpPr>
            <a:spLocks noChangeArrowheads="1"/>
          </p:cNvSpPr>
          <p:nvPr/>
        </p:nvSpPr>
        <p:spPr bwMode="auto">
          <a:xfrm>
            <a:off x="323527" y="2531806"/>
            <a:ext cx="8497168" cy="2031325"/>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ru-RU" altLang="ru-RU"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lang="ru-RU" altLang="ru-RU" b="1" dirty="0" smtClean="0">
                <a:latin typeface="Times New Roman" panose="02020603050405020304" pitchFamily="18" charset="0"/>
                <a:cs typeface="Times New Roman" panose="02020603050405020304" pitchFamily="18" charset="0"/>
              </a:rPr>
              <a:t>Диплом о профессиональной переподготовке не является дипломом о высшем образовании;</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Квалификационные аттестаты не могут заменить удостоверение о повышении квалификации;</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ru-RU" altLang="ru-RU"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Повышении квалификации</a:t>
            </a:r>
            <a:r>
              <a:rPr kumimoji="0" lang="ru-RU" altLang="ru-RU" b="1" i="0" u="none" strike="noStrike" cap="none" normalizeH="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проводится один раз в 5 лет, удостоверение не действует бессрочно.</a:t>
            </a:r>
            <a:endParaRPr kumimoji="0" lang="ru-RU" altLang="ru-RU"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901861" y="528318"/>
            <a:ext cx="5340501" cy="477054"/>
          </a:xfrm>
          <a:prstGeom prst="rect">
            <a:avLst/>
          </a:prstGeom>
        </p:spPr>
        <p:txBody>
          <a:bodyPr wrap="none">
            <a:spAutoFit/>
          </a:bodyPr>
          <a:lstStyle/>
          <a:p>
            <a:r>
              <a:rPr lang="ru-RU" altLang="ru-RU" sz="25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u-RU" altLang="ru-RU" sz="25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Обращаем внимание на следующее:</a:t>
            </a:r>
            <a:endParaRPr lang="ru-RU" sz="25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0"/>
            <a:ext cx="1043608" cy="1768915"/>
          </a:xfrm>
          <a:prstGeom prst="rect">
            <a:avLst/>
          </a:prstGeom>
        </p:spPr>
      </p:pic>
    </p:spTree>
    <p:extLst>
      <p:ext uri="{BB962C8B-B14F-4D97-AF65-F5344CB8AC3E}">
        <p14:creationId xmlns:p14="http://schemas.microsoft.com/office/powerpoint/2010/main" xmlns="" val="2268352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Прямоугольник 1"/>
          <p:cNvSpPr>
            <a:spLocks noChangeArrowheads="1"/>
          </p:cNvSpPr>
          <p:nvPr/>
        </p:nvSpPr>
        <p:spPr bwMode="auto">
          <a:xfrm>
            <a:off x="1411288" y="2852738"/>
            <a:ext cx="66262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4000" b="1">
              <a:solidFill>
                <a:schemeClr val="bg1"/>
              </a:solidFill>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87024" y="525044"/>
            <a:ext cx="2088232" cy="1495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Прямоугольник 1"/>
          <p:cNvSpPr>
            <a:spLocks noChangeArrowheads="1"/>
          </p:cNvSpPr>
          <p:nvPr/>
        </p:nvSpPr>
        <p:spPr bwMode="auto">
          <a:xfrm>
            <a:off x="2051720" y="2126674"/>
            <a:ext cx="452679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2400" b="1" dirty="0" smtClean="0">
                <a:latin typeface="Arial" panose="020B0604020202020204" pitchFamily="34" charset="0"/>
                <a:cs typeface="Arial" panose="020B0604020202020204" pitchFamily="34" charset="0"/>
              </a:rPr>
              <a:t>Национальное объединение строителей</a:t>
            </a:r>
            <a:endParaRPr lang="ru-RU" sz="2400" b="1" dirty="0">
              <a:latin typeface="Arial" panose="020B0604020202020204" pitchFamily="34" charset="0"/>
              <a:cs typeface="Arial" panose="020B0604020202020204" pitchFamily="34" charset="0"/>
            </a:endParaRPr>
          </a:p>
        </p:txBody>
      </p:sp>
      <p:pic>
        <p:nvPicPr>
          <p:cNvPr id="9" name="Picture 6" descr="http://www.ukrinvestcenter.com.ua/wp-content/uploads/2014/01/stroyk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3573016"/>
            <a:ext cx="2541298" cy="127972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srovsrok.alloy.ru/media-v29/logos/842c1ac5d5ab6b80fb7142c5abf0951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3620599"/>
            <a:ext cx="1840192" cy="132738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Прямоугольник 1"/>
          <p:cNvSpPr>
            <a:spLocks noChangeArrowheads="1"/>
          </p:cNvSpPr>
          <p:nvPr/>
        </p:nvSpPr>
        <p:spPr bwMode="auto">
          <a:xfrm>
            <a:off x="524668" y="5012890"/>
            <a:ext cx="287807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1800" b="1" dirty="0" smtClean="0">
                <a:latin typeface="Arial" panose="020B0604020202020204" pitchFamily="34" charset="0"/>
                <a:cs typeface="Arial" panose="020B0604020202020204" pitchFamily="34" charset="0"/>
              </a:rPr>
              <a:t>279 саморегулируемых организаций в области строительства</a:t>
            </a:r>
            <a:endParaRPr lang="ru-RU" sz="1800" b="1" dirty="0">
              <a:latin typeface="Arial" panose="020B0604020202020204" pitchFamily="34" charset="0"/>
              <a:cs typeface="Arial" panose="020B0604020202020204" pitchFamily="34" charset="0"/>
            </a:endParaRPr>
          </a:p>
        </p:txBody>
      </p:sp>
      <p:sp>
        <p:nvSpPr>
          <p:cNvPr id="13" name="Прямоугольник 1"/>
          <p:cNvSpPr>
            <a:spLocks noChangeArrowheads="1"/>
          </p:cNvSpPr>
          <p:nvPr/>
        </p:nvSpPr>
        <p:spPr bwMode="auto">
          <a:xfrm>
            <a:off x="6102373" y="5186096"/>
            <a:ext cx="258174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1800" b="1" dirty="0" smtClean="0">
                <a:latin typeface="Arial" panose="020B0604020202020204" pitchFamily="34" charset="0"/>
                <a:cs typeface="Arial" panose="020B0604020202020204" pitchFamily="34" charset="0"/>
              </a:rPr>
              <a:t>118 757 строительных компаний</a:t>
            </a:r>
            <a:endParaRPr lang="ru-RU" sz="1800" b="1" dirty="0">
              <a:latin typeface="Arial" panose="020B0604020202020204" pitchFamily="34" charset="0"/>
              <a:cs typeface="Arial" panose="020B0604020202020204" pitchFamily="34" charset="0"/>
            </a:endParaRPr>
          </a:p>
        </p:txBody>
      </p:sp>
      <p:sp>
        <p:nvSpPr>
          <p:cNvPr id="14" name="Прямоугольник 1"/>
          <p:cNvSpPr>
            <a:spLocks noChangeArrowheads="1"/>
          </p:cNvSpPr>
          <p:nvPr/>
        </p:nvSpPr>
        <p:spPr bwMode="auto">
          <a:xfrm>
            <a:off x="2411760" y="6381328"/>
            <a:ext cx="640871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spcAft>
                <a:spcPct val="0"/>
              </a:spcAft>
              <a:buNone/>
            </a:pPr>
            <a:r>
              <a:rPr lang="ru-RU" sz="1200" dirty="0" smtClean="0">
                <a:solidFill>
                  <a:srgbClr val="0070C0"/>
                </a:solidFill>
                <a:latin typeface="Arial" panose="020B0604020202020204" pitchFamily="34" charset="0"/>
                <a:cs typeface="Arial" panose="020B0604020202020204" pitchFamily="34" charset="0"/>
              </a:rPr>
              <a:t>По состоянию на 24.04.2017</a:t>
            </a:r>
            <a:endParaRPr lang="ru-RU" sz="1200" dirty="0">
              <a:solidFill>
                <a:srgbClr val="0070C0"/>
              </a:solidFill>
              <a:latin typeface="Arial" panose="020B0604020202020204" pitchFamily="34" charset="0"/>
              <a:cs typeface="Arial" panose="020B0604020202020204" pitchFamily="34" charset="0"/>
            </a:endParaRPr>
          </a:p>
        </p:txBody>
      </p:sp>
      <p:pic>
        <p:nvPicPr>
          <p:cNvPr id="15" name="Picture 2" descr="Картинки по запросу инженеры 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904" y="3573016"/>
            <a:ext cx="1945812" cy="129614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Прямоугольник 1"/>
          <p:cNvSpPr>
            <a:spLocks noChangeArrowheads="1"/>
          </p:cNvSpPr>
          <p:nvPr/>
        </p:nvSpPr>
        <p:spPr bwMode="auto">
          <a:xfrm>
            <a:off x="3491880" y="5085184"/>
            <a:ext cx="247592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1800" b="1" dirty="0" smtClean="0">
                <a:latin typeface="Arial" panose="020B0604020202020204" pitchFamily="34" charset="0"/>
                <a:cs typeface="Arial" panose="020B0604020202020204" pitchFamily="34" charset="0"/>
              </a:rPr>
              <a:t>Около </a:t>
            </a:r>
            <a:r>
              <a:rPr lang="ru-RU" sz="1800" b="1" dirty="0" smtClean="0">
                <a:solidFill>
                  <a:srgbClr val="FF0000"/>
                </a:solidFill>
                <a:latin typeface="Arial" panose="020B0604020202020204" pitchFamily="34" charset="0"/>
                <a:cs typeface="Arial" panose="020B0604020202020204" pitchFamily="34" charset="0"/>
              </a:rPr>
              <a:t>200 000 </a:t>
            </a:r>
            <a:r>
              <a:rPr lang="ru-RU" sz="1800" b="1" dirty="0" smtClean="0">
                <a:latin typeface="Arial" panose="020B0604020202020204" pitchFamily="34" charset="0"/>
                <a:cs typeface="Arial" panose="020B0604020202020204" pitchFamily="34" charset="0"/>
              </a:rPr>
              <a:t>специалистов по организации строительства</a:t>
            </a:r>
            <a:endParaRPr lang="ru-RU"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0689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авнобедренный треугольник 3"/>
          <p:cNvSpPr/>
          <p:nvPr/>
        </p:nvSpPr>
        <p:spPr>
          <a:xfrm>
            <a:off x="1773927" y="1400598"/>
            <a:ext cx="6228022" cy="4980730"/>
          </a:xfrm>
          <a:prstGeom prst="triangle">
            <a:avLst/>
          </a:prstGeom>
          <a:solidFill>
            <a:srgbClr val="D4F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62476" y="1049012"/>
            <a:ext cx="4781426" cy="703173"/>
          </a:xfrm>
        </p:spPr>
        <p:txBody>
          <a:bodyPr>
            <a:noAutofit/>
          </a:bodyPr>
          <a:lstStyle/>
          <a:p>
            <a:pPr algn="ctr"/>
            <a:r>
              <a:rPr lang="ru-RU" sz="1800" dirty="0">
                <a:latin typeface="Calibri" panose="020F0502020204030204" pitchFamily="34" charset="0"/>
                <a:ea typeface="Calibri" panose="020F0502020204030204" pitchFamily="34" charset="0"/>
                <a:cs typeface="Times New Roman" panose="02020603050405020304" pitchFamily="18" charset="0"/>
              </a:rPr>
              <a:t/>
            </a:r>
            <a:br>
              <a:rPr lang="ru-RU" sz="1800" dirty="0">
                <a:latin typeface="Calibri" panose="020F0502020204030204" pitchFamily="34" charset="0"/>
                <a:ea typeface="Calibri" panose="020F0502020204030204" pitchFamily="34" charset="0"/>
                <a:cs typeface="Times New Roman" panose="02020603050405020304" pitchFamily="18" charset="0"/>
              </a:rPr>
            </a:br>
            <a:endParaRPr lang="ru-RU" sz="1800" dirty="0"/>
          </a:p>
        </p:txBody>
      </p:sp>
      <p:sp>
        <p:nvSpPr>
          <p:cNvPr id="6" name="Заголовок 1"/>
          <p:cNvSpPr txBox="1">
            <a:spLocks/>
          </p:cNvSpPr>
          <p:nvPr/>
        </p:nvSpPr>
        <p:spPr>
          <a:xfrm>
            <a:off x="1413232" y="692391"/>
            <a:ext cx="7322924" cy="321379"/>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smtClean="0">
                <a:solidFill>
                  <a:srgbClr val="C00000"/>
                </a:solidFill>
                <a:latin typeface="Arial" panose="020B0604020202020204" pitchFamily="34" charset="0"/>
                <a:cs typeface="Arial" panose="020B0604020202020204" pitchFamily="34" charset="0"/>
              </a:rPr>
              <a:t>Основные цели 372-ФЗ в области кадрового обеспечения </a:t>
            </a:r>
            <a:endParaRPr lang="ru-RU" sz="28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115630" y="3694253"/>
            <a:ext cx="5544616" cy="1015663"/>
          </a:xfrm>
          <a:prstGeom prst="rect">
            <a:avLst/>
          </a:prstGeom>
          <a:solidFill>
            <a:srgbClr val="002060"/>
          </a:solidFill>
          <a:ln>
            <a:solidFill>
              <a:schemeClr val="tx1"/>
            </a:solidFill>
          </a:ln>
        </p:spPr>
        <p:txBody>
          <a:bodyPr wrap="square" rtlCol="0" anchor="ctr">
            <a:spAutoFit/>
          </a:bodyPr>
          <a:lstStyle/>
          <a:p>
            <a:pPr algn="ctr"/>
            <a:r>
              <a:rPr lang="ru-RU" sz="2000" dirty="0">
                <a:solidFill>
                  <a:schemeClr val="bg1"/>
                </a:solidFill>
                <a:latin typeface="Arial" panose="020B0604020202020204" pitchFamily="34" charset="0"/>
                <a:cs typeface="Arial" panose="020B0604020202020204" pitchFamily="34" charset="0"/>
              </a:rPr>
              <a:t>Отследить </a:t>
            </a:r>
          </a:p>
          <a:p>
            <a:pPr algn="ctr"/>
            <a:r>
              <a:rPr lang="ru-RU" sz="2000" dirty="0">
                <a:solidFill>
                  <a:schemeClr val="bg1"/>
                </a:solidFill>
                <a:latin typeface="Arial" panose="020B0604020202020204" pitchFamily="34" charset="0"/>
                <a:cs typeface="Arial" panose="020B0604020202020204" pitchFamily="34" charset="0"/>
              </a:rPr>
              <a:t>наличие квалифицированных кадров у строительных организаций - членов СРО</a:t>
            </a:r>
          </a:p>
        </p:txBody>
      </p:sp>
      <p:sp>
        <p:nvSpPr>
          <p:cNvPr id="8" name="TextBox 7"/>
          <p:cNvSpPr txBox="1"/>
          <p:nvPr/>
        </p:nvSpPr>
        <p:spPr>
          <a:xfrm>
            <a:off x="1302301" y="5112077"/>
            <a:ext cx="7272808" cy="1323439"/>
          </a:xfrm>
          <a:prstGeom prst="rect">
            <a:avLst/>
          </a:prstGeom>
          <a:solidFill>
            <a:srgbClr val="C00000"/>
          </a:solidFill>
          <a:ln>
            <a:solidFill>
              <a:schemeClr val="tx1"/>
            </a:solidFill>
          </a:ln>
        </p:spPr>
        <p:txBody>
          <a:bodyPr wrap="square" rtlCol="0">
            <a:spAutoFit/>
          </a:bodyPr>
          <a:lstStyle/>
          <a:p>
            <a:pPr algn="ctr"/>
            <a:r>
              <a:rPr lang="ru-RU" sz="2000" b="1" dirty="0" smtClean="0">
                <a:solidFill>
                  <a:schemeClr val="bg1"/>
                </a:solidFill>
                <a:latin typeface="Arial" panose="020B0604020202020204" pitchFamily="34" charset="0"/>
                <a:cs typeface="Arial" panose="020B0604020202020204" pitchFamily="34" charset="0"/>
              </a:rPr>
              <a:t>Наличие </a:t>
            </a:r>
            <a:r>
              <a:rPr lang="ru-RU" sz="2000" b="1" dirty="0">
                <a:solidFill>
                  <a:schemeClr val="bg1"/>
                </a:solidFill>
                <a:latin typeface="Arial" panose="020B0604020202020204" pitchFamily="34" charset="0"/>
                <a:cs typeface="Arial" panose="020B0604020202020204" pitchFamily="34" charset="0"/>
              </a:rPr>
              <a:t>реестра специалистов поможет навести порядок в строительной отрасли, </a:t>
            </a:r>
            <a:r>
              <a:rPr lang="ru-RU" sz="2000" b="1" dirty="0" smtClean="0">
                <a:solidFill>
                  <a:schemeClr val="bg1"/>
                </a:solidFill>
                <a:latin typeface="Arial" panose="020B0604020202020204" pitchFamily="34" charset="0"/>
                <a:cs typeface="Arial" panose="020B0604020202020204" pitchFamily="34" charset="0"/>
              </a:rPr>
              <a:t>и </a:t>
            </a:r>
            <a:r>
              <a:rPr lang="ru-RU" sz="2000" b="1" dirty="0">
                <a:solidFill>
                  <a:schemeClr val="bg1"/>
                </a:solidFill>
                <a:latin typeface="Arial" panose="020B0604020202020204" pitchFamily="34" charset="0"/>
                <a:cs typeface="Arial" panose="020B0604020202020204" pitchFamily="34" charset="0"/>
              </a:rPr>
              <a:t>дать возможность строительным компаниям, имеющим </a:t>
            </a:r>
            <a:r>
              <a:rPr lang="ru-RU" sz="2000" b="1" dirty="0" smtClean="0">
                <a:solidFill>
                  <a:schemeClr val="bg1"/>
                </a:solidFill>
                <a:latin typeface="Arial" panose="020B0604020202020204" pitchFamily="34" charset="0"/>
                <a:cs typeface="Arial" panose="020B0604020202020204" pitchFamily="34" charset="0"/>
              </a:rPr>
              <a:t>кадры, </a:t>
            </a:r>
            <a:r>
              <a:rPr lang="ru-RU" sz="2000" b="1" dirty="0">
                <a:solidFill>
                  <a:schemeClr val="bg1"/>
                </a:solidFill>
                <a:latin typeface="Arial" panose="020B0604020202020204" pitchFamily="34" charset="0"/>
                <a:cs typeface="Arial" panose="020B0604020202020204" pitchFamily="34" charset="0"/>
              </a:rPr>
              <a:t>свободно развиваться на </a:t>
            </a:r>
            <a:r>
              <a:rPr lang="ru-RU" sz="2000" b="1" dirty="0" smtClean="0">
                <a:solidFill>
                  <a:schemeClr val="bg1"/>
                </a:solidFill>
                <a:latin typeface="Arial" panose="020B0604020202020204" pitchFamily="34" charset="0"/>
                <a:cs typeface="Arial" panose="020B0604020202020204" pitchFamily="34" charset="0"/>
              </a:rPr>
              <a:t>рынке</a:t>
            </a:r>
            <a:endParaRPr lang="ru-RU" sz="2000" b="1" dirty="0">
              <a:solidFill>
                <a:schemeClr val="bg1"/>
              </a:solidFill>
              <a:latin typeface="Arial" panose="020B0604020202020204" pitchFamily="34" charset="0"/>
              <a:cs typeface="Arial" panose="020B0604020202020204" pitchFamily="34" charset="0"/>
            </a:endParaRPr>
          </a:p>
        </p:txBody>
      </p:sp>
      <p:sp>
        <p:nvSpPr>
          <p:cNvPr id="15" name="Прямоугольник 14"/>
          <p:cNvSpPr/>
          <p:nvPr/>
        </p:nvSpPr>
        <p:spPr>
          <a:xfrm>
            <a:off x="2596186" y="2037431"/>
            <a:ext cx="4583505" cy="1200329"/>
          </a:xfrm>
          <a:prstGeom prst="rect">
            <a:avLst/>
          </a:prstGeom>
          <a:solidFill>
            <a:schemeClr val="bg1"/>
          </a:solidFill>
          <a:ln>
            <a:solidFill>
              <a:schemeClr val="tx1"/>
            </a:solidFill>
          </a:ln>
        </p:spPr>
        <p:txBody>
          <a:bodyPr wrap="square">
            <a:spAutoFit/>
          </a:bodyPr>
          <a:lstStyle/>
          <a:p>
            <a:pPr algn="ctr"/>
            <a:r>
              <a:rPr lang="ru-RU" b="1" dirty="0" smtClean="0">
                <a:latin typeface="Arial" panose="020B0604020202020204" pitchFamily="34" charset="0"/>
                <a:cs typeface="Arial" panose="020B0604020202020204" pitchFamily="34" charset="0"/>
              </a:rPr>
              <a:t>Реализация </a:t>
            </a:r>
            <a:r>
              <a:rPr lang="ru-RU" b="1" dirty="0">
                <a:latin typeface="Arial" panose="020B0604020202020204" pitchFamily="34" charset="0"/>
                <a:cs typeface="Arial" panose="020B0604020202020204" pitchFamily="34" charset="0"/>
              </a:rPr>
              <a:t>поставленной </a:t>
            </a:r>
            <a:r>
              <a:rPr lang="ru-RU" b="1" dirty="0" err="1" smtClean="0">
                <a:latin typeface="Arial" panose="020B0604020202020204" pitchFamily="34" charset="0"/>
                <a:cs typeface="Arial" panose="020B0604020202020204" pitchFamily="34" charset="0"/>
              </a:rPr>
              <a:t>ГрК</a:t>
            </a:r>
            <a:r>
              <a:rPr lang="ru-RU" b="1" dirty="0" smtClean="0">
                <a:latin typeface="Arial" panose="020B0604020202020204" pitchFamily="34" charset="0"/>
                <a:cs typeface="Arial" panose="020B0604020202020204" pitchFamily="34" charset="0"/>
              </a:rPr>
              <a:t> задачи </a:t>
            </a:r>
            <a:r>
              <a:rPr lang="ru-RU" b="1" dirty="0">
                <a:latin typeface="Arial" panose="020B0604020202020204" pitchFamily="34" charset="0"/>
                <a:cs typeface="Arial" panose="020B0604020202020204" pitchFamily="34" charset="0"/>
              </a:rPr>
              <a:t>о создании и ведении Национального реестра специалистов в области строительства </a:t>
            </a:r>
            <a:r>
              <a:rPr lang="ru-RU" b="1" dirty="0" smtClean="0">
                <a:latin typeface="Arial" panose="020B0604020202020204" pitchFamily="34" charset="0"/>
                <a:cs typeface="Arial" panose="020B0604020202020204" pitchFamily="34" charset="0"/>
              </a:rPr>
              <a:t>(НРС)</a:t>
            </a:r>
            <a:endParaRPr lang="ru-RU" b="1" dirty="0">
              <a:solidFill>
                <a:schemeClr val="bg1"/>
              </a:solidFill>
              <a:latin typeface="Arial" panose="020B0604020202020204" pitchFamily="34" charset="0"/>
              <a:cs typeface="Arial" panose="020B0604020202020204" pitchFamily="34" charset="0"/>
            </a:endParaRPr>
          </a:p>
        </p:txBody>
      </p:sp>
      <p:sp>
        <p:nvSpPr>
          <p:cNvPr id="20" name="Стрелка вниз 19"/>
          <p:cNvSpPr/>
          <p:nvPr/>
        </p:nvSpPr>
        <p:spPr>
          <a:xfrm>
            <a:off x="4858603" y="4709916"/>
            <a:ext cx="301357" cy="37092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endParaRPr>
          </a:p>
        </p:txBody>
      </p:sp>
      <p:sp>
        <p:nvSpPr>
          <p:cNvPr id="22" name="Стрелка вниз 21"/>
          <p:cNvSpPr/>
          <p:nvPr/>
        </p:nvSpPr>
        <p:spPr>
          <a:xfrm>
            <a:off x="4802717" y="3243539"/>
            <a:ext cx="271977" cy="34233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tx1"/>
                </a:solidFill>
              </a:ln>
            </a:endParaRPr>
          </a:p>
        </p:txBody>
      </p:sp>
    </p:spTree>
    <p:extLst>
      <p:ext uri="{BB962C8B-B14F-4D97-AF65-F5344CB8AC3E}">
        <p14:creationId xmlns:p14="http://schemas.microsoft.com/office/powerpoint/2010/main" xmlns="" val="260242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Прямоугольник 1"/>
          <p:cNvSpPr>
            <a:spLocks noChangeArrowheads="1"/>
          </p:cNvSpPr>
          <p:nvPr/>
        </p:nvSpPr>
        <p:spPr bwMode="auto">
          <a:xfrm>
            <a:off x="1411288" y="2852738"/>
            <a:ext cx="66262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4000" b="1">
              <a:solidFill>
                <a:schemeClr val="bg1"/>
              </a:solidFill>
              <a:latin typeface="Times New Roman" panose="02020603050405020304" pitchFamily="18" charset="0"/>
              <a:cs typeface="Times New Roman" panose="02020603050405020304" pitchFamily="18" charset="0"/>
            </a:endParaRPr>
          </a:p>
        </p:txBody>
      </p:sp>
      <p:sp>
        <p:nvSpPr>
          <p:cNvPr id="14" name="Прямоугольник 1"/>
          <p:cNvSpPr>
            <a:spLocks noChangeArrowheads="1"/>
          </p:cNvSpPr>
          <p:nvPr/>
        </p:nvSpPr>
        <p:spPr bwMode="auto">
          <a:xfrm>
            <a:off x="755576" y="404664"/>
            <a:ext cx="7488832" cy="1231106"/>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1400" dirty="0" smtClean="0">
                <a:solidFill>
                  <a:schemeClr val="tx2"/>
                </a:solidFill>
                <a:latin typeface="Arial" panose="020B0604020202020204" pitchFamily="34" charset="0"/>
                <a:cs typeface="Arial" panose="020B0604020202020204" pitchFamily="34" charset="0"/>
              </a:rPr>
              <a:t>Каждая строительная организация – член СРО</a:t>
            </a:r>
          </a:p>
          <a:p>
            <a:pPr algn="ctr">
              <a:spcBef>
                <a:spcPct val="0"/>
              </a:spcBef>
              <a:spcAft>
                <a:spcPct val="0"/>
              </a:spcAft>
              <a:buNone/>
            </a:pPr>
            <a:r>
              <a:rPr lang="ru-RU" sz="1400" dirty="0" smtClean="0">
                <a:solidFill>
                  <a:schemeClr val="tx2"/>
                </a:solidFill>
                <a:latin typeface="Arial" panose="020B0604020202020204" pitchFamily="34" charset="0"/>
                <a:cs typeface="Arial" panose="020B0604020202020204" pitchFamily="34" charset="0"/>
              </a:rPr>
              <a:t>должна к 01.07.2017 года показать наличие в штате не менее 2-х </a:t>
            </a:r>
          </a:p>
          <a:p>
            <a:pPr algn="ctr">
              <a:spcBef>
                <a:spcPct val="0"/>
              </a:spcBef>
              <a:spcAft>
                <a:spcPct val="0"/>
              </a:spcAft>
              <a:buNone/>
            </a:pPr>
            <a:r>
              <a:rPr lang="ru-RU" sz="1800" dirty="0" smtClean="0">
                <a:solidFill>
                  <a:schemeClr val="tx2"/>
                </a:solidFill>
                <a:latin typeface="Arial" panose="020B0604020202020204" pitchFamily="34" charset="0"/>
                <a:cs typeface="Arial" panose="020B0604020202020204" pitchFamily="34" charset="0"/>
              </a:rPr>
              <a:t>специалистов по организации строительства</a:t>
            </a:r>
            <a:r>
              <a:rPr lang="ru-RU" sz="1400" dirty="0" smtClean="0">
                <a:solidFill>
                  <a:schemeClr val="tx2"/>
                </a:solidFill>
                <a:latin typeface="Arial" panose="020B0604020202020204" pitchFamily="34" charset="0"/>
                <a:cs typeface="Arial" panose="020B0604020202020204" pitchFamily="34" charset="0"/>
              </a:rPr>
              <a:t>, </a:t>
            </a:r>
          </a:p>
          <a:p>
            <a:pPr algn="ctr">
              <a:spcBef>
                <a:spcPct val="0"/>
              </a:spcBef>
              <a:spcAft>
                <a:spcPct val="0"/>
              </a:spcAft>
              <a:buNone/>
            </a:pPr>
            <a:r>
              <a:rPr lang="ru-RU" sz="1400" dirty="0" smtClean="0">
                <a:solidFill>
                  <a:schemeClr val="tx2"/>
                </a:solidFill>
                <a:latin typeface="Arial" panose="020B0604020202020204" pitchFamily="34" charset="0"/>
                <a:cs typeface="Arial" panose="020B0604020202020204" pitchFamily="34" charset="0"/>
              </a:rPr>
              <a:t>включенных в национальный реестр специалистов в области строительства </a:t>
            </a:r>
          </a:p>
          <a:p>
            <a:pPr algn="ctr">
              <a:spcBef>
                <a:spcPct val="0"/>
              </a:spcBef>
              <a:spcAft>
                <a:spcPct val="0"/>
              </a:spcAft>
              <a:buNone/>
            </a:pPr>
            <a:r>
              <a:rPr lang="ru-RU" sz="1400" dirty="0" smtClean="0">
                <a:solidFill>
                  <a:schemeClr val="tx2"/>
                </a:solidFill>
                <a:latin typeface="Arial" panose="020B0604020202020204" pitchFamily="34" charset="0"/>
                <a:cs typeface="Arial" panose="020B0604020202020204" pitchFamily="34" charset="0"/>
              </a:rPr>
              <a:t>(ч. 6 ст. 55.5 ГРК РФ)</a:t>
            </a:r>
            <a:endParaRPr lang="ru-RU" sz="1400" dirty="0">
              <a:solidFill>
                <a:schemeClr val="tx2"/>
              </a:solidFill>
              <a:latin typeface="Arial" panose="020B0604020202020204" pitchFamily="34" charset="0"/>
              <a:cs typeface="Arial" panose="020B0604020202020204" pitchFamily="34" charset="0"/>
            </a:endParaRPr>
          </a:p>
        </p:txBody>
      </p:sp>
      <p:sp>
        <p:nvSpPr>
          <p:cNvPr id="11" name="Прямоугольник 1"/>
          <p:cNvSpPr>
            <a:spLocks noChangeArrowheads="1"/>
          </p:cNvSpPr>
          <p:nvPr/>
        </p:nvSpPr>
        <p:spPr bwMode="auto">
          <a:xfrm>
            <a:off x="755576" y="1988840"/>
            <a:ext cx="7560840" cy="3305520"/>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ru-RU" sz="1200" dirty="0" smtClean="0">
                <a:solidFill>
                  <a:srgbClr val="0070C0"/>
                </a:solidFill>
                <a:latin typeface="Arial" panose="020B0604020202020204" pitchFamily="34" charset="0"/>
                <a:cs typeface="Arial" panose="020B0604020202020204" pitchFamily="34" charset="0"/>
              </a:rPr>
              <a:t>Требования к членам саморегулируемой организации, устанавливаемые в стандартах саморегулируемой организации и во внутренних документах саморегулируемой организации, не могут быть ниже чем минимально установленные требования:</a:t>
            </a:r>
          </a:p>
          <a:p>
            <a:pPr algn="just">
              <a:buNone/>
            </a:pPr>
            <a:r>
              <a:rPr lang="ru-RU" sz="1200" dirty="0" smtClean="0">
                <a:solidFill>
                  <a:srgbClr val="0070C0"/>
                </a:solidFill>
                <a:latin typeface="Arial" panose="020B0604020202020204" pitchFamily="34" charset="0"/>
                <a:cs typeface="Arial" panose="020B0604020202020204" pitchFamily="34" charset="0"/>
              </a:rPr>
              <a:t>1) квалификационные требования к индивидуальным предпринимателям, а также руководителям юридического лица, самостоятельно организующим выполнение инженерных изысканий, подготовку проектной документации, строительство, реконструкцию, капитальный ремонт объектов капитального строительства, - наличие высшего образования соответствующего профиля и стажа работы по специальности не менее чем пять лет;</a:t>
            </a:r>
          </a:p>
          <a:p>
            <a:pPr algn="just">
              <a:buNone/>
            </a:pPr>
            <a:r>
              <a:rPr lang="ru-RU" sz="1200" dirty="0" smtClean="0">
                <a:solidFill>
                  <a:srgbClr val="0070C0"/>
                </a:solidFill>
                <a:latin typeface="Arial" panose="020B0604020202020204" pitchFamily="34" charset="0"/>
                <a:cs typeface="Arial" panose="020B0604020202020204" pitchFamily="34" charset="0"/>
              </a:rPr>
              <a:t>2) требования к наличию у индивидуального предпринимателя или юридического лица специалистов по организации инженерных изысканий (главных инженеров проектов), специалистов по организации архитектурно-строительного проектирования (главных инженеров проектов, главных архитекторов проектов), специалистов по организации строительства (главных инженеров проектов), трудовая функция которых включает соответственно организацию выполнения работ по инженерным изысканиям, выполнения работ по подготовке проектной документации, работ по строительству, реконструкции, капитальному ремонту объектов капитального строительства и СВЕДЕНИЯ О КОТОРЫХ ВКЛЮЧЕНЫ В НАЦИОНАЛЬНЫЕ РЕЕСТРЫ СПЕЦИАЛИСТОВ, предусмотренные </a:t>
            </a:r>
            <a:r>
              <a:rPr lang="ru-RU" sz="1200" dirty="0" smtClean="0">
                <a:solidFill>
                  <a:srgbClr val="0070C0"/>
                </a:solidFill>
                <a:latin typeface="Arial" panose="020B0604020202020204" pitchFamily="34" charset="0"/>
                <a:cs typeface="Arial" panose="020B0604020202020204" pitchFamily="34" charset="0"/>
                <a:hlinkClick r:id="rId2"/>
              </a:rPr>
              <a:t>- не менее чем два специалиста по месту основной работы.</a:t>
            </a:r>
            <a:endParaRPr lang="ru-RU" sz="12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35346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23528" y="139096"/>
            <a:ext cx="8585147" cy="950357"/>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smtClean="0">
                <a:solidFill>
                  <a:srgbClr val="C00000"/>
                </a:solidFill>
                <a:latin typeface="Arial" panose="020B0604020202020204" pitchFamily="34" charset="0"/>
                <a:cs typeface="Arial" panose="020B0604020202020204" pitchFamily="34" charset="0"/>
              </a:rPr>
              <a:t> Специалист </a:t>
            </a:r>
            <a:r>
              <a:rPr lang="ru-RU" sz="2800" b="1" dirty="0">
                <a:solidFill>
                  <a:srgbClr val="C00000"/>
                </a:solidFill>
                <a:latin typeface="Arial" panose="020B0604020202020204" pitchFamily="34" charset="0"/>
                <a:cs typeface="Arial" panose="020B0604020202020204" pitchFamily="34" charset="0"/>
              </a:rPr>
              <a:t>по организации </a:t>
            </a:r>
            <a:r>
              <a:rPr lang="ru-RU" sz="2800" b="1" dirty="0" smtClean="0">
                <a:solidFill>
                  <a:srgbClr val="C00000"/>
                </a:solidFill>
                <a:latin typeface="Arial" panose="020B0604020202020204" pitchFamily="34" charset="0"/>
                <a:cs typeface="Arial" panose="020B0604020202020204" pitchFamily="34" charset="0"/>
              </a:rPr>
              <a:t>строительства</a:t>
            </a:r>
            <a:endParaRPr lang="ru-RU" sz="2800" b="1" dirty="0">
              <a:solidFill>
                <a:srgbClr val="C00000"/>
              </a:solidFill>
              <a:latin typeface="Arial" panose="020B0604020202020204" pitchFamily="34" charset="0"/>
              <a:cs typeface="Arial" panose="020B0604020202020204" pitchFamily="34" charset="0"/>
            </a:endParaRPr>
          </a:p>
        </p:txBody>
      </p:sp>
      <p:sp>
        <p:nvSpPr>
          <p:cNvPr id="2" name="AutoShape 2" descr="Похожее изображени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2251326"/>
            <a:ext cx="3472909" cy="3333750"/>
          </a:xfrm>
          <a:prstGeom prst="rect">
            <a:avLst/>
          </a:prstGeom>
        </p:spPr>
      </p:pic>
      <p:sp>
        <p:nvSpPr>
          <p:cNvPr id="21" name="Прямоугольник 20"/>
          <p:cNvSpPr/>
          <p:nvPr/>
        </p:nvSpPr>
        <p:spPr>
          <a:xfrm>
            <a:off x="230475" y="5928663"/>
            <a:ext cx="8988425" cy="369332"/>
          </a:xfrm>
          <a:prstGeom prst="rect">
            <a:avLst/>
          </a:prstGeom>
          <a:solidFill>
            <a:schemeClr val="bg1"/>
          </a:solidFill>
          <a:ln>
            <a:solidFill>
              <a:schemeClr val="bg1"/>
            </a:solidFill>
          </a:ln>
        </p:spPr>
        <p:txBody>
          <a:bodyPr wrap="square">
            <a:spAutoFit/>
          </a:bodyPr>
          <a:lstStyle/>
          <a:p>
            <a:pPr algn="ctr"/>
            <a:r>
              <a:rPr lang="ru-RU" dirty="0">
                <a:solidFill>
                  <a:srgbClr val="0070C0"/>
                </a:solidFill>
                <a:latin typeface="Arial" panose="020B0604020202020204" pitchFamily="34" charset="0"/>
                <a:cs typeface="Arial" panose="020B0604020202020204" pitchFamily="34" charset="0"/>
              </a:rPr>
              <a:t>ч</a:t>
            </a:r>
            <a:r>
              <a:rPr lang="ru-RU" dirty="0" smtClean="0">
                <a:solidFill>
                  <a:srgbClr val="0070C0"/>
                </a:solidFill>
                <a:latin typeface="Arial" panose="020B0604020202020204" pitchFamily="34" charset="0"/>
                <a:cs typeface="Arial" panose="020B0604020202020204" pitchFamily="34" charset="0"/>
              </a:rPr>
              <a:t>.2 ст.52 и ч</a:t>
            </a:r>
            <a:r>
              <a:rPr lang="ru-RU" dirty="0">
                <a:solidFill>
                  <a:srgbClr val="0070C0"/>
                </a:solidFill>
                <a:latin typeface="Arial" panose="020B0604020202020204" pitchFamily="34" charset="0"/>
                <a:cs typeface="Arial" panose="020B0604020202020204" pitchFamily="34" charset="0"/>
              </a:rPr>
              <a:t>. </a:t>
            </a:r>
            <a:r>
              <a:rPr lang="ru-RU" dirty="0" smtClean="0">
                <a:solidFill>
                  <a:srgbClr val="0070C0"/>
                </a:solidFill>
                <a:latin typeface="Arial" panose="020B0604020202020204" pitchFamily="34" charset="0"/>
                <a:cs typeface="Arial" panose="020B0604020202020204" pitchFamily="34" charset="0"/>
              </a:rPr>
              <a:t>1 </a:t>
            </a:r>
            <a:r>
              <a:rPr lang="ru-RU" dirty="0">
                <a:solidFill>
                  <a:srgbClr val="0070C0"/>
                </a:solidFill>
                <a:latin typeface="Arial" panose="020B0604020202020204" pitchFamily="34" charset="0"/>
                <a:cs typeface="Arial" panose="020B0604020202020204" pitchFamily="34" charset="0"/>
              </a:rPr>
              <a:t>ст. 55</a:t>
            </a:r>
            <a:r>
              <a:rPr lang="ru-RU" baseline="30000" dirty="0">
                <a:solidFill>
                  <a:srgbClr val="0070C0"/>
                </a:solidFill>
                <a:latin typeface="Arial" panose="020B0604020202020204" pitchFamily="34" charset="0"/>
                <a:cs typeface="Arial" panose="020B0604020202020204" pitchFamily="34" charset="0"/>
              </a:rPr>
              <a:t>5-1 </a:t>
            </a:r>
            <a:r>
              <a:rPr lang="ru-RU" dirty="0">
                <a:solidFill>
                  <a:srgbClr val="0070C0"/>
                </a:solidFill>
                <a:latin typeface="Arial" panose="020B0604020202020204" pitchFamily="34" charset="0"/>
                <a:cs typeface="Arial" panose="020B0604020202020204" pitchFamily="34" charset="0"/>
              </a:rPr>
              <a:t>«Специалисты по организации строительства» </a:t>
            </a:r>
            <a:r>
              <a:rPr lang="ru-RU" dirty="0" err="1">
                <a:solidFill>
                  <a:srgbClr val="0070C0"/>
                </a:solidFill>
                <a:latin typeface="Arial" panose="020B0604020202020204" pitchFamily="34" charset="0"/>
                <a:cs typeface="Arial" panose="020B0604020202020204" pitchFamily="34" charset="0"/>
              </a:rPr>
              <a:t>ГрК</a:t>
            </a:r>
            <a:r>
              <a:rPr lang="ru-RU" dirty="0">
                <a:solidFill>
                  <a:srgbClr val="0070C0"/>
                </a:solidFill>
                <a:latin typeface="Arial" panose="020B0604020202020204" pitchFamily="34" charset="0"/>
                <a:cs typeface="Arial" panose="020B0604020202020204" pitchFamily="34" charset="0"/>
              </a:rPr>
              <a:t> </a:t>
            </a:r>
            <a:r>
              <a:rPr lang="ru-RU" dirty="0" smtClean="0">
                <a:solidFill>
                  <a:srgbClr val="0070C0"/>
                </a:solidFill>
                <a:latin typeface="Arial" panose="020B0604020202020204" pitchFamily="34" charset="0"/>
                <a:cs typeface="Arial" panose="020B0604020202020204" pitchFamily="34" charset="0"/>
              </a:rPr>
              <a:t>РФ</a:t>
            </a:r>
            <a:endParaRPr lang="ru-RU" dirty="0">
              <a:solidFill>
                <a:srgbClr val="0070C0"/>
              </a:solidFill>
              <a:latin typeface="Arial" panose="020B0604020202020204" pitchFamily="34" charset="0"/>
              <a:cs typeface="Arial" panose="020B0604020202020204" pitchFamily="34" charset="0"/>
            </a:endParaRPr>
          </a:p>
        </p:txBody>
      </p:sp>
      <p:sp>
        <p:nvSpPr>
          <p:cNvPr id="4" name="Прямоугольник 3"/>
          <p:cNvSpPr/>
          <p:nvPr/>
        </p:nvSpPr>
        <p:spPr>
          <a:xfrm>
            <a:off x="205589" y="1322800"/>
            <a:ext cx="8614883" cy="1200329"/>
          </a:xfrm>
          <a:prstGeom prst="rect">
            <a:avLst/>
          </a:prstGeom>
        </p:spPr>
        <p:txBody>
          <a:bodyPr wrap="square">
            <a:spAutoFit/>
          </a:bodyPr>
          <a:lstStyle/>
          <a:p>
            <a:pPr algn="just">
              <a:buNone/>
            </a:pPr>
            <a:r>
              <a:rPr lang="ru-RU" sz="1200" b="1" dirty="0">
                <a:latin typeface="Times New Roman" pitchFamily="18" charset="0"/>
                <a:cs typeface="Times New Roman" pitchFamily="18" charset="0"/>
              </a:rPr>
              <a:t>Специалистом по организации строительства </a:t>
            </a:r>
            <a:r>
              <a:rPr lang="ru-RU" sz="1200" dirty="0">
                <a:latin typeface="Times New Roman" pitchFamily="18" charset="0"/>
                <a:cs typeface="Times New Roman" pitchFamily="18" charset="0"/>
              </a:rPr>
              <a:t>является физическое лицо, которое имеет право осуществлять по трудовому договору, заключенному с индивидуальным предпринимателем или юридическим лицом, трудовые функции по организации выполнения работ по строительству, реконструкции, капитального ремонта объекта капитального строительства в должности главного инженера </a:t>
            </a:r>
            <a:r>
              <a:rPr lang="ru-RU" sz="1200" dirty="0" smtClean="0">
                <a:latin typeface="Times New Roman" pitchFamily="18" charset="0"/>
                <a:cs typeface="Times New Roman" pitchFamily="18" charset="0"/>
              </a:rPr>
              <a:t>проекта, </a:t>
            </a:r>
            <a:r>
              <a:rPr lang="ru-RU" sz="1200" b="1" dirty="0">
                <a:latin typeface="Times New Roman" pitchFamily="18" charset="0"/>
                <a:cs typeface="Times New Roman" pitchFamily="18" charset="0"/>
              </a:rPr>
              <a:t>и сведения о котором включены в национальный реестр специалистов </a:t>
            </a:r>
            <a:r>
              <a:rPr lang="ru-RU" sz="1200" b="1" dirty="0" smtClean="0">
                <a:latin typeface="Times New Roman" pitchFamily="18" charset="0"/>
                <a:cs typeface="Times New Roman" pitchFamily="18" charset="0"/>
              </a:rPr>
              <a:t>в </a:t>
            </a:r>
            <a:r>
              <a:rPr lang="ru-RU" sz="1200" b="1" dirty="0">
                <a:latin typeface="Times New Roman" pitchFamily="18" charset="0"/>
                <a:cs typeface="Times New Roman" pitchFamily="18" charset="0"/>
              </a:rPr>
              <a:t>области строительства</a:t>
            </a:r>
            <a:r>
              <a:rPr lang="ru-RU" sz="1200" b="1" dirty="0" smtClean="0">
                <a:latin typeface="Times New Roman" pitchFamily="18" charset="0"/>
                <a:cs typeface="Times New Roman" pitchFamily="18" charset="0"/>
              </a:rPr>
              <a:t>.</a:t>
            </a:r>
          </a:p>
          <a:p>
            <a:pPr algn="just">
              <a:buNone/>
            </a:pPr>
            <a:endParaRPr lang="ru-RU" sz="1200" b="1" u="sng" dirty="0">
              <a:latin typeface="Times New Roman" pitchFamily="18" charset="0"/>
              <a:cs typeface="Times New Roman" pitchFamily="18" charset="0"/>
            </a:endParaRPr>
          </a:p>
        </p:txBody>
      </p:sp>
      <p:sp>
        <p:nvSpPr>
          <p:cNvPr id="5" name="Прямоугольник 4"/>
          <p:cNvSpPr/>
          <p:nvPr/>
        </p:nvSpPr>
        <p:spPr>
          <a:xfrm>
            <a:off x="230475" y="2438276"/>
            <a:ext cx="5277629" cy="3231654"/>
          </a:xfrm>
          <a:prstGeom prst="rect">
            <a:avLst/>
          </a:prstGeom>
        </p:spPr>
        <p:txBody>
          <a:bodyPr wrap="square">
            <a:spAutoFit/>
          </a:bodyPr>
          <a:lstStyle/>
          <a:p>
            <a:pPr algn="just">
              <a:buNone/>
            </a:pPr>
            <a:r>
              <a:rPr lang="ru-RU" sz="1200" b="1" dirty="0">
                <a:latin typeface="Times New Roman" pitchFamily="18" charset="0"/>
                <a:cs typeface="Times New Roman" pitchFamily="18" charset="0"/>
              </a:rPr>
              <a:t>Работы по договорам о строительстве, реконструкции, капитальном ремонте объектов капитального строительства, </a:t>
            </a:r>
            <a:r>
              <a:rPr lang="ru-RU" sz="1200" dirty="0">
                <a:latin typeface="Times New Roman" pitchFamily="18" charset="0"/>
                <a:cs typeface="Times New Roman" pitchFamily="18" charset="0"/>
              </a:rPr>
              <a:t>заключенным с застройщиком, техническим заказчиком, лицом, ответственным за эксплуатацию здания, сооружения, региональным оператором (далее также – договор строительного подряда), </a:t>
            </a:r>
            <a:r>
              <a:rPr lang="ru-RU" sz="1200" b="1" dirty="0">
                <a:latin typeface="Times New Roman" pitchFamily="18" charset="0"/>
                <a:cs typeface="Times New Roman" pitchFamily="18" charset="0"/>
              </a:rPr>
              <a:t>должны выполняться только </a:t>
            </a:r>
            <a:r>
              <a:rPr lang="ru-RU" sz="1200" dirty="0">
                <a:latin typeface="Times New Roman" pitchFamily="18" charset="0"/>
                <a:cs typeface="Times New Roman" pitchFamily="18" charset="0"/>
              </a:rPr>
              <a:t>индивидуальными предпринимателями или юридическими лицами, </a:t>
            </a:r>
            <a:r>
              <a:rPr lang="ru-RU" sz="1200" b="1" dirty="0">
                <a:latin typeface="Times New Roman" pitchFamily="18" charset="0"/>
                <a:cs typeface="Times New Roman" pitchFamily="18" charset="0"/>
              </a:rPr>
              <a:t>которые являются членами саморегулируемых организаций в области строительства, </a:t>
            </a:r>
            <a:r>
              <a:rPr lang="ru-RU" sz="1200" dirty="0">
                <a:latin typeface="Times New Roman" pitchFamily="18" charset="0"/>
                <a:cs typeface="Times New Roman" pitchFamily="18" charset="0"/>
              </a:rPr>
              <a:t>реконструкции, капитального ремонта объектов капитального строительства, если иное не установлено настоящей статьей. </a:t>
            </a:r>
            <a:r>
              <a:rPr lang="ru-RU" sz="1200" b="1" dirty="0">
                <a:latin typeface="Times New Roman" pitchFamily="18" charset="0"/>
                <a:cs typeface="Times New Roman" pitchFamily="18" charset="0"/>
              </a:rPr>
              <a:t>Выполнение работ по строительству, реконструкции, капитальному ремонту объектов капитального строительства по таким договорам обеспечивается специалистами по организации строительства (главными инженерами проекта). </a:t>
            </a:r>
            <a:r>
              <a:rPr lang="ru-RU" sz="1200" dirty="0">
                <a:latin typeface="Times New Roman" pitchFamily="18" charset="0"/>
                <a:cs typeface="Times New Roman" pitchFamily="18" charset="0"/>
              </a:rPr>
              <a:t>Работы по договорам о строительстве, реконструкции, капитальном ремонте объектов капитального строительства, заключенным с иными лицами, могут выполняться индивидуальными предпринимателями или юридическим членами, не являющимися членами таких саморегулируемых организаций</a:t>
            </a:r>
          </a:p>
        </p:txBody>
      </p:sp>
    </p:spTree>
    <p:extLst>
      <p:ext uri="{BB962C8B-B14F-4D97-AF65-F5344CB8AC3E}">
        <p14:creationId xmlns:p14="http://schemas.microsoft.com/office/powerpoint/2010/main" xmlns="" val="3793063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Прямоугольник 1"/>
          <p:cNvSpPr>
            <a:spLocks noChangeArrowheads="1"/>
          </p:cNvSpPr>
          <p:nvPr/>
        </p:nvSpPr>
        <p:spPr bwMode="auto">
          <a:xfrm>
            <a:off x="1411288" y="2852738"/>
            <a:ext cx="6626225"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4000" b="1">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1"/>
          <p:cNvSpPr>
            <a:spLocks noChangeArrowheads="1"/>
          </p:cNvSpPr>
          <p:nvPr/>
        </p:nvSpPr>
        <p:spPr bwMode="auto">
          <a:xfrm>
            <a:off x="2461715" y="182483"/>
            <a:ext cx="452679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ct val="0"/>
              </a:spcAft>
              <a:buNone/>
            </a:pPr>
            <a:r>
              <a:rPr lang="ru-RU" sz="2400" b="1" dirty="0">
                <a:latin typeface="Arial" panose="020B0604020202020204" pitchFamily="34" charset="0"/>
                <a:cs typeface="Arial" panose="020B0604020202020204" pitchFamily="34" charset="0"/>
              </a:rPr>
              <a:t>ТРЕБОВАНИЯ</a:t>
            </a:r>
          </a:p>
          <a:p>
            <a:pPr algn="ctr">
              <a:spcBef>
                <a:spcPct val="0"/>
              </a:spcBef>
              <a:spcAft>
                <a:spcPct val="0"/>
              </a:spcAft>
              <a:buNone/>
            </a:pPr>
            <a:r>
              <a:rPr lang="ru-RU" sz="2400" b="1" dirty="0">
                <a:latin typeface="Arial" panose="020B0604020202020204" pitchFamily="34" charset="0"/>
                <a:cs typeface="Arial" panose="020B0604020202020204" pitchFamily="34" charset="0"/>
              </a:rPr>
              <a:t> к Специалистам по организации строительства</a:t>
            </a:r>
          </a:p>
        </p:txBody>
      </p:sp>
      <p:sp>
        <p:nvSpPr>
          <p:cNvPr id="18" name="Двойная стрелка вверх/вниз 17"/>
          <p:cNvSpPr/>
          <p:nvPr/>
        </p:nvSpPr>
        <p:spPr>
          <a:xfrm rot="2273429">
            <a:off x="4212599" y="3618740"/>
            <a:ext cx="341400" cy="1144338"/>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Двойная стрелка вверх/вниз 19"/>
          <p:cNvSpPr/>
          <p:nvPr/>
        </p:nvSpPr>
        <p:spPr>
          <a:xfrm rot="8402246">
            <a:off x="5053944" y="3606091"/>
            <a:ext cx="318006" cy="1141784"/>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Двойная стрелка вверх/вниз 20"/>
          <p:cNvSpPr/>
          <p:nvPr/>
        </p:nvSpPr>
        <p:spPr>
          <a:xfrm rot="5400000">
            <a:off x="4619018" y="4115908"/>
            <a:ext cx="360644" cy="1262771"/>
          </a:xfrm>
          <a:prstGeom prst="up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2" descr="Картинки по запросу инженеры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6269" y="3036384"/>
            <a:ext cx="3301236" cy="233086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Прямоугольник 15"/>
          <p:cNvSpPr/>
          <p:nvPr/>
        </p:nvSpPr>
        <p:spPr>
          <a:xfrm>
            <a:off x="3690446" y="2468164"/>
            <a:ext cx="2217788" cy="369332"/>
          </a:xfrm>
          <a:prstGeom prst="rect">
            <a:avLst/>
          </a:prstGeom>
        </p:spPr>
        <p:txBody>
          <a:bodyPr wrap="none">
            <a:spAutoFit/>
          </a:bodyPr>
          <a:lstStyle/>
          <a:p>
            <a:pPr algn="ctr"/>
            <a:r>
              <a:rPr lang="ru-RU" b="1" dirty="0" smtClean="0">
                <a:solidFill>
                  <a:srgbClr val="C00000"/>
                </a:solidFill>
                <a:latin typeface="Arial" panose="020B0604020202020204" pitchFamily="34" charset="0"/>
                <a:cs typeface="Arial" panose="020B0604020202020204" pitchFamily="34" charset="0"/>
              </a:rPr>
              <a:t>1. ОБРАЗОВАНИЕ</a:t>
            </a:r>
            <a:endParaRPr lang="ru-RU" b="1" dirty="0">
              <a:solidFill>
                <a:srgbClr val="C00000"/>
              </a:solidFill>
              <a:latin typeface="Arial" panose="020B0604020202020204" pitchFamily="34" charset="0"/>
              <a:cs typeface="Arial" panose="020B0604020202020204" pitchFamily="34" charset="0"/>
            </a:endParaRPr>
          </a:p>
        </p:txBody>
      </p:sp>
      <p:sp>
        <p:nvSpPr>
          <p:cNvPr id="17" name="Прямоугольник 16"/>
          <p:cNvSpPr/>
          <p:nvPr/>
        </p:nvSpPr>
        <p:spPr>
          <a:xfrm>
            <a:off x="705711" y="4465951"/>
            <a:ext cx="1411156" cy="461665"/>
          </a:xfrm>
          <a:prstGeom prst="rect">
            <a:avLst/>
          </a:prstGeom>
        </p:spPr>
        <p:txBody>
          <a:bodyPr wrap="none">
            <a:spAutoFit/>
          </a:bodyPr>
          <a:lstStyle/>
          <a:p>
            <a:pPr algn="ctr"/>
            <a:r>
              <a:rPr lang="ru-RU" sz="2400" b="1" dirty="0" smtClean="0">
                <a:solidFill>
                  <a:srgbClr val="C00000"/>
                </a:solidFill>
                <a:latin typeface="Arial" panose="020B0604020202020204" pitchFamily="34" charset="0"/>
                <a:cs typeface="Arial" panose="020B0604020202020204" pitchFamily="34" charset="0"/>
              </a:rPr>
              <a:t>2. СТАЖ</a:t>
            </a:r>
            <a:endParaRPr lang="ru-RU" sz="2400" b="1" dirty="0">
              <a:solidFill>
                <a:srgbClr val="C00000"/>
              </a:solidFill>
              <a:latin typeface="Arial" panose="020B0604020202020204" pitchFamily="34" charset="0"/>
              <a:cs typeface="Arial" panose="020B0604020202020204" pitchFamily="34" charset="0"/>
            </a:endParaRPr>
          </a:p>
        </p:txBody>
      </p:sp>
      <p:sp>
        <p:nvSpPr>
          <p:cNvPr id="19" name="Прямоугольник 18"/>
          <p:cNvSpPr/>
          <p:nvPr/>
        </p:nvSpPr>
        <p:spPr>
          <a:xfrm>
            <a:off x="6085483" y="4313681"/>
            <a:ext cx="3263214" cy="646331"/>
          </a:xfrm>
          <a:prstGeom prst="rect">
            <a:avLst/>
          </a:prstGeom>
        </p:spPr>
        <p:txBody>
          <a:bodyPr wrap="square">
            <a:spAutoFit/>
          </a:bodyPr>
          <a:lstStyle/>
          <a:p>
            <a:pPr algn="ctr"/>
            <a:r>
              <a:rPr lang="ru-RU" b="1" dirty="0" smtClean="0">
                <a:solidFill>
                  <a:srgbClr val="C00000"/>
                </a:solidFill>
                <a:latin typeface="Arial" panose="020B0604020202020204" pitchFamily="34" charset="0"/>
                <a:cs typeface="Arial" panose="020B0604020202020204" pitchFamily="34" charset="0"/>
              </a:rPr>
              <a:t>3. Должностные обязанности</a:t>
            </a:r>
            <a:endParaRPr lang="ru-RU" b="1" dirty="0">
              <a:solidFill>
                <a:srgbClr val="C00000"/>
              </a:solidFill>
              <a:latin typeface="Arial" panose="020B0604020202020204" pitchFamily="34" charset="0"/>
              <a:cs typeface="Arial" panose="020B0604020202020204" pitchFamily="34" charset="0"/>
            </a:endParaRPr>
          </a:p>
        </p:txBody>
      </p:sp>
      <p:pic>
        <p:nvPicPr>
          <p:cNvPr id="10244" name="Picture 4" descr="Картинки по запросу должностные обязанности ИНЖЕНЕР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9854933">
            <a:off x="7304201" y="5030689"/>
            <a:ext cx="976957" cy="13790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Картинки по запросу образование 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8337" y="1288418"/>
            <a:ext cx="1172125" cy="11721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8" descr="Картинки по запросу СТАЖ"/>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Рисунок 2"/>
          <p:cNvPicPr>
            <a:picLocks noChangeAspect="1"/>
          </p:cNvPicPr>
          <p:nvPr/>
        </p:nvPicPr>
        <p:blipFill>
          <a:blip r:embed="rId5" cstate="print"/>
          <a:stretch>
            <a:fillRect/>
          </a:stretch>
        </p:blipFill>
        <p:spPr>
          <a:xfrm rot="847037">
            <a:off x="739789" y="5058057"/>
            <a:ext cx="1923048" cy="1280750"/>
          </a:xfrm>
          <a:prstGeom prst="rect">
            <a:avLst/>
          </a:prstGeom>
        </p:spPr>
      </p:pic>
    </p:spTree>
    <p:extLst>
      <p:ext uri="{BB962C8B-B14F-4D97-AF65-F5344CB8AC3E}">
        <p14:creationId xmlns:p14="http://schemas.microsoft.com/office/powerpoint/2010/main" xmlns="" val="3199989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Картинки по запросу образование 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948" y="-684584"/>
            <a:ext cx="7542584" cy="75425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0" y="190767"/>
            <a:ext cx="8892480" cy="830997"/>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Образование </a:t>
            </a:r>
          </a:p>
          <a:p>
            <a:pPr algn="ctr"/>
            <a:r>
              <a:rPr lang="ru-RU" sz="2400" b="1" dirty="0" smtClean="0">
                <a:solidFill>
                  <a:srgbClr val="C00000"/>
                </a:solidFill>
                <a:latin typeface="Arial" panose="020B0604020202020204" pitchFamily="34" charset="0"/>
                <a:cs typeface="Arial" panose="020B0604020202020204" pitchFamily="34" charset="0"/>
              </a:rPr>
              <a:t>специалиста </a:t>
            </a:r>
            <a:r>
              <a:rPr lang="ru-RU" sz="2400" b="1" dirty="0">
                <a:solidFill>
                  <a:srgbClr val="C00000"/>
                </a:solidFill>
                <a:latin typeface="Arial" panose="020B0604020202020204" pitchFamily="34" charset="0"/>
                <a:cs typeface="Arial" panose="020B0604020202020204" pitchFamily="34" charset="0"/>
              </a:rPr>
              <a:t>по организации </a:t>
            </a:r>
            <a:r>
              <a:rPr lang="ru-RU" sz="2400" b="1" dirty="0" smtClean="0">
                <a:solidFill>
                  <a:srgbClr val="C00000"/>
                </a:solidFill>
                <a:latin typeface="Arial" panose="020B0604020202020204" pitchFamily="34" charset="0"/>
                <a:cs typeface="Arial" panose="020B0604020202020204" pitchFamily="34" charset="0"/>
              </a:rPr>
              <a:t>строительства</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323527" y="1806825"/>
            <a:ext cx="2713527" cy="1589939"/>
          </a:xfrm>
          <a:prstGeom prst="rect">
            <a:avLst/>
          </a:prstGeom>
          <a:solidFill>
            <a:srgbClr val="E4F9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anose="020B0604020202020204" pitchFamily="34" charset="0"/>
              </a:rPr>
              <a:t>Наличие </a:t>
            </a:r>
            <a:r>
              <a:rPr lang="ru-RU" sz="1500" b="1" dirty="0" smtClean="0">
                <a:solidFill>
                  <a:schemeClr val="tx1"/>
                </a:solidFill>
                <a:latin typeface="Arial" panose="020B0604020202020204" pitchFamily="34" charset="0"/>
                <a:cs typeface="Arial" panose="020B0604020202020204" pitchFamily="34" charset="0"/>
              </a:rPr>
              <a:t>высшего образования </a:t>
            </a:r>
            <a:r>
              <a:rPr lang="ru-RU" sz="1500" dirty="0" smtClean="0">
                <a:solidFill>
                  <a:schemeClr val="tx1"/>
                </a:solidFill>
                <a:latin typeface="Arial" panose="020B0604020202020204" pitchFamily="34" charset="0"/>
                <a:cs typeface="Arial" panose="020B0604020202020204" pitchFamily="34" charset="0"/>
              </a:rPr>
              <a:t>в области строительства</a:t>
            </a:r>
          </a:p>
          <a:p>
            <a:pPr algn="ctr"/>
            <a:r>
              <a:rPr lang="ru-RU" sz="1500" b="1" dirty="0" smtClean="0">
                <a:solidFill>
                  <a:srgbClr val="C00000"/>
                </a:solidFill>
                <a:latin typeface="Arial" panose="020B0604020202020204" pitchFamily="34" charset="0"/>
                <a:cs typeface="Arial" panose="020B0604020202020204" pitchFamily="34" charset="0"/>
              </a:rPr>
              <a:t>(подтверждается нотариально заверенной копией диплома)</a:t>
            </a:r>
            <a:endParaRPr lang="ru-RU" sz="1500" b="1" dirty="0">
              <a:solidFill>
                <a:srgbClr val="C00000"/>
              </a:solidFill>
              <a:latin typeface="Arial" panose="020B0604020202020204" pitchFamily="34" charset="0"/>
              <a:cs typeface="Arial" panose="020B0604020202020204" pitchFamily="34" charset="0"/>
            </a:endParaRPr>
          </a:p>
        </p:txBody>
      </p:sp>
      <p:sp>
        <p:nvSpPr>
          <p:cNvPr id="12" name="Прямоугольник 11"/>
          <p:cNvSpPr/>
          <p:nvPr/>
        </p:nvSpPr>
        <p:spPr>
          <a:xfrm>
            <a:off x="265544" y="4089682"/>
            <a:ext cx="2713526" cy="1535176"/>
          </a:xfrm>
          <a:prstGeom prst="rect">
            <a:avLst/>
          </a:prstGeom>
          <a:solidFill>
            <a:srgbClr val="E4F9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latin typeface="Arial" panose="020B0604020202020204" pitchFamily="34" charset="0"/>
                <a:cs typeface="Arial" panose="020B0604020202020204" pitchFamily="34" charset="0"/>
              </a:rPr>
              <a:t>Наличие </a:t>
            </a:r>
            <a:r>
              <a:rPr lang="ru-RU" sz="1500" b="1" dirty="0" smtClean="0">
                <a:solidFill>
                  <a:schemeClr val="tx1"/>
                </a:solidFill>
                <a:latin typeface="Arial" panose="020B0604020202020204" pitchFamily="34" charset="0"/>
                <a:cs typeface="Arial" panose="020B0604020202020204" pitchFamily="34" charset="0"/>
              </a:rPr>
              <a:t>повышения квалификации </a:t>
            </a:r>
            <a:r>
              <a:rPr lang="ru-RU" sz="1500" dirty="0" smtClean="0">
                <a:solidFill>
                  <a:schemeClr val="tx1"/>
                </a:solidFill>
                <a:latin typeface="Arial" panose="020B0604020202020204" pitchFamily="34" charset="0"/>
                <a:cs typeface="Arial" panose="020B0604020202020204" pitchFamily="34" charset="0"/>
              </a:rPr>
              <a:t>раз в 5 лет</a:t>
            </a:r>
          </a:p>
          <a:p>
            <a:pPr algn="ctr"/>
            <a:r>
              <a:rPr lang="ru-RU" sz="1500" b="1" dirty="0" smtClean="0">
                <a:solidFill>
                  <a:srgbClr val="C00000"/>
                </a:solidFill>
                <a:latin typeface="Arial" panose="020B0604020202020204" pitchFamily="34" charset="0"/>
                <a:cs typeface="Arial" panose="020B0604020202020204" pitchFamily="34" charset="0"/>
              </a:rPr>
              <a:t>(подтверждается копией удостоверения)</a:t>
            </a:r>
            <a:endParaRPr lang="ru-RU" sz="1500" b="1" dirty="0">
              <a:solidFill>
                <a:srgbClr val="C00000"/>
              </a:solidFill>
              <a:latin typeface="Arial" panose="020B0604020202020204" pitchFamily="34" charset="0"/>
              <a:cs typeface="Arial" panose="020B0604020202020204" pitchFamily="34" charset="0"/>
            </a:endParaRPr>
          </a:p>
        </p:txBody>
      </p:sp>
      <p:sp>
        <p:nvSpPr>
          <p:cNvPr id="13" name="Прямоугольник 12"/>
          <p:cNvSpPr/>
          <p:nvPr/>
        </p:nvSpPr>
        <p:spPr>
          <a:xfrm>
            <a:off x="6588224" y="1498728"/>
            <a:ext cx="2304256" cy="4146969"/>
          </a:xfrm>
          <a:prstGeom prst="rect">
            <a:avLst/>
          </a:prstGeom>
          <a:solidFill>
            <a:srgbClr val="E4F9FC"/>
          </a:solidFill>
          <a:ln>
            <a:solidFill>
              <a:schemeClr val="tx1"/>
            </a:solidFill>
          </a:ln>
        </p:spPr>
        <p:txBody>
          <a:bodyPr wrap="square">
            <a:spAutoFit/>
          </a:bodyPr>
          <a:lstStyle/>
          <a:p>
            <a:pPr algn="ctr">
              <a:lnSpc>
                <a:spcPct val="107000"/>
              </a:lnSpc>
              <a:spcAft>
                <a:spcPts val="800"/>
              </a:spcAft>
            </a:pPr>
            <a:r>
              <a:rPr lang="ru-RU" sz="1600" dirty="0" smtClean="0">
                <a:latin typeface="Arial" panose="020B0604020202020204" pitchFamily="34" charset="0"/>
                <a:ea typeface="Calibri" panose="020F0502020204030204" pitchFamily="34" charset="0"/>
                <a:cs typeface="Arial" panose="020B0604020202020204" pitchFamily="34" charset="0"/>
              </a:rPr>
              <a:t>НОСТРОЙ направил </a:t>
            </a:r>
            <a:r>
              <a:rPr lang="ru-RU" sz="1600" dirty="0">
                <a:latin typeface="Arial" panose="020B0604020202020204" pitchFamily="34" charset="0"/>
                <a:ea typeface="Calibri" panose="020F0502020204030204" pitchFamily="34" charset="0"/>
                <a:cs typeface="Arial" panose="020B0604020202020204" pitchFamily="34" charset="0"/>
              </a:rPr>
              <a:t>в </a:t>
            </a:r>
            <a:r>
              <a:rPr lang="ru-RU" sz="1600" dirty="0" smtClean="0">
                <a:latin typeface="Arial" panose="020B0604020202020204" pitchFamily="34" charset="0"/>
                <a:ea typeface="Calibri" panose="020F0502020204030204" pitchFamily="34" charset="0"/>
                <a:cs typeface="Arial" panose="020B0604020202020204" pitchFamily="34" charset="0"/>
              </a:rPr>
              <a:t>Минстрой России </a:t>
            </a:r>
            <a:r>
              <a:rPr lang="ru-RU" sz="1600" dirty="0">
                <a:latin typeface="Arial" panose="020B0604020202020204" pitchFamily="34" charset="0"/>
                <a:ea typeface="Calibri" panose="020F0502020204030204" pitchFamily="34" charset="0"/>
                <a:cs typeface="Arial" panose="020B0604020202020204" pitchFamily="34" charset="0"/>
              </a:rPr>
              <a:t>свое виденье направлений подготовки в области строительства, </a:t>
            </a:r>
            <a:r>
              <a:rPr lang="ru-RU" sz="1600" dirty="0" smtClean="0">
                <a:latin typeface="Arial" panose="020B0604020202020204" pitchFamily="34" charset="0"/>
                <a:ea typeface="Calibri" panose="020F0502020204030204" pitchFamily="34" charset="0"/>
                <a:cs typeface="Arial" panose="020B0604020202020204" pitchFamily="34" charset="0"/>
              </a:rPr>
              <a:t>которые </a:t>
            </a:r>
            <a:r>
              <a:rPr lang="ru-RU" sz="1600" dirty="0">
                <a:latin typeface="Arial" panose="020B0604020202020204" pitchFamily="34" charset="0"/>
                <a:ea typeface="Calibri" panose="020F0502020204030204" pitchFamily="34" charset="0"/>
                <a:cs typeface="Arial" panose="020B0604020202020204" pitchFamily="34" charset="0"/>
              </a:rPr>
              <a:t>включает не только перечень направлений подготовки в строительстве с 1954 года, </a:t>
            </a:r>
            <a:r>
              <a:rPr lang="ru-RU" sz="1600" dirty="0">
                <a:solidFill>
                  <a:srgbClr val="C00000"/>
                </a:solidFill>
                <a:latin typeface="Arial" panose="020B0604020202020204" pitchFamily="34" charset="0"/>
                <a:ea typeface="Calibri" panose="020F0502020204030204" pitchFamily="34" charset="0"/>
                <a:cs typeface="Arial" panose="020B0604020202020204" pitchFamily="34" charset="0"/>
              </a:rPr>
              <a:t>но и смежные специальности. </a:t>
            </a:r>
            <a:endParaRPr lang="ru-RU" sz="1600"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ru-RU" sz="1600" b="1" dirty="0" smtClean="0">
                <a:solidFill>
                  <a:srgbClr val="C00000"/>
                </a:solidFill>
                <a:latin typeface="Arial" panose="020B0604020202020204" pitchFamily="34" charset="0"/>
                <a:ea typeface="Calibri" panose="020F0502020204030204" pitchFamily="34" charset="0"/>
                <a:cs typeface="Arial" panose="020B0604020202020204" pitchFamily="34" charset="0"/>
              </a:rPr>
              <a:t>Всего 285 наименований</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5645" y="1506325"/>
            <a:ext cx="2933989" cy="4139372"/>
          </a:xfrm>
          <a:prstGeom prst="rect">
            <a:avLst/>
          </a:prstGeom>
        </p:spPr>
      </p:pic>
      <p:pic>
        <p:nvPicPr>
          <p:cNvPr id="19" name="Picture 14" descr="Картинки по запросу диплом о высшем образовании в строительстве"/>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1150" y="1274178"/>
            <a:ext cx="895303" cy="63354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6" descr="Картинки по запросу удостоверение о повышении квалификации"/>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8160" y="3613415"/>
            <a:ext cx="908293" cy="6824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425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cstate="print"/>
          <a:stretch>
            <a:fillRect/>
          </a:stretch>
        </p:blipFill>
        <p:spPr>
          <a:xfrm rot="847037">
            <a:off x="1599761" y="791820"/>
            <a:ext cx="7076347" cy="4712847"/>
          </a:xfrm>
          <a:prstGeom prst="rect">
            <a:avLst/>
          </a:prstGeom>
        </p:spPr>
      </p:pic>
      <p:sp>
        <p:nvSpPr>
          <p:cNvPr id="3" name="Прямоугольник 2"/>
          <p:cNvSpPr/>
          <p:nvPr/>
        </p:nvSpPr>
        <p:spPr>
          <a:xfrm>
            <a:off x="1078597" y="190767"/>
            <a:ext cx="7130822" cy="830997"/>
          </a:xfrm>
          <a:prstGeom prst="rect">
            <a:avLst/>
          </a:prstGeom>
        </p:spPr>
        <p:txBody>
          <a:bodyPr wrap="square">
            <a:spAutoFit/>
          </a:bodyPr>
          <a:lstStyle/>
          <a:p>
            <a:pPr algn="ctr"/>
            <a:r>
              <a:rPr lang="ru-RU" sz="2400" b="1" dirty="0" smtClean="0">
                <a:solidFill>
                  <a:srgbClr val="C00000"/>
                </a:solidFill>
                <a:latin typeface="Arial" panose="020B0604020202020204" pitchFamily="34" charset="0"/>
                <a:cs typeface="Arial" panose="020B0604020202020204" pitchFamily="34" charset="0"/>
              </a:rPr>
              <a:t>Стаж специалиста </a:t>
            </a:r>
            <a:r>
              <a:rPr lang="ru-RU" sz="2400" b="1" dirty="0">
                <a:solidFill>
                  <a:srgbClr val="C00000"/>
                </a:solidFill>
                <a:latin typeface="Arial" panose="020B0604020202020204" pitchFamily="34" charset="0"/>
                <a:cs typeface="Arial" panose="020B0604020202020204" pitchFamily="34" charset="0"/>
              </a:rPr>
              <a:t>по организации </a:t>
            </a:r>
            <a:r>
              <a:rPr lang="ru-RU" sz="2400" b="1" dirty="0" smtClean="0">
                <a:solidFill>
                  <a:srgbClr val="C00000"/>
                </a:solidFill>
                <a:latin typeface="Arial" panose="020B0604020202020204" pitchFamily="34" charset="0"/>
                <a:cs typeface="Arial" panose="020B0604020202020204" pitchFamily="34" charset="0"/>
              </a:rPr>
              <a:t>строительства</a:t>
            </a:r>
            <a:endParaRPr lang="ru-RU" sz="2400" b="1" dirty="0">
              <a:solidFill>
                <a:srgbClr val="C00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1078596" y="1594437"/>
            <a:ext cx="2629307" cy="1307023"/>
          </a:xfrm>
          <a:prstGeom prst="rect">
            <a:avLst/>
          </a:prstGeom>
          <a:solidFill>
            <a:srgbClr val="E4F9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Arial" panose="020B0604020202020204" pitchFamily="34" charset="0"/>
                <a:cs typeface="Arial" panose="020B0604020202020204" pitchFamily="34" charset="0"/>
              </a:rPr>
              <a:t>Общий стаж работы в строительстве </a:t>
            </a:r>
            <a:r>
              <a:rPr lang="ru-RU" sz="1500" dirty="0" smtClean="0">
                <a:solidFill>
                  <a:schemeClr val="tx1"/>
                </a:solidFill>
                <a:latin typeface="Arial" panose="020B0604020202020204" pitchFamily="34" charset="0"/>
                <a:cs typeface="Arial" panose="020B0604020202020204" pitchFamily="34" charset="0"/>
              </a:rPr>
              <a:t>должен быть не меньше </a:t>
            </a:r>
            <a:r>
              <a:rPr lang="ru-RU" sz="1500" b="1" dirty="0" smtClean="0">
                <a:solidFill>
                  <a:schemeClr val="tx1"/>
                </a:solidFill>
                <a:latin typeface="Arial" panose="020B0604020202020204" pitchFamily="34" charset="0"/>
                <a:cs typeface="Arial" panose="020B0604020202020204" pitchFamily="34" charset="0"/>
              </a:rPr>
              <a:t>10 лет</a:t>
            </a:r>
            <a:endParaRPr lang="ru-RU" sz="1500" b="1" dirty="0">
              <a:solidFill>
                <a:schemeClr val="tx1"/>
              </a:solidFill>
              <a:latin typeface="Arial" panose="020B0604020202020204" pitchFamily="34" charset="0"/>
              <a:cs typeface="Arial" panose="020B0604020202020204" pitchFamily="34" charset="0"/>
            </a:endParaRPr>
          </a:p>
        </p:txBody>
      </p:sp>
      <p:sp>
        <p:nvSpPr>
          <p:cNvPr id="12" name="Прямоугольник 11"/>
          <p:cNvSpPr/>
          <p:nvPr/>
        </p:nvSpPr>
        <p:spPr>
          <a:xfrm>
            <a:off x="1068471" y="3159071"/>
            <a:ext cx="2639431" cy="1146060"/>
          </a:xfrm>
          <a:prstGeom prst="rect">
            <a:avLst/>
          </a:prstGeom>
          <a:solidFill>
            <a:srgbClr val="E4F9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Arial" panose="020B0604020202020204" pitchFamily="34" charset="0"/>
                <a:cs typeface="Arial" panose="020B0604020202020204" pitchFamily="34" charset="0"/>
              </a:rPr>
              <a:t>Стаж работы на инженерных должностях </a:t>
            </a:r>
            <a:r>
              <a:rPr lang="ru-RU" sz="1500" dirty="0" smtClean="0">
                <a:solidFill>
                  <a:schemeClr val="tx1"/>
                </a:solidFill>
                <a:latin typeface="Arial" panose="020B0604020202020204" pitchFamily="34" charset="0"/>
                <a:cs typeface="Arial" panose="020B0604020202020204" pitchFamily="34" charset="0"/>
              </a:rPr>
              <a:t>в строительстве должен быть </a:t>
            </a:r>
            <a:r>
              <a:rPr lang="ru-RU" sz="1500" b="1" dirty="0" smtClean="0">
                <a:solidFill>
                  <a:schemeClr val="tx1"/>
                </a:solidFill>
                <a:latin typeface="Arial" panose="020B0604020202020204" pitchFamily="34" charset="0"/>
                <a:cs typeface="Arial" panose="020B0604020202020204" pitchFamily="34" charset="0"/>
              </a:rPr>
              <a:t>не меньше 3 лет</a:t>
            </a:r>
            <a:endParaRPr lang="ru-RU" sz="1500" b="1" dirty="0">
              <a:solidFill>
                <a:schemeClr val="tx1"/>
              </a:solidFill>
              <a:latin typeface="Arial" panose="020B0604020202020204" pitchFamily="34" charset="0"/>
              <a:cs typeface="Arial" panose="020B0604020202020204" pitchFamily="34" charset="0"/>
            </a:endParaRPr>
          </a:p>
        </p:txBody>
      </p:sp>
      <p:sp>
        <p:nvSpPr>
          <p:cNvPr id="22" name="Прямоугольник 21"/>
          <p:cNvSpPr/>
          <p:nvPr/>
        </p:nvSpPr>
        <p:spPr>
          <a:xfrm>
            <a:off x="601018" y="5578608"/>
            <a:ext cx="8085980" cy="1029551"/>
          </a:xfrm>
          <a:prstGeom prst="rect">
            <a:avLst/>
          </a:prstGeom>
          <a:solidFill>
            <a:srgbClr val="E4F9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latin typeface="Arial" panose="020B0604020202020204" pitchFamily="34" charset="0"/>
                <a:cs typeface="Arial" panose="020B0604020202020204" pitchFamily="34" charset="0"/>
              </a:rPr>
              <a:t>Подтверждается </a:t>
            </a:r>
            <a:r>
              <a:rPr lang="ru-RU" sz="1600" b="1" dirty="0" smtClean="0">
                <a:solidFill>
                  <a:schemeClr val="tx1"/>
                </a:solidFill>
                <a:latin typeface="Arial" panose="020B0604020202020204" pitchFamily="34" charset="0"/>
                <a:cs typeface="Arial" panose="020B0604020202020204" pitchFamily="34" charset="0"/>
              </a:rPr>
              <a:t>копией </a:t>
            </a:r>
            <a:r>
              <a:rPr lang="ru-RU" sz="1600" b="1" dirty="0">
                <a:solidFill>
                  <a:schemeClr val="tx1"/>
                </a:solidFill>
                <a:latin typeface="Arial" panose="020B0604020202020204" pitchFamily="34" charset="0"/>
                <a:cs typeface="Arial" panose="020B0604020202020204" pitchFamily="34" charset="0"/>
              </a:rPr>
              <a:t>(или </a:t>
            </a:r>
            <a:r>
              <a:rPr lang="ru-RU" sz="1600" b="1" dirty="0" smtClean="0">
                <a:solidFill>
                  <a:schemeClr val="tx1"/>
                </a:solidFill>
                <a:latin typeface="Arial" panose="020B0604020202020204" pitchFamily="34" charset="0"/>
                <a:cs typeface="Arial" panose="020B0604020202020204" pitchFamily="34" charset="0"/>
              </a:rPr>
              <a:t>выпиской) </a:t>
            </a:r>
            <a:r>
              <a:rPr lang="ru-RU" sz="1600" b="1" dirty="0">
                <a:solidFill>
                  <a:srgbClr val="FF0000"/>
                </a:solidFill>
                <a:latin typeface="Arial" panose="020B0604020202020204" pitchFamily="34" charset="0"/>
                <a:cs typeface="Arial" panose="020B0604020202020204" pitchFamily="34" charset="0"/>
              </a:rPr>
              <a:t>трудовой книжки </a:t>
            </a:r>
            <a:r>
              <a:rPr lang="ru-RU" sz="1600" b="1" dirty="0">
                <a:solidFill>
                  <a:schemeClr val="tx1"/>
                </a:solidFill>
                <a:latin typeface="Arial" panose="020B0604020202020204" pitchFamily="34" charset="0"/>
                <a:cs typeface="Arial" panose="020B0604020202020204" pitchFamily="34" charset="0"/>
              </a:rPr>
              <a:t>(</a:t>
            </a:r>
            <a:r>
              <a:rPr lang="ru-RU" sz="1600" b="1" dirty="0" smtClean="0">
                <a:solidFill>
                  <a:schemeClr val="tx1"/>
                </a:solidFill>
                <a:latin typeface="Arial" panose="020B0604020202020204" pitchFamily="34" charset="0"/>
                <a:cs typeface="Arial" panose="020B0604020202020204" pitchFamily="34" charset="0"/>
              </a:rPr>
              <a:t>заверенной </a:t>
            </a:r>
            <a:r>
              <a:rPr lang="ru-RU" sz="1600" b="1" dirty="0">
                <a:solidFill>
                  <a:schemeClr val="tx1"/>
                </a:solidFill>
                <a:latin typeface="Arial" panose="020B0604020202020204" pitchFamily="34" charset="0"/>
                <a:cs typeface="Arial" panose="020B0604020202020204" pitchFamily="34" charset="0"/>
              </a:rPr>
              <a:t>работодателем) или </a:t>
            </a:r>
            <a:r>
              <a:rPr lang="ru-RU" sz="1600" b="1" dirty="0" smtClean="0">
                <a:solidFill>
                  <a:srgbClr val="FF0000"/>
                </a:solidFill>
                <a:latin typeface="Arial" panose="020B0604020202020204" pitchFamily="34" charset="0"/>
                <a:cs typeface="Arial" panose="020B0604020202020204" pitchFamily="34" charset="0"/>
              </a:rPr>
              <a:t>выпиской </a:t>
            </a:r>
            <a:r>
              <a:rPr lang="ru-RU" sz="1600" b="1" dirty="0">
                <a:solidFill>
                  <a:srgbClr val="FF0000"/>
                </a:solidFill>
                <a:latin typeface="Arial" panose="020B0604020202020204" pitchFamily="34" charset="0"/>
                <a:cs typeface="Arial" panose="020B0604020202020204" pitchFamily="34" charset="0"/>
              </a:rPr>
              <a:t>из личного дела </a:t>
            </a:r>
            <a:r>
              <a:rPr lang="ru-RU" sz="1600" b="1" dirty="0">
                <a:solidFill>
                  <a:schemeClr val="tx1"/>
                </a:solidFill>
                <a:latin typeface="Arial" panose="020B0604020202020204" pitchFamily="34" charset="0"/>
                <a:cs typeface="Arial" panose="020B0604020202020204" pitchFamily="34" charset="0"/>
              </a:rPr>
              <a:t>или из послужного списка, </a:t>
            </a:r>
            <a:r>
              <a:rPr lang="ru-RU" sz="1600" b="1" dirty="0" smtClean="0">
                <a:solidFill>
                  <a:schemeClr val="tx1"/>
                </a:solidFill>
                <a:latin typeface="Arial" panose="020B0604020202020204" pitchFamily="34" charset="0"/>
                <a:cs typeface="Arial" panose="020B0604020202020204" pitchFamily="34" charset="0"/>
              </a:rPr>
              <a:t>(заверенной </a:t>
            </a:r>
            <a:r>
              <a:rPr lang="ru-RU" sz="1600" b="1" dirty="0">
                <a:solidFill>
                  <a:schemeClr val="tx1"/>
                </a:solidFill>
                <a:latin typeface="Arial" panose="020B0604020202020204" pitchFamily="34" charset="0"/>
                <a:cs typeface="Arial" panose="020B0604020202020204" pitchFamily="34" charset="0"/>
              </a:rPr>
              <a:t>военным комиссариатом) или </a:t>
            </a:r>
            <a:r>
              <a:rPr lang="ru-RU" sz="1600" b="1" dirty="0" smtClean="0">
                <a:solidFill>
                  <a:schemeClr val="tx1"/>
                </a:solidFill>
                <a:latin typeface="Arial" panose="020B0604020202020204" pitchFamily="34" charset="0"/>
                <a:cs typeface="Arial" panose="020B0604020202020204" pitchFamily="34" charset="0"/>
              </a:rPr>
              <a:t>копией </a:t>
            </a:r>
            <a:r>
              <a:rPr lang="ru-RU" sz="1600" b="1" dirty="0">
                <a:solidFill>
                  <a:srgbClr val="FF0000"/>
                </a:solidFill>
                <a:latin typeface="Arial" panose="020B0604020202020204" pitchFamily="34" charset="0"/>
                <a:cs typeface="Arial" panose="020B0604020202020204" pitchFamily="34" charset="0"/>
              </a:rPr>
              <a:t>документов, подтверждающих трудовой стаж иностранного гражданина</a:t>
            </a:r>
          </a:p>
        </p:txBody>
      </p:sp>
      <p:pic>
        <p:nvPicPr>
          <p:cNvPr id="14" name="Picture 4" descr="Картинки по запросу трудовая книжк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437" y="4631655"/>
            <a:ext cx="815162" cy="1067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6776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8224</TotalTime>
  <Words>3018</Words>
  <Application>Microsoft Office PowerPoint</Application>
  <PresentationFormat>Экран (4:3)</PresentationFormat>
  <Paragraphs>284</Paragraphs>
  <Slides>25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 </vt:lpstr>
      <vt:lpstr>Слайд 5</vt:lpstr>
      <vt:lpstr>Слайд 6</vt:lpstr>
      <vt:lpstr>Слайд 7</vt:lpstr>
      <vt:lpstr>Слайд 8</vt:lpstr>
      <vt:lpstr>Слайд 9</vt:lpstr>
      <vt:lpstr>Слайд 10</vt:lpstr>
      <vt:lpstr>Слайд 11</vt:lpstr>
      <vt:lpstr>Слайд 12</vt:lpstr>
      <vt:lpstr>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справочника профессий, востребованных на рынке труда, новых и перспективных профессий</dc:title>
  <dc:creator>Факторович Алла Аркадьевна</dc:creator>
  <cp:lastModifiedBy>HachaturyanSS</cp:lastModifiedBy>
  <cp:revision>518</cp:revision>
  <cp:lastPrinted>2017-04-19T17:03:11Z</cp:lastPrinted>
  <dcterms:created xsi:type="dcterms:W3CDTF">2015-04-01T11:10:58Z</dcterms:created>
  <dcterms:modified xsi:type="dcterms:W3CDTF">2017-04-23T18:19:58Z</dcterms:modified>
</cp:coreProperties>
</file>