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</p:sldMasterIdLst>
  <p:notesMasterIdLst>
    <p:notesMasterId r:id="rId23"/>
  </p:notesMasterIdLst>
  <p:sldIdLst>
    <p:sldId id="341" r:id="rId2"/>
    <p:sldId id="345" r:id="rId3"/>
    <p:sldId id="343" r:id="rId4"/>
    <p:sldId id="350" r:id="rId5"/>
    <p:sldId id="344" r:id="rId6"/>
    <p:sldId id="359" r:id="rId7"/>
    <p:sldId id="360" r:id="rId8"/>
    <p:sldId id="361" r:id="rId9"/>
    <p:sldId id="363" r:id="rId10"/>
    <p:sldId id="364" r:id="rId11"/>
    <p:sldId id="366" r:id="rId12"/>
    <p:sldId id="355" r:id="rId13"/>
    <p:sldId id="367" r:id="rId14"/>
    <p:sldId id="348" r:id="rId15"/>
    <p:sldId id="333" r:id="rId16"/>
    <p:sldId id="351" r:id="rId17"/>
    <p:sldId id="354" r:id="rId18"/>
    <p:sldId id="357" r:id="rId19"/>
    <p:sldId id="362" r:id="rId20"/>
    <p:sldId id="368" r:id="rId21"/>
    <p:sldId id="35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5">
          <p15:clr>
            <a:srgbClr val="A4A3A4"/>
          </p15:clr>
        </p15:guide>
        <p15:guide id="2" pos="40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илкина Светлана Алексеевна" initials="БМ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E0000"/>
    <a:srgbClr val="B3FFD5"/>
    <a:srgbClr val="F5C277"/>
    <a:srgbClr val="5DBAFF"/>
    <a:srgbClr val="4BFF9C"/>
    <a:srgbClr val="A4660C"/>
    <a:srgbClr val="C2790E"/>
    <a:srgbClr val="9A57CD"/>
    <a:srgbClr val="000000"/>
    <a:srgbClr val="AB68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7711" autoAdjust="0"/>
  </p:normalViewPr>
  <p:slideViewPr>
    <p:cSldViewPr snapToGrid="0">
      <p:cViewPr varScale="1">
        <p:scale>
          <a:sx n="82" d="100"/>
          <a:sy n="82" d="100"/>
        </p:scale>
        <p:origin x="-108" y="-606"/>
      </p:cViewPr>
      <p:guideLst>
        <p:guide orient="horz" pos="1705"/>
        <p:guide pos="40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0F00-80C9-4280-A323-2A9F517776CE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B357F-705A-4783-8E46-B558B9431B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107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357F-705A-4783-8E46-B558B9431B36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9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6290" y="87084"/>
            <a:ext cx="10711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300" b="1" spc="1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Национальное объединение саморегулируемых организаций, основанных на членстве лиц, осуществляющих строительство</a:t>
            </a:r>
            <a:endParaRPr lang="ru-RU" sz="2300" b="1" i="1" spc="15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597" y="2177145"/>
            <a:ext cx="11059883" cy="2259080"/>
          </a:xfrm>
          <a:prstGeom prst="rect">
            <a:avLst/>
          </a:prstGeom>
          <a:noFill/>
          <a:effectLst>
            <a:innerShdw blurRad="190500">
              <a:schemeClr val="accent1">
                <a:lumMod val="40000"/>
                <a:lumOff val="60000"/>
              </a:schemeClr>
            </a:innerShdw>
          </a:effectLst>
          <a:scene3d>
            <a:camera prst="orthographicFront"/>
            <a:lightRig rig="threePt" dir="t"/>
          </a:scene3d>
          <a:sp3d>
            <a:bevelT prst="relaxedInset"/>
            <a:bevelB w="0" h="0"/>
            <a:contourClr>
              <a:schemeClr val="accent1">
                <a:lumMod val="40000"/>
                <a:lumOff val="60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 основных подходах </a:t>
            </a:r>
            <a:b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формированию законопроекта, регулирующего </a:t>
            </a:r>
            <a:b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 осуществления закупок </a:t>
            </a:r>
            <a:b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сфере строительства</a:t>
            </a:r>
            <a:endParaRPr lang="ru-RU" sz="3200" b="1" spc="1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5150" y="6190342"/>
            <a:ext cx="2119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Москва    2015</a:t>
            </a: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7620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94970" y="214750"/>
            <a:ext cx="10572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Определение квалификации</a:t>
            </a:r>
          </a:p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(декларация о квалификации;  верификация декларации)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986" y="1217379"/>
            <a:ext cx="12040024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  <a:tabLst>
                <a:tab pos="633413" algn="l"/>
              </a:tabLst>
            </a:pP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Проводится силами СРО по запросу члена СРО, решившего участвовать в процедуре размещения заказа, в том числе в составе коллективного участника</a:t>
            </a:r>
          </a:p>
          <a:p>
            <a:pPr marL="266700" indent="-2667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  <a:tabLst>
                <a:tab pos="633413" algn="l"/>
              </a:tabLst>
            </a:pP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Обязательна в сфере действия закона, в т.ч. при закупке у единственного поставщика.</a:t>
            </a:r>
          </a:p>
          <a:p>
            <a:pPr marL="266700" indent="-2667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  <a:tabLst>
                <a:tab pos="633413" algn="l"/>
              </a:tabLst>
            </a:pP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Квалификационное свидетельство (декларация)</a:t>
            </a:r>
          </a:p>
          <a:p>
            <a:pPr marL="715963" indent="-350838">
              <a:spcAft>
                <a:spcPts val="600"/>
              </a:spcAft>
              <a:buFont typeface="Wingdings" pitchFamily="2" charset="2"/>
              <a:buChar char="Ø"/>
              <a:tabLst>
                <a:tab pos="625475" algn="l"/>
              </a:tabLst>
            </a:pP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подтверждает возможность исполнения принятых на себя обязательств</a:t>
            </a:r>
            <a:br>
              <a:rPr lang="ru-RU" sz="2000" b="1" spc="3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u="sng" spc="30" dirty="0" smtClean="0">
                <a:latin typeface="Arial" pitchFamily="34" charset="0"/>
                <a:cs typeface="Arial" pitchFamily="34" charset="0"/>
              </a:rPr>
              <a:t> с учетом ПСД, времени и места</a:t>
            </a: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 строительства (выполнения подрядных работ)</a:t>
            </a:r>
          </a:p>
          <a:p>
            <a:pPr marL="715963" indent="-350838">
              <a:spcAft>
                <a:spcPts val="300"/>
              </a:spcAft>
              <a:buFont typeface="Wingdings" pitchFamily="2" charset="2"/>
              <a:buChar char="Ø"/>
              <a:tabLst>
                <a:tab pos="625475" algn="l"/>
              </a:tabLst>
            </a:pPr>
            <a:r>
              <a:rPr lang="ru-RU" sz="2000" b="1" spc="3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spc="30" dirty="0" smtClean="0">
                <a:latin typeface="Arial" pitchFamily="34" charset="0"/>
                <a:cs typeface="Arial" pitchFamily="34" charset="0"/>
              </a:rPr>
              <a:t>орождает ответственность СРО в рамках компенсационного фонда в случае невыполнения или ненадлежащего выполнения обязательств в связи с недостатком квалификации</a:t>
            </a:r>
            <a:endParaRPr lang="ru-RU" sz="2000" spc="3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1094509" y="7620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58533" y="4145043"/>
            <a:ext cx="1905000" cy="70788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Отличие от </a:t>
            </a:r>
            <a:r>
              <a:rPr lang="ru-RU" sz="2000" b="1" dirty="0" smtClean="0"/>
              <a:t>допуска СРО</a:t>
            </a:r>
            <a:endParaRPr lang="ru-RU" sz="2000" b="1" dirty="0"/>
          </a:p>
        </p:txBody>
      </p:sp>
      <p:cxnSp>
        <p:nvCxnSpPr>
          <p:cNvPr id="5" name="Прямая со стрелкой 4"/>
          <p:cNvCxnSpPr>
            <a:stCxn id="2" idx="1"/>
          </p:cNvCxnSpPr>
          <p:nvPr/>
        </p:nvCxnSpPr>
        <p:spPr>
          <a:xfrm flipH="1" flipV="1">
            <a:off x="5331655" y="3283578"/>
            <a:ext cx="4026878" cy="1215408"/>
          </a:xfrm>
          <a:prstGeom prst="straightConnector1">
            <a:avLst/>
          </a:prstGeom>
          <a:ln w="76200">
            <a:solidFill>
              <a:schemeClr val="accent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320" y="4406464"/>
            <a:ext cx="8335108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Технология:</a:t>
            </a:r>
          </a:p>
          <a:p>
            <a:pPr marL="365125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и верификация документов на основе баз данных СРО и Национальных объединений и с учетом регулярных обследований членов СРО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" y="5895398"/>
            <a:ext cx="10571871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Нормирование:</a:t>
            </a:r>
          </a:p>
          <a:p>
            <a:pPr marL="365125"/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Порядок выдачи свидетельств определяет  Национальное объединение СРО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4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90325" y="79783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Долгосрочные проекты</a:t>
            </a:r>
            <a:b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Подтверждение квалификации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440" y="1349843"/>
            <a:ext cx="1170709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Квалификационное свидетельство выдается на определенный срок </a:t>
            </a:r>
          </a:p>
          <a:p>
            <a:pPr marL="1260475">
              <a:spcAft>
                <a:spcPts val="1800"/>
              </a:spcAft>
              <a:tabLst>
                <a:tab pos="1260475" algn="l"/>
              </a:tabLst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год  или  этап(ы) проекта не более года</a:t>
            </a:r>
          </a:p>
          <a:p>
            <a:pPr marL="360363" indent="-360363">
              <a:spcBef>
                <a:spcPts val="1800"/>
              </a:spcBef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течение данного срока СРО </a:t>
            </a:r>
          </a:p>
          <a:p>
            <a:pPr marL="441325">
              <a:spcAft>
                <a:spcPts val="1800"/>
              </a:spcAft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получает на регулярной основе информацию о подрядчике и его субподрядчиках</a:t>
            </a:r>
          </a:p>
          <a:p>
            <a:pPr marL="360363" indent="-360363"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прошествии срока  выдается документ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«о </a:t>
            </a:r>
            <a:r>
              <a:rPr lang="ru-RU" sz="2000" b="1" u="sng" spc="100" dirty="0" smtClean="0">
                <a:latin typeface="Arial" pitchFamily="34" charset="0"/>
                <a:cs typeface="Arial" pitchFamily="34" charset="0"/>
              </a:rPr>
              <a:t> подтверждении квалификации»</a:t>
            </a:r>
          </a:p>
          <a:p>
            <a:pPr marL="720725" indent="-360363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СРО </a:t>
            </a:r>
            <a:r>
              <a:rPr lang="ru-RU" sz="20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подтверждает сохранение способности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своего члена выполнить заключенный им договор.</a:t>
            </a:r>
          </a:p>
          <a:p>
            <a:pPr marL="720725" indent="-360363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Выдается члену СРО, получившему квалификационное свидетельство и заключившему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указанный в нем договор строительного подряда.</a:t>
            </a:r>
          </a:p>
          <a:p>
            <a:pPr marL="720725" indent="-360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квалификационного свидетельства требуется заказчиком по графику,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определенному договором подряда с учетом требования закона.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8364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97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77378" y="6477001"/>
            <a:ext cx="1040282" cy="24447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9308" y="359634"/>
            <a:ext cx="1039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Требования к участнику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Опыт. Репутация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623" y="1406769"/>
            <a:ext cx="11627157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Традиционный подход к оценке опыта</a:t>
            </a:r>
          </a:p>
          <a:p>
            <a:pPr marL="900113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Реализованные аналогичные договоры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(в т. ч. требования к объему таких договоров за определенный период времени)</a:t>
            </a:r>
          </a:p>
          <a:p>
            <a:pPr marL="900113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 непрерывной работы на рынке </a:t>
            </a:r>
          </a:p>
          <a:p>
            <a:pPr marL="4846638">
              <a:spcBef>
                <a:spcPts val="600"/>
              </a:spcBef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Опыт формируется и при выполнении работ в качестве субподрядчика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623" y="4592951"/>
            <a:ext cx="116271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Репутация </a:t>
            </a:r>
          </a:p>
          <a:p>
            <a:pPr marL="976313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Отсутствии записи в реестре недобросовестных поставщиков</a:t>
            </a:r>
          </a:p>
          <a:p>
            <a:pPr marL="976313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Наличие государственных поощрений</a:t>
            </a:r>
          </a:p>
          <a:p>
            <a:pPr marL="976313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негативной информации в базах данных СРО и Национальных объединений СРО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09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2423" y="110341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выбора подрядчика</a:t>
            </a:r>
            <a:b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Принципы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200891" y="1228952"/>
            <a:ext cx="11991108" cy="1638562"/>
            <a:chOff x="200891" y="1281128"/>
            <a:chExt cx="11554555" cy="1638562"/>
          </a:xfrm>
        </p:grpSpPr>
        <p:sp>
          <p:nvSpPr>
            <p:cNvPr id="4" name="TextBox 3"/>
            <p:cNvSpPr txBox="1"/>
            <p:nvPr/>
          </p:nvSpPr>
          <p:spPr>
            <a:xfrm>
              <a:off x="200891" y="1281128"/>
              <a:ext cx="4454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39750" indent="-539750">
                <a:spcAft>
                  <a:spcPts val="600"/>
                </a:spcAft>
              </a:pP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Полный отказ от аукциона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88872" y="1288474"/>
              <a:ext cx="726657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ru-RU" b="1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Основания</a:t>
              </a:r>
              <a:r>
                <a:rPr lang="en-US" b="1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нецелесообразность «динамических» торгов)  </a:t>
              </a:r>
            </a:p>
            <a:p>
              <a:pPr marL="342900" indent="-342900">
                <a:spcBef>
                  <a:spcPts val="600"/>
                </a:spcBef>
                <a:buFont typeface="+mj-lt"/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Цена не является ведущим (тем более единственным) критерием;</a:t>
              </a:r>
            </a:p>
            <a:p>
              <a:pPr marL="342900" indent="-342900">
                <a:spcBef>
                  <a:spcPts val="600"/>
                </a:spcBef>
                <a:buFont typeface="+mj-lt"/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Многошаговая процедура определения цены  повышает риск демпинга до недопустимого уровня.</a:t>
              </a:r>
              <a:endPara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87021" y="3330177"/>
            <a:ext cx="11533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Электронные процедуры применяются только для сбора заявок и управления</a:t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доступом к ним (электронный документооборот)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891" y="4568629"/>
            <a:ext cx="118110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3 .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Цена договора, размещаемого путем котировочного</a:t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запроса, так  же, как и  в  44-ФЗ										</a:t>
            </a:r>
            <a:r>
              <a:rPr lang="ru-RU" sz="2200" b="1" i="1" u="sng" dirty="0" smtClean="0">
                <a:solidFill>
                  <a:srgbClr val="640000"/>
                </a:solidFill>
                <a:latin typeface="Arial" pitchFamily="34" charset="0"/>
                <a:cs typeface="Arial" pitchFamily="34" charset="0"/>
              </a:rPr>
              <a:t>до 500 тыс. рублей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7021" y="5839408"/>
            <a:ext cx="11811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Aft>
                <a:spcPts val="6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4 .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Заключение договора </a:t>
            </a:r>
            <a:r>
              <a:rPr lang="ru-RU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единственным поставщиком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возможно только после получения квалификационного свидетельства СРО</a:t>
            </a:r>
            <a:endParaRPr lang="ru-RU" i="1" u="sng" dirty="0" smtClean="0">
              <a:solidFill>
                <a:srgbClr val="6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108364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8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48" y="-1"/>
            <a:ext cx="1151734" cy="1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13398" y="242117"/>
            <a:ext cx="10604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32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выбора поставщика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82760" y="2380926"/>
            <a:ext cx="4949011" cy="349295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Запрос котировок</a:t>
            </a:r>
          </a:p>
          <a:p>
            <a:pPr marL="360363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</a:t>
            </a:r>
          </a:p>
          <a:p>
            <a:pPr>
              <a:spcAft>
                <a:spcPts val="600"/>
              </a:spcAft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одноэтапный</a:t>
            </a:r>
          </a:p>
          <a:p>
            <a:pPr>
              <a:spcAft>
                <a:spcPts val="600"/>
              </a:spcAft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двухэтапный</a:t>
            </a:r>
          </a:p>
          <a:p>
            <a:pPr marL="360363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Конкурентные переговоры</a:t>
            </a:r>
          </a:p>
          <a:p>
            <a:pPr marL="900113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Закрытые</a:t>
            </a:r>
            <a:b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конкурентные процедуры</a:t>
            </a:r>
          </a:p>
          <a:p>
            <a:pPr marL="360363" indent="-3603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Единственный поставщик</a:t>
            </a: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36098" y="2207584"/>
            <a:ext cx="4107068" cy="2259609"/>
          </a:xfrm>
          <a:prstGeom prst="horizontalScroll">
            <a:avLst>
              <a:gd name="adj" fmla="val 6117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Предквалификация проводимая СРО</a:t>
            </a:r>
          </a:p>
          <a:p>
            <a:pPr algn="ctr">
              <a:spcBef>
                <a:spcPts val="600"/>
              </a:spcBef>
            </a:pPr>
            <a:r>
              <a:rPr lang="ru-RU" b="1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(рассматривается заказчиком на этапе выявления соответствия требованиям к участнику закупки)</a:t>
            </a:r>
            <a:endParaRPr lang="ru-RU" b="1" spc="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573882" y="2781037"/>
            <a:ext cx="2378162" cy="1186584"/>
          </a:xfrm>
          <a:prstGeom prst="rightArrow">
            <a:avLst>
              <a:gd name="adj1" fmla="val 603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spc="100" dirty="0" smtClean="0">
                <a:solidFill>
                  <a:srgbClr val="580000"/>
                </a:solidFill>
              </a:rPr>
              <a:t>отбор достойных</a:t>
            </a:r>
            <a:endParaRPr lang="ru-RU" b="1" i="1" spc="100" dirty="0">
              <a:solidFill>
                <a:srgbClr val="580000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63782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2760" y="1403854"/>
            <a:ext cx="4965872" cy="4001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pc="100" dirty="0">
                <a:solidFill>
                  <a:srgbClr val="580000"/>
                </a:solidFill>
              </a:rPr>
              <a:t>конкуренция среди </a:t>
            </a:r>
            <a:r>
              <a:rPr lang="ru-RU" sz="2000" b="1" i="1" spc="100" dirty="0" smtClean="0">
                <a:solidFill>
                  <a:srgbClr val="580000"/>
                </a:solidFill>
              </a:rPr>
              <a:t>лучших</a:t>
            </a:r>
            <a:endParaRPr lang="ru-RU" sz="2000" b="1" i="1" spc="100" dirty="0">
              <a:solidFill>
                <a:srgbClr val="5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4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6163" y="359634"/>
            <a:ext cx="837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Единственный поставщик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1"/>
          <p:cNvGrpSpPr/>
          <p:nvPr/>
        </p:nvGrpSpPr>
        <p:grpSpPr>
          <a:xfrm>
            <a:off x="216035" y="1184728"/>
            <a:ext cx="10784900" cy="4888465"/>
            <a:chOff x="216035" y="1227592"/>
            <a:chExt cx="10784900" cy="4888465"/>
          </a:xfrm>
        </p:grpSpPr>
        <p:sp>
          <p:nvSpPr>
            <p:cNvPr id="15" name="TextBox 14"/>
            <p:cNvSpPr txBox="1"/>
            <p:nvPr/>
          </p:nvSpPr>
          <p:spPr>
            <a:xfrm>
              <a:off x="1406768" y="1745630"/>
              <a:ext cx="9594167" cy="4370427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450850" lvl="1" indent="-449263">
                <a:spcBef>
                  <a:spcPts val="600"/>
                </a:spcBef>
              </a:pPr>
              <a:endParaRPr lang="ru-RU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pPr marL="801688" lvl="1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1)	Указы и распоряжения Президента РФ, </a:t>
              </a:r>
              <a:b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постановления Правительства  РФ, </a:t>
              </a:r>
            </a:p>
            <a:p>
              <a:pPr marL="801688" lvl="1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2)	Чрезвычайные ситуации, </a:t>
              </a:r>
            </a:p>
            <a:p>
              <a:pPr marL="801688" lvl="1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3)	Малые закупки, </a:t>
              </a:r>
            </a:p>
            <a:p>
              <a:pPr marL="801688" lvl="1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4)	Несостоявшиеся конкурентные процедуры с одним допущенным участником, </a:t>
              </a:r>
            </a:p>
            <a:p>
              <a:pPr marL="801688" lvl="1" indent="-457200">
                <a:spcBef>
                  <a:spcPts val="600"/>
                </a:spcBef>
                <a:spcAft>
                  <a:spcPts val="600"/>
                </a:spcAft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5)	«</a:t>
              </a:r>
              <a:r>
                <a:rPr lang="ru-RU" sz="2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Р</a:t>
              </a: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емонт для арендаторов нежилых помещений»,</a:t>
              </a:r>
            </a:p>
            <a:p>
              <a:pPr marL="801688" lvl="1" indent="-457200">
                <a:spcBef>
                  <a:spcPts val="600"/>
                </a:spcBef>
                <a:buAutoNum type="arabicParenR" startAt="6"/>
              </a:pP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Авторский надзор	</a:t>
              </a:r>
            </a:p>
            <a:p>
              <a:pPr marL="801688" lvl="1" indent="-457200">
                <a:buFontTx/>
                <a:buAutoNum type="arabicParenR" startAt="6"/>
              </a:pPr>
              <a:endParaRPr lang="ru-RU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pPr marL="458787" lvl="1" indent="-457200">
                <a:buAutoNum type="arabicParenR" startAt="6"/>
              </a:pPr>
              <a:endParaRPr lang="ru-RU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6035" y="1227592"/>
              <a:ext cx="2879719" cy="400110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marL="0" lvl="1">
                <a:spcBef>
                  <a:spcPts val="400"/>
                </a:spcBef>
                <a:spcAft>
                  <a:spcPts val="400"/>
                </a:spcAft>
              </a:pPr>
              <a:r>
                <a:rPr lang="ru-RU" sz="2000" b="1" i="1" dirty="0" smtClean="0">
                  <a:latin typeface="Arial" pitchFamily="34" charset="0"/>
                  <a:cs typeface="Arial" pitchFamily="34" charset="0"/>
                </a:rPr>
                <a:t>(так же, как в 44-ФЗ)</a:t>
              </a:r>
            </a:p>
          </p:txBody>
        </p:sp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9907" y="361429"/>
            <a:ext cx="9878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НМЦ договора. Антидемпинговые меры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586" y="1669575"/>
            <a:ext cx="11333018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spcBef>
                <a:spcPts val="1200"/>
              </a:spcBef>
              <a:spcAft>
                <a:spcPts val="600"/>
              </a:spcAft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	Начальная максимальная цена договора (НМЦД)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определятся ПСД</a:t>
            </a:r>
          </a:p>
          <a:p>
            <a:pPr marL="900113" indent="-900113">
              <a:spcBef>
                <a:spcPts val="1200"/>
              </a:spcBef>
              <a:spcAft>
                <a:spcPts val="600"/>
              </a:spcAft>
              <a:buAutoNum type="arabicPeriod" startAt="2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Снижение цены в конкурентной процедуре возможно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только в пределах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одной или нескольких строк сметы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Участник закупки предоставляет предложение по цене в форме сметы. Часть статей сметы защищены(полностью или частично) от снижения</a:t>
            </a:r>
          </a:p>
          <a:p>
            <a:pPr marL="900113" indent="-900113">
              <a:spcBef>
                <a:spcPts val="1200"/>
              </a:spcBef>
              <a:spcAft>
                <a:spcPts val="600"/>
              </a:spcAft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	Снижение цены более чем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**** требует от подрядчика обоснования и особо отмечается в квалификационном свидетельстве</a:t>
            </a:r>
          </a:p>
          <a:p>
            <a:pPr marL="900113" indent="-900113">
              <a:spcBef>
                <a:spcPts val="1200"/>
              </a:spcBef>
              <a:spcAft>
                <a:spcPts val="600"/>
              </a:spcAft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	Баллы по критерию цена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начисляются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 нелинейной шкале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9907" y="361429"/>
            <a:ext cx="9878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Антидемпинговые меры. Начисление баллов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6705" y="2480406"/>
            <a:ext cx="1373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latin typeface="Arial" panose="020B0604020202020204" pitchFamily="34" charset="0"/>
              </a:rPr>
              <a:t>Баллы</a:t>
            </a:r>
          </a:p>
          <a:p>
            <a:pPr algn="r">
              <a:spcBef>
                <a:spcPts val="1200"/>
              </a:spcBef>
            </a:pPr>
            <a:r>
              <a:rPr lang="en-US" sz="1600" dirty="0" smtClean="0">
                <a:latin typeface="Arial" panose="020B0604020202020204" pitchFamily="34" charset="0"/>
              </a:rPr>
              <a:t>max</a:t>
            </a:r>
            <a:endParaRPr lang="ru-RU" sz="1600" dirty="0"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2576" y="1158492"/>
            <a:ext cx="110646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Заявки с ценой меньше минимально допустимой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отклоняются</a:t>
            </a:r>
          </a:p>
          <a:p>
            <a:pPr marL="263525" indent="-263525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Сильное снижение цены (даже в пределах допустимого)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становится бесполезным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2036510" y="2572584"/>
            <a:ext cx="9590723" cy="3959620"/>
            <a:chOff x="5433245" y="3588327"/>
            <a:chExt cx="6467810" cy="3298132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5627399" y="3588327"/>
              <a:ext cx="0" cy="277091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5627399" y="6359237"/>
              <a:ext cx="5761036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5682817" y="3976256"/>
              <a:ext cx="576103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8144019" y="3620228"/>
              <a:ext cx="16308" cy="2808288"/>
            </a:xfrm>
            <a:prstGeom prst="straightConnector1">
              <a:avLst/>
            </a:prstGeom>
            <a:ln w="15875">
              <a:solidFill>
                <a:srgbClr val="FF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9903546" y="3620227"/>
              <a:ext cx="16308" cy="280828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518076" y="6386946"/>
              <a:ext cx="2382979" cy="28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Arial" panose="020B0604020202020204" pitchFamily="34" charset="0"/>
                </a:rPr>
                <a:t>НМЦД  </a:t>
              </a:r>
              <a:r>
                <a:rPr lang="ru-RU" sz="1600" dirty="0" smtClean="0">
                  <a:latin typeface="Arial" panose="020B0604020202020204" pitchFamily="34" charset="0"/>
                </a:rPr>
                <a:t>       </a:t>
              </a:r>
              <a:r>
                <a:rPr lang="ru-RU" sz="1600" b="1" dirty="0" smtClean="0">
                  <a:latin typeface="Arial" panose="020B0604020202020204" pitchFamily="34" charset="0"/>
                </a:rPr>
                <a:t>Цена участника</a:t>
              </a:r>
              <a:endParaRPr lang="ru-RU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33245" y="6357099"/>
              <a:ext cx="651164" cy="28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</a:rPr>
                <a:t>0</a:t>
              </a:r>
              <a:endParaRPr lang="ru-RU" sz="1600" dirty="0">
                <a:latin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37634" y="6399376"/>
              <a:ext cx="1012769" cy="487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допустимый минимум</a:t>
              </a:r>
              <a:endParaRPr lang="ru-RU" sz="1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174182" y="3962400"/>
              <a:ext cx="1741343" cy="2424113"/>
            </a:xfrm>
            <a:prstGeom prst="line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олилиния 32"/>
            <p:cNvSpPr/>
            <p:nvPr/>
          </p:nvSpPr>
          <p:spPr>
            <a:xfrm>
              <a:off x="8169063" y="3982656"/>
              <a:ext cx="1778000" cy="2468945"/>
            </a:xfrm>
            <a:custGeom>
              <a:avLst/>
              <a:gdLst>
                <a:gd name="connsiteX0" fmla="*/ 0 w 1805710"/>
                <a:gd name="connsiteY0" fmla="*/ 13854 h 2699326"/>
                <a:gd name="connsiteX1" fmla="*/ 706582 w 1805710"/>
                <a:gd name="connsiteY1" fmla="*/ 110836 h 2699326"/>
                <a:gd name="connsiteX2" fmla="*/ 1274619 w 1805710"/>
                <a:gd name="connsiteY2" fmla="*/ 678872 h 2699326"/>
                <a:gd name="connsiteX3" fmla="*/ 1731819 w 1805710"/>
                <a:gd name="connsiteY3" fmla="*/ 2410690 h 2699326"/>
                <a:gd name="connsiteX4" fmla="*/ 1717964 w 1805710"/>
                <a:gd name="connsiteY4" fmla="*/ 2410690 h 2699326"/>
                <a:gd name="connsiteX0" fmla="*/ 0 w 1808080"/>
                <a:gd name="connsiteY0" fmla="*/ 41347 h 2699326"/>
                <a:gd name="connsiteX1" fmla="*/ 706582 w 1808080"/>
                <a:gd name="connsiteY1" fmla="*/ 138329 h 2699326"/>
                <a:gd name="connsiteX2" fmla="*/ 1260401 w 1808080"/>
                <a:gd name="connsiteY2" fmla="*/ 871324 h 2699326"/>
                <a:gd name="connsiteX3" fmla="*/ 1731819 w 1808080"/>
                <a:gd name="connsiteY3" fmla="*/ 2438183 h 2699326"/>
                <a:gd name="connsiteX4" fmla="*/ 1717964 w 1808080"/>
                <a:gd name="connsiteY4" fmla="*/ 2438183 h 2699326"/>
                <a:gd name="connsiteX0" fmla="*/ 0 w 1808080"/>
                <a:gd name="connsiteY0" fmla="*/ 6928 h 2664907"/>
                <a:gd name="connsiteX1" fmla="*/ 706582 w 1808080"/>
                <a:gd name="connsiteY1" fmla="*/ 163895 h 2664907"/>
                <a:gd name="connsiteX2" fmla="*/ 1260401 w 1808080"/>
                <a:gd name="connsiteY2" fmla="*/ 836905 h 2664907"/>
                <a:gd name="connsiteX3" fmla="*/ 1731819 w 1808080"/>
                <a:gd name="connsiteY3" fmla="*/ 2403764 h 2664907"/>
                <a:gd name="connsiteX4" fmla="*/ 1717964 w 1808080"/>
                <a:gd name="connsiteY4" fmla="*/ 2403764 h 2664907"/>
                <a:gd name="connsiteX0" fmla="*/ 0 w 1808080"/>
                <a:gd name="connsiteY0" fmla="*/ 6927 h 2664906"/>
                <a:gd name="connsiteX1" fmla="*/ 692364 w 1808080"/>
                <a:gd name="connsiteY1" fmla="*/ 238875 h 2664906"/>
                <a:gd name="connsiteX2" fmla="*/ 1260401 w 1808080"/>
                <a:gd name="connsiteY2" fmla="*/ 836904 h 2664906"/>
                <a:gd name="connsiteX3" fmla="*/ 1731819 w 1808080"/>
                <a:gd name="connsiteY3" fmla="*/ 2403763 h 2664906"/>
                <a:gd name="connsiteX4" fmla="*/ 1717964 w 1808080"/>
                <a:gd name="connsiteY4" fmla="*/ 2403763 h 2664906"/>
                <a:gd name="connsiteX0" fmla="*/ 0 w 1808080"/>
                <a:gd name="connsiteY0" fmla="*/ 6927 h 2664906"/>
                <a:gd name="connsiteX1" fmla="*/ 692364 w 1808080"/>
                <a:gd name="connsiteY1" fmla="*/ 193886 h 2664906"/>
                <a:gd name="connsiteX2" fmla="*/ 1260401 w 1808080"/>
                <a:gd name="connsiteY2" fmla="*/ 836904 h 2664906"/>
                <a:gd name="connsiteX3" fmla="*/ 1731819 w 1808080"/>
                <a:gd name="connsiteY3" fmla="*/ 2403763 h 2664906"/>
                <a:gd name="connsiteX4" fmla="*/ 1717964 w 1808080"/>
                <a:gd name="connsiteY4" fmla="*/ 2403763 h 2664906"/>
                <a:gd name="connsiteX0" fmla="*/ 0 w 1808080"/>
                <a:gd name="connsiteY0" fmla="*/ 6927 h 2664906"/>
                <a:gd name="connsiteX1" fmla="*/ 607054 w 1808080"/>
                <a:gd name="connsiteY1" fmla="*/ 178889 h 2664906"/>
                <a:gd name="connsiteX2" fmla="*/ 1260401 w 1808080"/>
                <a:gd name="connsiteY2" fmla="*/ 836904 h 2664906"/>
                <a:gd name="connsiteX3" fmla="*/ 1731819 w 1808080"/>
                <a:gd name="connsiteY3" fmla="*/ 2403763 h 2664906"/>
                <a:gd name="connsiteX4" fmla="*/ 1717964 w 1808080"/>
                <a:gd name="connsiteY4" fmla="*/ 2403763 h 2664906"/>
                <a:gd name="connsiteX0" fmla="*/ 0 w 1824667"/>
                <a:gd name="connsiteY0" fmla="*/ 6927 h 2672404"/>
                <a:gd name="connsiteX1" fmla="*/ 607054 w 1824667"/>
                <a:gd name="connsiteY1" fmla="*/ 178889 h 2672404"/>
                <a:gd name="connsiteX2" fmla="*/ 1160874 w 1824667"/>
                <a:gd name="connsiteY2" fmla="*/ 791915 h 2672404"/>
                <a:gd name="connsiteX3" fmla="*/ 1731819 w 1824667"/>
                <a:gd name="connsiteY3" fmla="*/ 2403763 h 2672404"/>
                <a:gd name="connsiteX4" fmla="*/ 1717964 w 1824667"/>
                <a:gd name="connsiteY4" fmla="*/ 2403763 h 267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4667" h="2672404">
                  <a:moveTo>
                    <a:pt x="0" y="6927"/>
                  </a:moveTo>
                  <a:cubicBezTo>
                    <a:pt x="247073" y="0"/>
                    <a:pt x="413575" y="48058"/>
                    <a:pt x="607054" y="178889"/>
                  </a:cubicBezTo>
                  <a:cubicBezTo>
                    <a:pt x="800533" y="309720"/>
                    <a:pt x="973413" y="421103"/>
                    <a:pt x="1160874" y="791915"/>
                  </a:cubicBezTo>
                  <a:cubicBezTo>
                    <a:pt x="1348335" y="1162727"/>
                    <a:pt x="1638971" y="2135122"/>
                    <a:pt x="1731819" y="2403763"/>
                  </a:cubicBezTo>
                  <a:cubicBezTo>
                    <a:pt x="1824667" y="2672404"/>
                    <a:pt x="1761837" y="2548081"/>
                    <a:pt x="1717964" y="2403763"/>
                  </a:cubicBezTo>
                </a:path>
              </a:pathLst>
            </a:custGeom>
            <a:ln w="31750">
              <a:solidFill>
                <a:srgbClr val="64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1600" dirty="0">
                <a:latin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1071" y="5536127"/>
              <a:ext cx="1786966" cy="28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Заявка отклоняется </a:t>
              </a:r>
              <a:r>
                <a:rPr lang="en-US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&lt;&lt;&lt;</a:t>
              </a:r>
              <a:endParaRPr lang="ru-RU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2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9308" y="359634"/>
            <a:ext cx="1039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Информационное сопровождение и планирование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" y="1362429"/>
            <a:ext cx="1200912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се модули информационного сопровождения является частью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u="sng" dirty="0" smtClean="0">
                <a:solidFill>
                  <a:srgbClr val="C00000"/>
                </a:solidFill>
              </a:rPr>
              <a:t>Единой информационной системы (ЕИС), предусмотренной 44-ФЗ;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полностью открыты и доступны в ЕИС.</a:t>
            </a:r>
          </a:p>
          <a:p>
            <a:pPr marL="708025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ru-RU" sz="2000" b="1" dirty="0"/>
              <a:t>СРО должны иметь всю информацию о своих члена, необходимую для установления их квалификации, опыта, репутации</a:t>
            </a:r>
          </a:p>
          <a:p>
            <a:pPr marL="708025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365125" algn="l"/>
              </a:tabLst>
            </a:pPr>
            <a:r>
              <a:rPr lang="ru-RU" sz="2000" b="1" dirty="0"/>
              <a:t>Заказчики и участники закупки обязаны направлять информацию (данные о договорах и их исполнении) для ее включения в базы данных СРО и/или Национальных объединений </a:t>
            </a:r>
            <a:r>
              <a:rPr lang="ru-RU" sz="2000" b="1" dirty="0" smtClean="0"/>
              <a:t>СРО</a:t>
            </a:r>
            <a:endParaRPr lang="ru-RU" sz="2000" b="1" dirty="0"/>
          </a:p>
          <a:p>
            <a:pPr marL="1252538" indent="-34290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ru-RU" sz="2000" dirty="0" smtClean="0"/>
              <a:t>Законом </a:t>
            </a:r>
            <a:r>
              <a:rPr lang="ru-RU" sz="2000" dirty="0"/>
              <a:t>должны быть предусмотрены изменения и дополнения в 44-ФЗ</a:t>
            </a:r>
          </a:p>
          <a:p>
            <a:pPr marL="1252538" indent="-34290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ru-RU" sz="2000" dirty="0"/>
              <a:t>Необходимо уже сейчас заниматься проектированием соответствующего раздела ЕИС</a:t>
            </a:r>
          </a:p>
          <a:p>
            <a:pPr marL="1252538" indent="-34290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ru-RU" sz="2000" dirty="0" smtClean="0"/>
              <a:t>Базы данных СРО и Национальных </a:t>
            </a:r>
            <a:r>
              <a:rPr lang="ru-RU" sz="2000" dirty="0"/>
              <a:t>объединений </a:t>
            </a:r>
            <a:r>
              <a:rPr lang="ru-RU" sz="2000" dirty="0" smtClean="0"/>
              <a:t>- часть ЕИС</a:t>
            </a:r>
            <a:endParaRPr lang="ru-RU" sz="2000" b="1" dirty="0"/>
          </a:p>
          <a:p>
            <a:pPr marL="365125" indent="-365125">
              <a:spcBef>
                <a:spcPts val="2400"/>
              </a:spcBef>
              <a:tabLst>
                <a:tab pos="365125" algn="l"/>
              </a:tabLst>
            </a:pPr>
            <a:r>
              <a:rPr lang="ru-RU" sz="2000" b="1" dirty="0" smtClean="0">
                <a:solidFill>
                  <a:srgbClr val="C00000"/>
                </a:solidFill>
              </a:rPr>
              <a:t>2.	в ЕИС отображается как единый комплекс все закупки связанные с объектом строительства: изыскания, проектирование, строительство (этапы строительства)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2515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25684" y="6477001"/>
            <a:ext cx="1016000" cy="24447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9309" y="359634"/>
            <a:ext cx="10120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Гарантии для заказчика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51324" y="4813575"/>
            <a:ext cx="3535680" cy="1250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ru-RU" sz="2000" b="1" spc="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(декларация) СРО о квалификации  </a:t>
            </a:r>
            <a:endParaRPr lang="ru-RU" sz="2000" b="1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96739" y="2038781"/>
            <a:ext cx="3154680" cy="1080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ru-RU" sz="2000" b="1" spc="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Банковская гарантия</a:t>
            </a:r>
            <a:endParaRPr lang="ru-RU" sz="2000" b="1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87004" y="2107168"/>
            <a:ext cx="3154680" cy="1080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ru-RU" sz="2000" b="1" spc="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Страхование</a:t>
            </a:r>
            <a:endParaRPr lang="ru-RU" sz="2000" b="1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извлечение 11"/>
          <p:cNvSpPr/>
          <p:nvPr/>
        </p:nvSpPr>
        <p:spPr>
          <a:xfrm>
            <a:off x="3742004" y="1818625"/>
            <a:ext cx="5379720" cy="2600975"/>
          </a:xfrm>
          <a:prstGeom prst="flowChartExtra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pc="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</a:t>
            </a:r>
          </a:p>
          <a:p>
            <a:pPr algn="ctr"/>
            <a:endParaRPr lang="ru-RU" sz="2800" b="1" spc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54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6675" y="246741"/>
            <a:ext cx="555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Сфера строительства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5895" y="2632330"/>
            <a:ext cx="8055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100" dirty="0" smtClean="0">
                <a:latin typeface="Arial" pitchFamily="34" charset="0"/>
                <a:cs typeface="Arial" pitchFamily="34" charset="0"/>
              </a:rPr>
              <a:t>Инженерные изыскания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100" dirty="0" smtClean="0">
                <a:latin typeface="Arial" pitchFamily="34" charset="0"/>
                <a:cs typeface="Arial" pitchFamily="34" charset="0"/>
              </a:rPr>
              <a:t>Подготовка проектной документации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100" dirty="0" smtClean="0">
                <a:latin typeface="Arial" pitchFamily="34" charset="0"/>
                <a:cs typeface="Arial" pitchFamily="34" charset="0"/>
              </a:rPr>
              <a:t>Строительство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122" y="1291832"/>
            <a:ext cx="1159691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0" b="1" spc="100" dirty="0" smtClean="0">
                <a:latin typeface="Arial" pitchFamily="34" charset="0"/>
                <a:cs typeface="Arial" pitchFamily="34" charset="0"/>
              </a:rPr>
              <a:t>Строительство, реконструкция, капитальный ремонт</a:t>
            </a:r>
            <a:br>
              <a:rPr lang="ru-RU" sz="3200" b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spc="100" dirty="0" smtClean="0">
                <a:latin typeface="Arial" pitchFamily="34" charset="0"/>
                <a:cs typeface="Arial" pitchFamily="34" charset="0"/>
              </a:rPr>
              <a:t>объектов капитального строительства</a:t>
            </a:r>
            <a:endParaRPr lang="ru-RU" sz="3200" b="1" spc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1863" y="5718735"/>
            <a:ext cx="9922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объединения саморегулируемых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9308" y="359634"/>
            <a:ext cx="1039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Прочие положения законопроекта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79546"/>
            <a:ext cx="1118108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spcAft>
                <a:spcPts val="9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Банковское сопровождение 		</a:t>
            </a:r>
          </a:p>
          <a:p>
            <a:pPr marL="533400" indent="-533400">
              <a:spcAft>
                <a:spcPts val="9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Страхование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33400" indent="-533400">
              <a:spcAft>
                <a:spcPts val="9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Случаи принадлежности к двум (нескольким СРО), смены СРО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33400" indent="-533400">
              <a:spcAft>
                <a:spcPts val="9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 СРО (информирование) в процедуре приемки результатов работ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spcAft>
                <a:spcPts val="9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цены заключенного долгосрочного договора-подряда</a:t>
            </a:r>
          </a:p>
          <a:p>
            <a:pPr marL="533400" indent="-533400">
              <a:spcAft>
                <a:spcPts val="1500"/>
              </a:spcAft>
              <a:buAutoNum type="arabicPeriod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исполнения договора-подряда</a:t>
            </a:r>
            <a:r>
              <a:rPr lang="ru-RU" sz="2200" b="1" dirty="0" smtClean="0"/>
              <a:t>	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200" b="1" dirty="0" smtClean="0"/>
              <a:t>Пакетные торги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569308" y="4421848"/>
            <a:ext cx="11057206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подать заявку на несколько лотов одновременно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заявки на «пакет лотов» не препятствует подачи отдельной заявки на один из лотов пакета</a:t>
            </a:r>
          </a:p>
          <a:p>
            <a:pPr marL="2152650" indent="-342900">
              <a:buFont typeface="Symbol" panose="05050102010706020507" pitchFamily="18" charset="2"/>
              <a:buChar char="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Эффективное управление ценой нескольких лотов</a:t>
            </a:r>
          </a:p>
          <a:p>
            <a:pPr marL="2152650" indent="-342900">
              <a:buFont typeface="Symbol" panose="05050102010706020507" pitchFamily="18" charset="2"/>
              <a:buChar char="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Эффективное использование возможностей участника</a:t>
            </a:r>
          </a:p>
          <a:p>
            <a:pPr marL="2152650" indent="-342900">
              <a:buFont typeface="Symbol" panose="05050102010706020507" pitchFamily="18" charset="2"/>
              <a:buChar char="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Имеется положительная мировая практика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734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93327" y="280904"/>
            <a:ext cx="1039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ru-RU" sz="3200" b="1" i="1" spc="200" dirty="0" smtClean="0">
                <a:solidFill>
                  <a:srgbClr val="C00000"/>
                </a:solidFill>
              </a:rPr>
              <a:t>Инновации в законопроекте</a:t>
            </a:r>
            <a:endParaRPr lang="ru-RU" sz="3200" b="1" i="1" spc="2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" y="1218095"/>
            <a:ext cx="117754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процедуры выбора поставщика осуществляются с предквалификацией, проводимой СРО;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оценивается опыт и репутация участника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закупок;</a:t>
            </a:r>
            <a:b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 – участник контрактной системы	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от применения аукциона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Расширена возможность и необходимость антидемпинговые мероприятия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Регламентируется создание коллективного участник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закупки; защищаются интересы субподрядчика</a:t>
            </a:r>
            <a:endParaRPr lang="ru-RU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интегрирует субъектов 44-ФЗ и 223-ФЗ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осуществляется в привязке к объекту строительства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модулей Единой информационной системы, включение в нее модулей информационного обеспечения СРО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Появляются «пакетные торги»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81157" y="3362178"/>
            <a:ext cx="4417255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458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1" y="261255"/>
            <a:ext cx="7517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Место в законодательстве о закупках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773" y="1117603"/>
            <a:ext cx="11727542" cy="543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ru-RU" sz="2800" b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Специфическая часть контрактной системы</a:t>
            </a:r>
          </a:p>
          <a:p>
            <a:pPr marL="1622425" indent="-363538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spc="100" dirty="0" smtClean="0">
                <a:latin typeface="Arial" pitchFamily="34" charset="0"/>
                <a:cs typeface="Arial" pitchFamily="34" charset="0"/>
              </a:rPr>
              <a:t>учитывается специфика сферы строительства</a:t>
            </a:r>
          </a:p>
          <a:p>
            <a:pPr marL="1622425" indent="-363538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spc="100" dirty="0" smtClean="0">
                <a:latin typeface="Arial" pitchFamily="34" charset="0"/>
                <a:cs typeface="Arial" pitchFamily="34" charset="0"/>
              </a:rPr>
              <a:t>максимальная близость к</a:t>
            </a:r>
          </a:p>
          <a:p>
            <a:pPr marL="2147888">
              <a:lnSpc>
                <a:spcPct val="110000"/>
              </a:lnSpc>
              <a:spcBef>
                <a:spcPts val="300"/>
              </a:spcBef>
            </a:pPr>
            <a:r>
              <a:rPr lang="ru-RU" sz="2200" i="1" spc="100" dirty="0" smtClean="0">
                <a:latin typeface="Arial" pitchFamily="34" charset="0"/>
                <a:cs typeface="Arial" pitchFamily="34" charset="0"/>
              </a:rPr>
              <a:t>Федеральному закону от 05.04.2013 N 44-ФЗ "О контрактной системе в сфере закупок товаров, работ, услуг для обеспечения государственных и муниципальных нужд</a:t>
            </a:r>
            <a:endParaRPr lang="ru-RU" sz="2800" b="1" spc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</a:pPr>
            <a:r>
              <a:rPr lang="ru-RU" sz="2800" b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Субъекты</a:t>
            </a:r>
          </a:p>
          <a:p>
            <a:pPr marL="1622425" indent="-363538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400" spc="100" dirty="0" smtClean="0">
                <a:latin typeface="Arial" pitchFamily="34" charset="0"/>
                <a:cs typeface="Arial" pitchFamily="34" charset="0"/>
              </a:rPr>
              <a:t>все субъекты 44-ФЗ 	</a:t>
            </a:r>
            <a:r>
              <a:rPr lang="ru-RU" sz="2000" spc="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государственные и муниципальные нужды)</a:t>
            </a:r>
          </a:p>
          <a:p>
            <a:pPr marL="1622425" indent="-363538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spc="100" dirty="0" smtClean="0">
                <a:latin typeface="Arial" pitchFamily="34" charset="0"/>
                <a:cs typeface="Arial" pitchFamily="34" charset="0"/>
              </a:rPr>
              <a:t>все субъекты 223-ФЗ	</a:t>
            </a: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(нужды «отдельных юридических лиц»)</a:t>
            </a:r>
          </a:p>
          <a:p>
            <a:pPr marL="1262063" indent="-1182688">
              <a:lnSpc>
                <a:spcPct val="110000"/>
              </a:lnSpc>
              <a:spcBef>
                <a:spcPts val="600"/>
              </a:spcBef>
            </a:pP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в т.ч.	* госкорпорации,   компании с гос. участием,   ФГУП,  МУП ….</a:t>
            </a:r>
            <a:br>
              <a:rPr lang="ru-RU" sz="2000" i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600" i="1" spc="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" i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* все субъекты получившие бюджетные инвестиций  в рамках в реализации</a:t>
            </a:r>
            <a:br>
              <a:rPr lang="ru-RU" sz="2000" i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  инвестиционных проектов по строительству реконструкции объектов</a:t>
            </a:r>
            <a:br>
              <a:rPr lang="ru-RU" sz="2000" i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spc="100" dirty="0" smtClean="0">
                <a:latin typeface="Arial" pitchFamily="34" charset="0"/>
                <a:cs typeface="Arial" pitchFamily="34" charset="0"/>
              </a:rPr>
              <a:t>  капитального строительства </a:t>
            </a:r>
          </a:p>
        </p:txBody>
      </p:sp>
    </p:spTree>
    <p:extLst>
      <p:ext uri="{BB962C8B-B14F-4D97-AF65-F5344CB8AC3E}">
        <p14:creationId xmlns:p14="http://schemas.microsoft.com/office/powerpoint/2010/main" xmlns="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6163" y="359634"/>
            <a:ext cx="837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Исключения, ограничения, расширения</a:t>
            </a:r>
            <a:endParaRPr lang="ru-RU" sz="32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49927" y="0"/>
            <a:ext cx="1011936" cy="246888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4572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57F1E4F-1CFF-5643-939E-217C01CDF565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933" y="1340069"/>
            <a:ext cx="1177636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400"/>
              </a:spcBef>
              <a:spcAft>
                <a:spcPts val="400"/>
              </a:spcAft>
            </a:pPr>
            <a:r>
              <a:rPr lang="ru-RU" sz="2000" b="1" i="1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пределами </a:t>
            </a:r>
            <a: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регулирования	</a:t>
            </a:r>
            <a:r>
              <a:rPr lang="ru-RU" sz="2000" b="1" spc="100" dirty="0" smtClean="0">
                <a:latin typeface="Arial" pitchFamily="34" charset="0"/>
                <a:cs typeface="Arial" pitchFamily="34" charset="0"/>
              </a:rPr>
              <a:t>Работы на территориях </a:t>
            </a:r>
            <a:r>
              <a:rPr lang="ru-RU" sz="2000" b="1" spc="100" dirty="0">
                <a:latin typeface="Arial" pitchFamily="34" charset="0"/>
                <a:cs typeface="Arial" pitchFamily="34" charset="0"/>
              </a:rPr>
              <a:t>иностранных </a:t>
            </a:r>
            <a:r>
              <a:rPr lang="ru-RU" sz="2000" b="1" spc="100" dirty="0" smtClean="0">
                <a:latin typeface="Arial" pitchFamily="34" charset="0"/>
                <a:cs typeface="Arial" pitchFamily="34" charset="0"/>
              </a:rPr>
              <a:t>государств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933" y="2367239"/>
            <a:ext cx="4371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Предусматривается </a:t>
            </a:r>
            <a:b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возможность специального регулирования </a:t>
            </a:r>
            <a:b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(законы, Постановления Правительства, Указы Президента)</a:t>
            </a:r>
            <a:endParaRPr lang="ru-RU" sz="2000" b="1" i="1" spc="1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933" y="4913465"/>
            <a:ext cx="4660411" cy="1323439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ru-RU" sz="2000" b="1" i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Постановлением Правительства  РФ или указом Президента РФ может быть определена специфика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2344" y="2670039"/>
            <a:ext cx="393216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2000" b="1" spc="100" dirty="0">
                <a:latin typeface="Arial" pitchFamily="34" charset="0"/>
                <a:cs typeface="Arial" pitchFamily="34" charset="0"/>
              </a:rPr>
              <a:t>Государственная тайна;</a:t>
            </a:r>
          </a:p>
          <a:p>
            <a:pPr marL="365125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2000" b="1" spc="100" dirty="0">
                <a:latin typeface="Arial" pitchFamily="34" charset="0"/>
                <a:cs typeface="Arial" pitchFamily="34" charset="0"/>
              </a:rPr>
              <a:t>Оборонный заказ;</a:t>
            </a:r>
          </a:p>
          <a:p>
            <a:pPr marL="365125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2000" b="1" spc="100" dirty="0" smtClean="0">
                <a:latin typeface="Arial" pitchFamily="34" charset="0"/>
                <a:cs typeface="Arial" pitchFamily="34" charset="0"/>
              </a:rPr>
              <a:t>….</a:t>
            </a:r>
            <a:endParaRPr lang="ru-RU" sz="2000" b="1" spc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2344" y="5375129"/>
            <a:ext cx="3953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ru-RU" sz="2000" b="1" spc="100" dirty="0">
                <a:latin typeface="Arial" pitchFamily="34" charset="0"/>
                <a:cs typeface="Arial" pitchFamily="34" charset="0"/>
              </a:rPr>
              <a:t>Конкретный </a:t>
            </a:r>
            <a:r>
              <a:rPr lang="ru-RU" sz="2000" b="1" spc="100" dirty="0" smtClean="0">
                <a:latin typeface="Arial" pitchFamily="34" charset="0"/>
                <a:cs typeface="Arial" pitchFamily="34" charset="0"/>
              </a:rPr>
              <a:t>объект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855366" y="2464854"/>
            <a:ext cx="2933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2000" b="1" i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подрядчика, сопровождение и исполнение </a:t>
            </a:r>
            <a:r>
              <a:rPr lang="ru-RU" sz="2000" b="1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договора, </a:t>
            </a:r>
            <a:r>
              <a:rPr lang="ru-RU" sz="2000" b="1" i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2000" b="1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2000" b="1" i="1" spc="1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4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243" y="244858"/>
            <a:ext cx="103692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 закупки		</a:t>
            </a:r>
            <a:r>
              <a:rPr lang="ru-RU" sz="3000" b="1" i="1" dirty="0" smtClean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Коллективный участник</a:t>
            </a:r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5369" y="2432102"/>
            <a:ext cx="117365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Подрядчик</a:t>
            </a:r>
            <a:endParaRPr lang="ru-RU" sz="20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) Генподрядчик, назначаемые субподрядчики</a:t>
            </a:r>
          </a:p>
          <a:p>
            <a:pPr marL="984250"/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с генподрядчиком; субподрядные договора заключаются до подачи заявки и предоставляются в составе заявки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3) Договор простого товарищества</a:t>
            </a:r>
          </a:p>
          <a:p>
            <a:pPr marL="984250"/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заключается с одним из товарищей, указанном в договоре о совместной деятельности; договор о совместной деятельности предоставляются в составе заявки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4) Консорциум</a:t>
            </a:r>
          </a:p>
          <a:p>
            <a:pPr marL="900113"/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коллективный 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договор; договор консорциума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в составе 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4296" y="1210842"/>
            <a:ext cx="10090158" cy="107721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8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sz="2400" b="1" i="1" spc="100" dirty="0">
                <a:latin typeface="Arial" panose="020B0604020202020204" pitchFamily="34" charset="0"/>
                <a:cs typeface="Arial" panose="020B0604020202020204" pitchFamily="34" charset="0"/>
              </a:rPr>
              <a:t>закупки (коллективный участник) своими силами выполняет </a:t>
            </a:r>
            <a:r>
              <a:rPr lang="ru-RU" sz="2400" b="1" i="1" u="sng" spc="100" dirty="0">
                <a:latin typeface="Arial" panose="020B0604020202020204" pitchFamily="34" charset="0"/>
                <a:cs typeface="Arial" panose="020B0604020202020204" pitchFamily="34" charset="0"/>
              </a:rPr>
              <a:t>не менее 75% объема </a:t>
            </a:r>
            <a:r>
              <a:rPr lang="ru-RU" sz="2400" b="1" i="1" u="sng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</a:p>
          <a:p>
            <a:pPr algn="ctr"/>
            <a:endParaRPr lang="ru-RU" sz="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5369" y="2970002"/>
            <a:ext cx="11736576" cy="140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003" y="229469"/>
            <a:ext cx="103692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 закупки		Субподрядчики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5369" y="1296269"/>
            <a:ext cx="117365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сформировавшие коллективного участника закупки фиксируются в договоре</a:t>
            </a:r>
          </a:p>
          <a:p>
            <a:pPr marL="1684338" indent="-34290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прозрачность для заказчика</a:t>
            </a:r>
          </a:p>
          <a:p>
            <a:pPr marL="1684338" indent="-34290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защита интересов субподрядчика</a:t>
            </a:r>
            <a:endParaRPr lang="ru-RU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Замена субподрядчика возможна только в обоснованных случаях. При этом уровни квалификации, репутации и опыта нового субподрядчика (по данным СРО и под гарантии СРО) должны быть не ниже первоначальных</a:t>
            </a:r>
            <a:b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строительстве консорциум возможен только, если заказчик обладает допуском СРО к работам на организацию строительства</a:t>
            </a:r>
            <a:endParaRPr lang="ru-RU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483" y="56346"/>
            <a:ext cx="10369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 закупки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Субъекты малого и среднего предпринимательств	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23" y="1556352"/>
            <a:ext cx="1105663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НЕТ ОГРАНИЧЕНИЙ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субъектов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малого и среднего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предпринимательств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Заказчик обязывает подрядчика привлечь СМП и ССП в качестве субподрядчиков. Для заказчика устанавливается минимальная доля работ,  которую должны выполнить СМП и ССП.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Заказчик имеет право, но не обязан заключать прямые договора с СМП и СПП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Разделение объемов закупки 44-ФЗ, 223-ФЗ и настоящего закона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5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483" y="271790"/>
            <a:ext cx="10369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Централизация закупок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23" y="1373472"/>
            <a:ext cx="1043179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Допускается создание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уполномоченных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наделение организаций полномочиями на осуществление функций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(одной, нескольких, всех)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3363" indent="-623888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планирование, </a:t>
            </a:r>
          </a:p>
          <a:p>
            <a:pPr marL="2773363" indent="-623888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подрядчика, </a:t>
            </a:r>
          </a:p>
          <a:p>
            <a:pPr marL="2773363" indent="-623888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договора, </a:t>
            </a:r>
          </a:p>
          <a:p>
            <a:pPr marL="2773363" indent="-623888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приемка результатов его исполнения</a:t>
            </a: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допуска к работам по организации строительства может выполнять функции</a:t>
            </a:r>
          </a:p>
          <a:p>
            <a:pPr marL="2422525">
              <a:spcBef>
                <a:spcPts val="6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ЗАКАЗЧИКА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6092" y="79101"/>
            <a:ext cx="10706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ЦЕНТРАЛЬНЫЙ ВОПРОС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			Квалификация. </a:t>
            </a:r>
            <a:b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Принципиальные требования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59" y="1432562"/>
            <a:ext cx="1150730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Bef>
                <a:spcPts val="1800"/>
              </a:spcBef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 </a:t>
            </a:r>
            <a:r>
              <a:rPr lang="ru-RU" sz="2400" b="1" u="sng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участвует в процедуре определения подрядчика</a:t>
            </a:r>
            <a:r>
              <a:rPr lang="ru-RU" sz="2400" b="1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этапе предквалификационного отбора</a:t>
            </a:r>
          </a:p>
          <a:p>
            <a:pPr marL="450850" indent="-450850">
              <a:spcBef>
                <a:spcPts val="1800"/>
              </a:spcBef>
            </a:pP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	Заключение 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 о квалификации является основным 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(единственным) 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документом, предоставляемом в заявке участника закупки</a:t>
            </a:r>
          </a:p>
          <a:p>
            <a:pPr marL="450850" indent="-450850">
              <a:spcBef>
                <a:spcPts val="1800"/>
              </a:spcBef>
            </a:pP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 СРО 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несет финансовую ответственность из средств компенсационного фонда в случае, если квалифицированный 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 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подрядчик не имеет достаточной квалификации для выполнения 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</a:t>
            </a:r>
            <a:endParaRPr lang="ru-RU" sz="2400" spc="1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spcBef>
                <a:spcPts val="1800"/>
              </a:spcBef>
            </a:pP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Под квалификацией понимается наличие возможности выполнить работы </a:t>
            </a:r>
            <a:r>
              <a:rPr lang="ru-RU" sz="2400" spc="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spc="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указанное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ТЗ (ПСД)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время и в указанном месте.</a:t>
            </a:r>
          </a:p>
        </p:txBody>
      </p:sp>
    </p:spTree>
    <p:extLst>
      <p:ext uri="{BB962C8B-B14F-4D97-AF65-F5344CB8AC3E}">
        <p14:creationId xmlns:p14="http://schemas.microsoft.com/office/powerpoint/2010/main" xmlns="" val="38394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16067</TotalTime>
  <Words>685</Words>
  <Application>Microsoft Office PowerPoint</Application>
  <PresentationFormat>Произвольный</PresentationFormat>
  <Paragraphs>205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Законопроект о государственном заказе на строительство</dc:title>
  <dc:creator>1</dc:creator>
  <cp:lastModifiedBy>DudchenkoTV</cp:lastModifiedBy>
  <cp:revision>478</cp:revision>
  <dcterms:created xsi:type="dcterms:W3CDTF">2014-10-19T08:39:47Z</dcterms:created>
  <dcterms:modified xsi:type="dcterms:W3CDTF">2015-02-25T08:26:12Z</dcterms:modified>
</cp:coreProperties>
</file>