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00" r:id="rId1"/>
  </p:sldMasterIdLst>
  <p:notesMasterIdLst>
    <p:notesMasterId r:id="rId120"/>
  </p:notesMasterIdLst>
  <p:sldIdLst>
    <p:sldId id="256" r:id="rId2"/>
    <p:sldId id="346" r:id="rId3"/>
    <p:sldId id="402" r:id="rId4"/>
    <p:sldId id="415" r:id="rId5"/>
    <p:sldId id="420" r:id="rId6"/>
    <p:sldId id="414" r:id="rId7"/>
    <p:sldId id="417" r:id="rId8"/>
    <p:sldId id="418" r:id="rId9"/>
    <p:sldId id="419" r:id="rId10"/>
    <p:sldId id="424" r:id="rId11"/>
    <p:sldId id="411" r:id="rId12"/>
    <p:sldId id="416" r:id="rId13"/>
    <p:sldId id="427" r:id="rId14"/>
    <p:sldId id="426" r:id="rId15"/>
    <p:sldId id="425" r:id="rId16"/>
    <p:sldId id="434" r:id="rId17"/>
    <p:sldId id="451" r:id="rId18"/>
    <p:sldId id="455" r:id="rId19"/>
    <p:sldId id="456" r:id="rId20"/>
    <p:sldId id="457" r:id="rId21"/>
    <p:sldId id="452" r:id="rId22"/>
    <p:sldId id="435" r:id="rId23"/>
    <p:sldId id="447" r:id="rId24"/>
    <p:sldId id="412" r:id="rId25"/>
    <p:sldId id="438" r:id="rId26"/>
    <p:sldId id="440" r:id="rId27"/>
    <p:sldId id="441" r:id="rId28"/>
    <p:sldId id="449" r:id="rId29"/>
    <p:sldId id="439" r:id="rId30"/>
    <p:sldId id="442" r:id="rId31"/>
    <p:sldId id="443" r:id="rId32"/>
    <p:sldId id="444" r:id="rId33"/>
    <p:sldId id="445" r:id="rId34"/>
    <p:sldId id="446" r:id="rId35"/>
    <p:sldId id="448" r:id="rId36"/>
    <p:sldId id="286" r:id="rId37"/>
    <p:sldId id="372" r:id="rId38"/>
    <p:sldId id="373" r:id="rId39"/>
    <p:sldId id="374" r:id="rId40"/>
    <p:sldId id="375" r:id="rId41"/>
    <p:sldId id="376" r:id="rId42"/>
    <p:sldId id="377" r:id="rId43"/>
    <p:sldId id="378" r:id="rId44"/>
    <p:sldId id="413" r:id="rId45"/>
    <p:sldId id="380" r:id="rId46"/>
    <p:sldId id="379" r:id="rId47"/>
    <p:sldId id="381" r:id="rId48"/>
    <p:sldId id="421" r:id="rId49"/>
    <p:sldId id="422" r:id="rId50"/>
    <p:sldId id="423" r:id="rId51"/>
    <p:sldId id="428" r:id="rId52"/>
    <p:sldId id="429" r:id="rId53"/>
    <p:sldId id="430" r:id="rId54"/>
    <p:sldId id="431" r:id="rId55"/>
    <p:sldId id="432" r:id="rId56"/>
    <p:sldId id="433" r:id="rId57"/>
    <p:sldId id="382" r:id="rId58"/>
    <p:sldId id="383" r:id="rId59"/>
    <p:sldId id="384" r:id="rId60"/>
    <p:sldId id="386" r:id="rId61"/>
    <p:sldId id="385" r:id="rId62"/>
    <p:sldId id="389" r:id="rId63"/>
    <p:sldId id="388" r:id="rId64"/>
    <p:sldId id="392" r:id="rId65"/>
    <p:sldId id="390" r:id="rId66"/>
    <p:sldId id="393" r:id="rId67"/>
    <p:sldId id="391" r:id="rId68"/>
    <p:sldId id="394" r:id="rId69"/>
    <p:sldId id="395" r:id="rId70"/>
    <p:sldId id="396" r:id="rId71"/>
    <p:sldId id="398" r:id="rId72"/>
    <p:sldId id="397" r:id="rId73"/>
    <p:sldId id="399" r:id="rId74"/>
    <p:sldId id="400" r:id="rId75"/>
    <p:sldId id="325" r:id="rId76"/>
    <p:sldId id="314" r:id="rId77"/>
    <p:sldId id="368" r:id="rId78"/>
    <p:sldId id="265" r:id="rId79"/>
    <p:sldId id="333" r:id="rId80"/>
    <p:sldId id="347" r:id="rId81"/>
    <p:sldId id="348" r:id="rId82"/>
    <p:sldId id="369" r:id="rId83"/>
    <p:sldId id="401" r:id="rId84"/>
    <p:sldId id="370" r:id="rId85"/>
    <p:sldId id="349" r:id="rId86"/>
    <p:sldId id="371" r:id="rId87"/>
    <p:sldId id="403" r:id="rId88"/>
    <p:sldId id="406" r:id="rId89"/>
    <p:sldId id="405" r:id="rId90"/>
    <p:sldId id="404" r:id="rId91"/>
    <p:sldId id="407" r:id="rId92"/>
    <p:sldId id="408" r:id="rId93"/>
    <p:sldId id="409" r:id="rId94"/>
    <p:sldId id="410" r:id="rId95"/>
    <p:sldId id="459" r:id="rId96"/>
    <p:sldId id="461" r:id="rId97"/>
    <p:sldId id="462" r:id="rId98"/>
    <p:sldId id="463" r:id="rId99"/>
    <p:sldId id="464" r:id="rId100"/>
    <p:sldId id="465" r:id="rId101"/>
    <p:sldId id="466" r:id="rId102"/>
    <p:sldId id="467" r:id="rId103"/>
    <p:sldId id="468" r:id="rId104"/>
    <p:sldId id="470" r:id="rId105"/>
    <p:sldId id="471" r:id="rId106"/>
    <p:sldId id="472" r:id="rId107"/>
    <p:sldId id="473" r:id="rId108"/>
    <p:sldId id="474" r:id="rId109"/>
    <p:sldId id="475" r:id="rId110"/>
    <p:sldId id="476" r:id="rId111"/>
    <p:sldId id="477" r:id="rId112"/>
    <p:sldId id="478" r:id="rId113"/>
    <p:sldId id="460" r:id="rId114"/>
    <p:sldId id="479" r:id="rId115"/>
    <p:sldId id="480" r:id="rId116"/>
    <p:sldId id="481" r:id="rId117"/>
    <p:sldId id="482" r:id="rId118"/>
    <p:sldId id="483" r:id="rId119"/>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94660"/>
  </p:normalViewPr>
  <p:slideViewPr>
    <p:cSldViewPr>
      <p:cViewPr>
        <p:scale>
          <a:sx n="75" d="100"/>
          <a:sy n="75" d="100"/>
        </p:scale>
        <p:origin x="-1526" y="-25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1"/>
            <a:ext cx="2945659" cy="496332"/>
          </a:xfrm>
          <a:prstGeom prst="rect">
            <a:avLst/>
          </a:prstGeom>
        </p:spPr>
        <p:txBody>
          <a:bodyPr vert="horz" lIns="91440" tIns="45720" rIns="91440" bIns="45720" rtlCol="0"/>
          <a:lstStyle>
            <a:lvl1pPr algn="r">
              <a:defRPr sz="1200"/>
            </a:lvl1pPr>
          </a:lstStyle>
          <a:p>
            <a:fld id="{233EFE37-E599-45B6-9AD2-FC4E8B4C690F}" type="datetimeFigureOut">
              <a:rPr lang="ru-RU" smtClean="0"/>
              <a:pPr/>
              <a:t>06.11.2019</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99BA3A5D-73CC-4F7C-8AE8-D7BAADB110E2}" type="slidenum">
              <a:rPr lang="ru-RU" smtClean="0"/>
              <a:pPr/>
              <a:t>‹#›</a:t>
            </a:fld>
            <a:endParaRPr lang="ru-RU"/>
          </a:p>
        </p:txBody>
      </p:sp>
    </p:spTree>
    <p:extLst>
      <p:ext uri="{BB962C8B-B14F-4D97-AF65-F5344CB8AC3E}">
        <p14:creationId xmlns="" xmlns:p14="http://schemas.microsoft.com/office/powerpoint/2010/main" val="403444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ABD43B0-40F4-4FEA-B8FE-3F5A9876CA42}" type="datetime1">
              <a:rPr lang="ru-RU" smtClean="0"/>
              <a:pPr/>
              <a:t>06.11.2019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D4AC1BC-299C-4B83-A5CA-DD773E3F186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BA0E184-CCCC-48DE-80EF-35B42BD06D80}" type="datetime1">
              <a:rPr lang="ru-RU" smtClean="0"/>
              <a:pPr/>
              <a:t>06.11.2019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4AC1BC-299C-4B83-A5CA-DD773E3F18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8C1902-715E-438B-92A4-C0AF072C42B3}" type="datetime1">
              <a:rPr lang="ru-RU" smtClean="0"/>
              <a:pPr/>
              <a:t>06.11.2019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4AC1BC-299C-4B83-A5CA-DD773E3F18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BEA28A-22E6-4E99-8742-06BA891E84FF}" type="datetime1">
              <a:rPr lang="ru-RU" smtClean="0"/>
              <a:pPr/>
              <a:t>06.11.2019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4AC1BC-299C-4B83-A5CA-DD773E3F1862}"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F39F1F1-12D5-4095-8F6A-B4A8CF7DED5E}" type="datetime1">
              <a:rPr lang="ru-RU" smtClean="0"/>
              <a:pPr/>
              <a:t>06.11.2019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4AC1BC-299C-4B83-A5CA-DD773E3F1862}"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12806BB-BC6E-4ACD-BDEE-B62694C2113D}" type="datetime1">
              <a:rPr lang="ru-RU" smtClean="0"/>
              <a:pPr/>
              <a:t>06.11.2019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D4AC1BC-299C-4B83-A5CA-DD773E3F1862}"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CB773B6-29D3-4B7A-914F-FADE55286CAB}" type="datetime1">
              <a:rPr lang="ru-RU" smtClean="0"/>
              <a:pPr/>
              <a:t>06.11.2019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D4AC1BC-299C-4B83-A5CA-DD773E3F186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B20A42A-DE02-4148-881D-2DC2C1BE143B}" type="datetime1">
              <a:rPr lang="ru-RU" smtClean="0"/>
              <a:pPr/>
              <a:t>06.11.2019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D4AC1BC-299C-4B83-A5CA-DD773E3F1862}"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D8BD376-A0B2-460D-8C02-29F5640ACC50}" type="datetime1">
              <a:rPr lang="ru-RU" smtClean="0"/>
              <a:pPr/>
              <a:t>06.11.2019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D4AC1BC-299C-4B83-A5CA-DD773E3F18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1891826-90D7-41C9-8C74-2B81E5ABEAF6}" type="datetime1">
              <a:rPr lang="ru-RU" smtClean="0"/>
              <a:pPr/>
              <a:t>06.11.2019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D4AC1BC-299C-4B83-A5CA-DD773E3F186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2AC1E1E-699B-4A54-9F64-DA525660BF2B}" type="datetime1">
              <a:rPr lang="ru-RU" smtClean="0"/>
              <a:pPr/>
              <a:t>06.11.2019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D4AC1BC-299C-4B83-A5CA-DD773E3F1862}"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30D10B-69A6-4D4F-9C00-66F72C5986A8}" type="datetime1">
              <a:rPr lang="ru-RU" smtClean="0"/>
              <a:pPr/>
              <a:t>06.11.2019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4AC1BC-299C-4B83-A5CA-DD773E3F186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alog.ru/rn77/"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login.consultant.ru/link/?req=doc&amp;base=RZR&amp;n=323084&amp;date=05.11.2019"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login.consultant.ru/link/?rnd=725C8669C27F679F3FE966251611C8D6&amp;req=doc&amp;base=RZR&amp;n=326593&amp;dst=101922&amp;fld=134&amp;REFFIELD=134&amp;REFDST=100004&amp;REFDOC=189057&amp;REFBASE=QSA&amp;stat=refcode%3D10881%3Bdstident%3D101922%3Bindex%3D4&amp;date=05.11.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3" Type="http://schemas.openxmlformats.org/officeDocument/2006/relationships/hyperlink" Target="https://login.consultant.ru/link/?rnd=725C8669C27F679F3FE966251611C8D6&amp;req=doc&amp;base=RZR&amp;n=326593&amp;dst=101893&amp;fld=134&amp;REFFIELD=134&amp;REFDST=100015&amp;REFDOC=189057&amp;REFBASE=QSA&amp;stat=refcode%3D10881%3Bdstident%3D101893%3Bindex%3D19&amp;date=05.11.2019" TargetMode="External"/><Relationship Id="rId2" Type="http://schemas.openxmlformats.org/officeDocument/2006/relationships/hyperlink" Target="https://login.consultant.ru/link/?rnd=725C8669C27F679F3FE966251611C8D6&amp;req=doc&amp;base=RZR&amp;n=326593&amp;dst=3760&amp;fld=134&amp;REFFIELD=134&amp;REFDST=100013&amp;REFDOC=189057&amp;REFBASE=QSA&amp;stat=refcode%3D10881%3Bdstident%3D3760%3Bindex%3D17&amp;date=05.11.2019"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login.consultant.ru/link/?rnd=725C8669C27F679F3FE966251611C8D6&amp;req=doc&amp;base=RZR&amp;n=326593&amp;dst=1676&amp;fld=134&amp;REFFIELD=134&amp;REFDST=100018&amp;REFDOC=189057&amp;REFBASE=QSA&amp;stat=refcode%3D10881%3Bdstident%3D1676%3Bindex%3D22&amp;date=05.11.2019"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login.consultant.ru/link/?rnd=D658438E78215E9D820309F0FE26CDA9&amp;req=doc&amp;base=RZR&amp;n=201266&amp;dst=235&amp;fld=134&amp;REFFIELD=134&amp;REFDST=100090&amp;REFDOC=223668&amp;REFBASE=PBI&amp;stat=refcode%3D10881%3Bdstident%3D235%3Bindex%3D121&amp;date=06.11.2019"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login.consultant.ru/link/?req=doc&amp;base=RZR&amp;n=304194&amp;date=26.08.2019&amp;dst=4066&amp;fld=13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login.consultant.ru/link/?req=doc&amp;base=RZR&amp;n=304353&amp;date=26.08.2019&amp;dst=4724&amp;fld=13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login.consultant.ru/link/?req=doc&amp;base=RZR&amp;n=315256&amp;date=26.08.2019&amp;dst=4019&amp;fld=13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login.consultant.ru/link/?req=doc&amp;base=AMS&amp;n=258589&amp;date=26.08.2019" TargetMode="External"/><Relationship Id="rId2" Type="http://schemas.openxmlformats.org/officeDocument/2006/relationships/hyperlink" Target="https://login.consultant.ru/link/?req=doc&amp;base=RZR&amp;n=315256&amp;date=26.08.2019&amp;dst=4068&amp;fld=13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login.consultant.ru/link/?req=doc&amp;base=RZR&amp;n=315256&amp;date=26.08.2019&amp;dst=3623&amp;fld=134"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login.consultant.ru/link/?req=doc&amp;base=RZR&amp;n=315256&amp;date=26.08.2019&amp;dst=788&amp;fld=134" TargetMode="External"/><Relationship Id="rId2" Type="http://schemas.openxmlformats.org/officeDocument/2006/relationships/hyperlink" Target="https://login.consultant.ru/link/?req=doc&amp;base=ASZ&amp;n=179692&amp;date=26.08.2019"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AUR&amp;n=196086&amp;date=26.08.2019"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login.consultant.ru/link/?req=doc&amp;base=RZR&amp;n=316923&amp;date=26.08.2019&amp;dst=100013&amp;fld=134" TargetMode="External"/><Relationship Id="rId2" Type="http://schemas.openxmlformats.org/officeDocument/2006/relationships/hyperlink" Target="https://login.consultant.ru/link/?req=doc&amp;base=RZR&amp;n=315256&amp;date=26.08.2019&amp;dst=1285&amp;fld=134" TargetMode="External"/><Relationship Id="rId1" Type="http://schemas.openxmlformats.org/officeDocument/2006/relationships/slideLayout" Target="../slideLayouts/slideLayout2.xml"/><Relationship Id="rId6" Type="http://schemas.openxmlformats.org/officeDocument/2006/relationships/hyperlink" Target="https://login.consultant.ru/link/?req=doc&amp;base=ASK&amp;n=141474&amp;date=26.08.2019" TargetMode="External"/><Relationship Id="rId5" Type="http://schemas.openxmlformats.org/officeDocument/2006/relationships/hyperlink" Target="https://login.consultant.ru/link/?req=doc&amp;base=RZR&amp;n=315256&amp;date=26.08.2019&amp;dst=101001&amp;fld=134" TargetMode="External"/><Relationship Id="rId4" Type="http://schemas.openxmlformats.org/officeDocument/2006/relationships/hyperlink" Target="https://login.consultant.ru/link/?req=doc&amp;base=RZR&amp;n=315256&amp;date=26.08.2019&amp;dst=100993&amp;fld=134"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ogin.consultant.ru/link/?req=doc&amp;base=ARB&amp;n=563712&amp;date=26.08.2019" TargetMode="External"/><Relationship Id="rId2" Type="http://schemas.openxmlformats.org/officeDocument/2006/relationships/hyperlink" Target="https://login.consultant.ru/link/?req=doc&amp;base=RZR&amp;n=315256&amp;date=26.08.2019&amp;dst=270&amp;fld=134" TargetMode="External"/><Relationship Id="rId1" Type="http://schemas.openxmlformats.org/officeDocument/2006/relationships/slideLayout" Target="../slideLayouts/slideLayout2.xml"/><Relationship Id="rId5" Type="http://schemas.openxmlformats.org/officeDocument/2006/relationships/hyperlink" Target="https://login.consultant.ru/link/?req=doc&amp;base=RZR&amp;n=315256&amp;date=26.08.2019&amp;dst=100973&amp;fld=134" TargetMode="External"/><Relationship Id="rId4" Type="http://schemas.openxmlformats.org/officeDocument/2006/relationships/hyperlink" Target="https://login.consultant.ru/link/?req=doc&amp;base=RZR&amp;n=315256&amp;date=26.08.2019&amp;dst=100970&amp;fld=134"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nalog.r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kad.arbitr.ru/Card/fcaaec8a-344b-48b6-abfa-4219033fd850"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hyperlink" Target="https://login.consultant.ru/link/?req=doc&amp;base=RZR&amp;n=326380&amp;date=31.07.2019&amp;dst=101004&amp;fld=134"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8" Type="http://schemas.openxmlformats.org/officeDocument/2006/relationships/hyperlink" Target="https://login.consultant.ru/link/?req=doc&amp;base=RZR&amp;n=322884&amp;date=05.11.2019&amp;dst=6761&amp;fld=134" TargetMode="External"/><Relationship Id="rId3" Type="http://schemas.openxmlformats.org/officeDocument/2006/relationships/hyperlink" Target="https://login.consultant.ru/link/?req=doc&amp;base=RZR&amp;n=317470&amp;date=05.11.2019&amp;dst=100131&amp;fld=134" TargetMode="External"/><Relationship Id="rId7" Type="http://schemas.openxmlformats.org/officeDocument/2006/relationships/hyperlink" Target="https://login.consultant.ru/link/?req=doc&amp;base=RZR&amp;n=320455&amp;date=05.11.2019&amp;dst=414&amp;fld=134" TargetMode="External"/><Relationship Id="rId2" Type="http://schemas.openxmlformats.org/officeDocument/2006/relationships/hyperlink" Target="https://login.consultant.ru/link/?req=doc&amp;base=RZR&amp;n=320455&amp;date=05.11.2019&amp;dst=409&amp;fld=134" TargetMode="External"/><Relationship Id="rId1" Type="http://schemas.openxmlformats.org/officeDocument/2006/relationships/slideLayout" Target="../slideLayouts/slideLayout2.xml"/><Relationship Id="rId6" Type="http://schemas.openxmlformats.org/officeDocument/2006/relationships/hyperlink" Target="https://login.consultant.ru/link/?req=doc&amp;base=RZR&amp;n=320455&amp;date=05.11.2019&amp;dst=417&amp;fld=134" TargetMode="External"/><Relationship Id="rId11" Type="http://schemas.openxmlformats.org/officeDocument/2006/relationships/hyperlink" Target="https://login.consultant.ru/link/?req=doc&amp;base=RZR&amp;n=320455&amp;date=05.11.2019&amp;dst=418&amp;fld=134" TargetMode="External"/><Relationship Id="rId5" Type="http://schemas.openxmlformats.org/officeDocument/2006/relationships/hyperlink" Target="https://login.consultant.ru/link/?req=doc&amp;base=QSA&amp;n=166739&amp;date=05.11.2019&amp;dst=100009&amp;fld=134" TargetMode="External"/><Relationship Id="rId10" Type="http://schemas.openxmlformats.org/officeDocument/2006/relationships/hyperlink" Target="https://login.consultant.ru/link/?req=doc&amp;base=RZR&amp;n=322884&amp;date=05.11.2019&amp;dst=6760&amp;fld=134" TargetMode="External"/><Relationship Id="rId4" Type="http://schemas.openxmlformats.org/officeDocument/2006/relationships/hyperlink" Target="https://login.consultant.ru/link/?req=doc&amp;base=RZR&amp;n=334465&amp;date=05.11.2019&amp;dst=3793&amp;fld=134" TargetMode="External"/><Relationship Id="rId9" Type="http://schemas.openxmlformats.org/officeDocument/2006/relationships/hyperlink" Target="https://login.consultant.ru/link/?req=doc&amp;base=RZR&amp;n=322884&amp;date=05.11.2019&amp;dst=6763&amp;fld=134"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371600"/>
            <a:ext cx="7701480" cy="2345432"/>
          </a:xfrm>
        </p:spPr>
        <p:txBody>
          <a:bodyPr>
            <a:normAutofit/>
          </a:bodyPr>
          <a:lstStyle/>
          <a:p>
            <a:pPr algn="just"/>
            <a:r>
              <a:rPr lang="ru-RU" sz="3600" i="1" dirty="0" smtClean="0">
                <a:latin typeface="Tahoma" pitchFamily="34" charset="0"/>
                <a:ea typeface="Tahoma" pitchFamily="34" charset="0"/>
                <a:cs typeface="Tahoma" pitchFamily="34" charset="0"/>
              </a:rPr>
              <a:t>СНИЖАЕМ НАЛОГОВЫЕ РИСКИ: </a:t>
            </a:r>
            <a:r>
              <a:rPr lang="ru-RU" sz="3600" i="1" u="sng" dirty="0" smtClean="0">
                <a:latin typeface="Tahoma" pitchFamily="34" charset="0"/>
                <a:ea typeface="Tahoma" pitchFamily="34" charset="0"/>
                <a:cs typeface="Tahoma" pitchFamily="34" charset="0"/>
              </a:rPr>
              <a:t>рекомендации всем, у кого впереди налоговые проверки</a:t>
            </a:r>
            <a:endParaRPr lang="ru-RU" sz="3600" i="1" u="sng" dirty="0">
              <a:latin typeface="Tahoma" pitchFamily="34" charset="0"/>
              <a:ea typeface="Tahoma" pitchFamily="34" charset="0"/>
              <a:cs typeface="Tahoma" pitchFamily="34" charset="0"/>
            </a:endParaRPr>
          </a:p>
        </p:txBody>
      </p:sp>
      <p:sp>
        <p:nvSpPr>
          <p:cNvPr id="3" name="Подзаголовок 2"/>
          <p:cNvSpPr>
            <a:spLocks noGrp="1"/>
          </p:cNvSpPr>
          <p:nvPr>
            <p:ph type="subTitle" idx="1"/>
          </p:nvPr>
        </p:nvSpPr>
        <p:spPr>
          <a:xfrm>
            <a:off x="467544" y="3501008"/>
            <a:ext cx="7920552" cy="1480128"/>
          </a:xfrm>
        </p:spPr>
        <p:txBody>
          <a:bodyPr/>
          <a:lstStyle/>
          <a:p>
            <a:pPr algn="just"/>
            <a:endParaRPr lang="ru-RU" b="1" i="1" dirty="0" smtClean="0"/>
          </a:p>
          <a:p>
            <a:pPr algn="just"/>
            <a:r>
              <a:rPr lang="ru-RU" b="1" i="1" dirty="0" smtClean="0"/>
              <a:t>ООО «КВП «</a:t>
            </a:r>
            <a:r>
              <a:rPr lang="ru-RU" b="1" i="1" dirty="0" err="1" smtClean="0"/>
              <a:t>Сибаудит</a:t>
            </a:r>
            <a:r>
              <a:rPr lang="ru-RU" b="1" i="1" dirty="0" smtClean="0"/>
              <a:t> инициатива», </a:t>
            </a:r>
          </a:p>
          <a:p>
            <a:pPr algn="just"/>
            <a:r>
              <a:rPr lang="ru-RU" b="1" i="1" smtClean="0"/>
              <a:t>Ноябрь </a:t>
            </a:r>
            <a:r>
              <a:rPr lang="ru-RU" b="1" i="1" smtClean="0"/>
              <a:t>2019 </a:t>
            </a:r>
            <a:r>
              <a:rPr lang="ru-RU" b="1" i="1" dirty="0" smtClean="0"/>
              <a:t>года</a:t>
            </a:r>
            <a:endParaRPr lang="ru-RU"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buNone/>
            </a:pPr>
            <a:r>
              <a:rPr lang="ru-RU" sz="2400" dirty="0" smtClean="0">
                <a:latin typeface="Tahoma" pitchFamily="34" charset="0"/>
                <a:ea typeface="Tahoma" pitchFamily="34" charset="0"/>
                <a:cs typeface="Tahoma" pitchFamily="34" charset="0"/>
              </a:rPr>
              <a:t>ИФНС разместила на своем сайте данные об организациях за 2018 г., а именно,</a:t>
            </a:r>
          </a:p>
          <a:p>
            <a:pPr algn="just"/>
            <a:r>
              <a:rPr lang="ru-RU" sz="2400" dirty="0" smtClean="0">
                <a:latin typeface="Tahoma" pitchFamily="34" charset="0"/>
                <a:ea typeface="Tahoma" pitchFamily="34" charset="0"/>
                <a:cs typeface="Tahoma" pitchFamily="34" charset="0"/>
              </a:rPr>
              <a:t>о среднесписочной численности работников;</a:t>
            </a:r>
          </a:p>
          <a:p>
            <a:pPr algn="just"/>
            <a:r>
              <a:rPr lang="ru-RU" sz="2400" dirty="0" smtClean="0">
                <a:latin typeface="Tahoma" pitchFamily="34" charset="0"/>
                <a:ea typeface="Tahoma" pitchFamily="34" charset="0"/>
                <a:cs typeface="Tahoma" pitchFamily="34" charset="0"/>
              </a:rPr>
              <a:t>специальных налоговых режимах;</a:t>
            </a:r>
          </a:p>
          <a:p>
            <a:pPr algn="just"/>
            <a:r>
              <a:rPr lang="ru-RU" sz="2400" dirty="0" smtClean="0">
                <a:latin typeface="Tahoma" pitchFamily="34" charset="0"/>
                <a:ea typeface="Tahoma" pitchFamily="34" charset="0"/>
                <a:cs typeface="Tahoma" pitchFamily="34" charset="0"/>
              </a:rPr>
              <a:t>ГБО;</a:t>
            </a:r>
          </a:p>
          <a:p>
            <a:pPr algn="just"/>
            <a:r>
              <a:rPr lang="ru-RU" sz="2400" dirty="0" smtClean="0">
                <a:latin typeface="Tahoma" pitchFamily="34" charset="0"/>
                <a:ea typeface="Tahoma" pitchFamily="34" charset="0"/>
                <a:cs typeface="Tahoma" pitchFamily="34" charset="0"/>
              </a:rPr>
              <a:t>участии в консолидированной группе налогоплательщиков.</a:t>
            </a:r>
          </a:p>
          <a:p>
            <a:pPr algn="just">
              <a:buNone/>
            </a:pPr>
            <a:r>
              <a:rPr lang="ru-RU" sz="2400" dirty="0" smtClean="0">
                <a:latin typeface="Tahoma" pitchFamily="34" charset="0"/>
                <a:ea typeface="Tahoma" pitchFamily="34" charset="0"/>
                <a:cs typeface="Tahoma" pitchFamily="34" charset="0"/>
              </a:rPr>
              <a:t>Раздел «Открытые данные» (ХМ</a:t>
            </a:r>
            <a:r>
              <a:rPr lang="en-US" sz="2400" dirty="0" smtClean="0">
                <a:latin typeface="Tahoma" pitchFamily="34" charset="0"/>
                <a:ea typeface="Tahoma" pitchFamily="34" charset="0"/>
                <a:cs typeface="Tahoma" pitchFamily="34" charset="0"/>
              </a:rPr>
              <a:t>L-</a:t>
            </a:r>
            <a:r>
              <a:rPr lang="ru-RU" sz="2400" dirty="0" smtClean="0">
                <a:latin typeface="Tahoma" pitchFamily="34" charset="0"/>
                <a:ea typeface="Tahoma" pitchFamily="34" charset="0"/>
                <a:cs typeface="Tahoma" pitchFamily="34" charset="0"/>
              </a:rPr>
              <a:t>файлы</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a:t>
            </a:r>
          </a:p>
          <a:p>
            <a:pPr algn="just">
              <a:buNone/>
            </a:pPr>
            <a:r>
              <a:rPr lang="ru-RU" sz="2400" dirty="0" smtClean="0">
                <a:latin typeface="Tahoma" pitchFamily="34" charset="0"/>
                <a:ea typeface="Tahoma" pitchFamily="34" charset="0"/>
                <a:cs typeface="Tahoma" pitchFamily="34" charset="0"/>
              </a:rPr>
              <a:t>В более удобном формате – см. сервис «Прозрачный бизнес».</a:t>
            </a:r>
            <a:endParaRPr lang="en-US" sz="2400" dirty="0" smtClean="0">
              <a:latin typeface="Tahoma" pitchFamily="34" charset="0"/>
              <a:ea typeface="Tahoma" pitchFamily="34" charset="0"/>
              <a:cs typeface="Tahoma" pitchFamily="34" charset="0"/>
            </a:endParaRPr>
          </a:p>
          <a:p>
            <a:pPr>
              <a:buNone/>
            </a:pPr>
            <a:endParaRPr lang="ru-RU" dirty="0"/>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Ресурсы ИФНС для проверки контрагентов</a:t>
            </a:r>
            <a:br>
              <a:rPr lang="ru-RU" sz="2800" dirty="0" smtClean="0">
                <a:latin typeface="Tahoma" pitchFamily="34" charset="0"/>
                <a:ea typeface="Tahoma" pitchFamily="34" charset="0"/>
                <a:cs typeface="Tahoma" pitchFamily="34" charset="0"/>
              </a:rPr>
            </a:br>
            <a:r>
              <a:rPr lang="ru-RU" sz="2000" b="0" dirty="0" smtClean="0">
                <a:latin typeface="Tahoma" pitchFamily="34" charset="0"/>
                <a:ea typeface="Tahoma" pitchFamily="34" charset="0"/>
                <a:cs typeface="Tahoma" pitchFamily="34" charset="0"/>
              </a:rPr>
              <a:t>(Информация ФНС России </a:t>
            </a:r>
            <a:r>
              <a:rPr lang="en-US" sz="2000" b="0" dirty="0" smtClean="0">
                <a:latin typeface="Tahoma" pitchFamily="34" charset="0"/>
                <a:ea typeface="Tahoma" pitchFamily="34" charset="0"/>
                <a:cs typeface="Tahoma" pitchFamily="34" charset="0"/>
                <a:hlinkClick r:id="rId2"/>
              </a:rPr>
              <a:t>https</a:t>
            </a:r>
            <a:r>
              <a:rPr lang="ru-RU" sz="2000" b="0" dirty="0" smtClean="0">
                <a:latin typeface="Tahoma" pitchFamily="34" charset="0"/>
                <a:ea typeface="Tahoma" pitchFamily="34" charset="0"/>
                <a:cs typeface="Tahoma" pitchFamily="34" charset="0"/>
                <a:hlinkClick r:id="rId2"/>
              </a:rPr>
              <a:t>://</a:t>
            </a:r>
            <a:r>
              <a:rPr lang="en-US" sz="2000" b="0" dirty="0" smtClean="0">
                <a:latin typeface="Tahoma" pitchFamily="34" charset="0"/>
                <a:ea typeface="Tahoma" pitchFamily="34" charset="0"/>
                <a:cs typeface="Tahoma" pitchFamily="34" charset="0"/>
                <a:hlinkClick r:id="rId2"/>
              </a:rPr>
              <a:t>www.nalog.ru</a:t>
            </a:r>
            <a:r>
              <a:rPr lang="ru-RU" sz="2000" b="0" dirty="0" smtClean="0">
                <a:latin typeface="Tahoma" pitchFamily="34" charset="0"/>
                <a:ea typeface="Tahoma" pitchFamily="34" charset="0"/>
                <a:cs typeface="Tahoma" pitchFamily="34" charset="0"/>
                <a:hlinkClick r:id="rId2"/>
              </a:rPr>
              <a:t>/</a:t>
            </a:r>
            <a:r>
              <a:rPr lang="en-US" sz="2000" b="0" dirty="0" smtClean="0">
                <a:latin typeface="Tahoma" pitchFamily="34" charset="0"/>
                <a:ea typeface="Tahoma" pitchFamily="34" charset="0"/>
                <a:cs typeface="Tahoma" pitchFamily="34" charset="0"/>
                <a:hlinkClick r:id="rId2"/>
              </a:rPr>
              <a:t>rn77</a:t>
            </a:r>
            <a:r>
              <a:rPr lang="ru-RU" sz="2000" b="0" dirty="0" smtClean="0">
                <a:latin typeface="Tahoma" pitchFamily="34" charset="0"/>
                <a:ea typeface="Tahoma" pitchFamily="34" charset="0"/>
                <a:cs typeface="Tahoma" pitchFamily="34" charset="0"/>
                <a:hlinkClick r:id="rId2"/>
              </a:rPr>
              <a:t>/</a:t>
            </a:r>
            <a:r>
              <a:rPr lang="en-US" sz="2000" b="0" dirty="0" smtClean="0">
                <a:latin typeface="Tahoma" pitchFamily="34" charset="0"/>
                <a:ea typeface="Tahoma" pitchFamily="34" charset="0"/>
                <a:cs typeface="Tahoma" pitchFamily="34" charset="0"/>
              </a:rPr>
              <a:t>news</a:t>
            </a:r>
            <a:r>
              <a:rPr lang="ru-RU" sz="2000" b="0" dirty="0" smtClean="0">
                <a:latin typeface="Tahoma" pitchFamily="34" charset="0"/>
                <a:ea typeface="Tahoma" pitchFamily="34" charset="0"/>
                <a:cs typeface="Tahoma" pitchFamily="34" charset="0"/>
              </a:rPr>
              <a:t>/</a:t>
            </a:r>
            <a:r>
              <a:rPr lang="en-US" sz="2000" b="0" dirty="0" err="1" smtClean="0">
                <a:latin typeface="Tahoma" pitchFamily="34" charset="0"/>
                <a:ea typeface="Tahoma" pitchFamily="34" charset="0"/>
                <a:cs typeface="Tahoma" pitchFamily="34" charset="0"/>
              </a:rPr>
              <a:t>activities_fts</a:t>
            </a:r>
            <a:r>
              <a:rPr lang="ru-RU" sz="2000" b="0" dirty="0" smtClean="0">
                <a:latin typeface="Tahoma" pitchFamily="34" charset="0"/>
                <a:ea typeface="Tahoma" pitchFamily="34" charset="0"/>
                <a:cs typeface="Tahoma" pitchFamily="34" charset="0"/>
              </a:rPr>
              <a:t>/</a:t>
            </a:r>
            <a:r>
              <a:rPr lang="en-US" sz="2000" b="0" dirty="0" smtClean="0">
                <a:latin typeface="Tahoma" pitchFamily="34" charset="0"/>
                <a:ea typeface="Tahoma" pitchFamily="34" charset="0"/>
                <a:cs typeface="Tahoma" pitchFamily="34" charset="0"/>
              </a:rPr>
              <a:t>8950594</a:t>
            </a:r>
            <a:r>
              <a:rPr lang="ru-RU" sz="2000" b="0" dirty="0" smtClean="0">
                <a:latin typeface="Tahoma" pitchFamily="34" charset="0"/>
                <a:ea typeface="Tahoma" pitchFamily="34" charset="0"/>
                <a:cs typeface="Tahoma" pitchFamily="34" charset="0"/>
              </a:rPr>
              <a:t>/</a:t>
            </a:r>
            <a:r>
              <a:rPr lang="en-US" sz="2000" b="0" dirty="0" smtClean="0">
                <a:latin typeface="Tahoma" pitchFamily="34" charset="0"/>
                <a:ea typeface="Tahoma" pitchFamily="34" charset="0"/>
                <a:cs typeface="Tahoma" pitchFamily="34" charset="0"/>
              </a:rPr>
              <a:t>)</a:t>
            </a:r>
            <a:endParaRPr lang="ru-RU" sz="2000" b="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2000" i="1" u="sng" dirty="0" smtClean="0">
                <a:latin typeface="Tahoma" pitchFamily="34" charset="0"/>
                <a:ea typeface="Tahoma" pitchFamily="34" charset="0"/>
                <a:cs typeface="Tahoma" pitchFamily="34" charset="0"/>
              </a:rPr>
              <a:t>Специалисты называют новый закон об </a:t>
            </a:r>
            <a:r>
              <a:rPr lang="ru-RU" sz="2000" i="1" u="sng" dirty="0" err="1" smtClean="0">
                <a:latin typeface="Tahoma" pitchFamily="34" charset="0"/>
                <a:ea typeface="Tahoma" pitchFamily="34" charset="0"/>
                <a:cs typeface="Tahoma" pitchFamily="34" charset="0"/>
              </a:rPr>
              <a:t>эскроу-счетах</a:t>
            </a:r>
            <a:r>
              <a:rPr lang="ru-RU" sz="2000" i="1" u="sng" dirty="0" smtClean="0">
                <a:latin typeface="Tahoma" pitchFamily="34" charset="0"/>
                <a:ea typeface="Tahoma" pitchFamily="34" charset="0"/>
                <a:cs typeface="Tahoma" pitchFamily="34" charset="0"/>
              </a:rPr>
              <a:t> продуктом банковского лобби.</a:t>
            </a:r>
          </a:p>
          <a:p>
            <a:pPr algn="just">
              <a:buNone/>
            </a:pPr>
            <a:endParaRPr lang="ru-RU" sz="2000" i="1" u="sng" dirty="0" smtClean="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100</a:t>
            </a:fld>
            <a:endParaRPr lang="ru-RU"/>
          </a:p>
        </p:txBody>
      </p:sp>
      <p:sp>
        <p:nvSpPr>
          <p:cNvPr id="5" name="Заголовок 4"/>
          <p:cNvSpPr>
            <a:spLocks noGrp="1"/>
          </p:cNvSpPr>
          <p:nvPr>
            <p:ph type="title"/>
          </p:nvPr>
        </p:nvSpPr>
        <p:spPr/>
        <p:txBody>
          <a:bodyPr>
            <a:normAutofit/>
          </a:bodyPr>
          <a:lstStyle/>
          <a:p>
            <a:pPr algn="just"/>
            <a:r>
              <a:rPr lang="ru-RU" sz="3100" dirty="0" smtClean="0">
                <a:latin typeface="Tahoma" pitchFamily="34" charset="0"/>
                <a:ea typeface="Tahoma" pitchFamily="34" charset="0"/>
                <a:cs typeface="Tahoma" pitchFamily="34" charset="0"/>
              </a:rPr>
              <a:t>Побочные эффекты новой системы</a:t>
            </a:r>
            <a:endParaRPr lang="ru-RU" sz="3100" dirty="0">
              <a:latin typeface="Tahoma" pitchFamily="34" charset="0"/>
              <a:ea typeface="Tahoma" pitchFamily="34" charset="0"/>
              <a:cs typeface="Tahoma" pitchFamily="34" charset="0"/>
            </a:endParaRPr>
          </a:p>
        </p:txBody>
      </p:sp>
      <p:graphicFrame>
        <p:nvGraphicFramePr>
          <p:cNvPr id="6" name="Таблица 5"/>
          <p:cNvGraphicFramePr>
            <a:graphicFrameLocks noGrp="1"/>
          </p:cNvGraphicFramePr>
          <p:nvPr/>
        </p:nvGraphicFramePr>
        <p:xfrm>
          <a:off x="683568" y="2276872"/>
          <a:ext cx="7920880" cy="4233468"/>
        </p:xfrm>
        <a:graphic>
          <a:graphicData uri="http://schemas.openxmlformats.org/drawingml/2006/table">
            <a:tbl>
              <a:tblPr firstRow="1" bandRow="1">
                <a:tableStyleId>{5C22544A-7EE6-4342-B048-85BDC9FD1C3A}</a:tableStyleId>
              </a:tblPr>
              <a:tblGrid>
                <a:gridCol w="3960440"/>
                <a:gridCol w="3960440"/>
              </a:tblGrid>
              <a:tr h="972108">
                <a:tc>
                  <a:txBody>
                    <a:bodyPr/>
                    <a:lstStyle/>
                    <a:p>
                      <a:r>
                        <a:rPr lang="ru-RU" dirty="0" smtClean="0">
                          <a:latin typeface="Tahoma" pitchFamily="34" charset="0"/>
                          <a:ea typeface="Tahoma" pitchFamily="34" charset="0"/>
                          <a:cs typeface="Tahoma" pitchFamily="34" charset="0"/>
                        </a:rPr>
                        <a:t>Выгоды для дольщика</a:t>
                      </a:r>
                      <a:endParaRPr lang="ru-RU" dirty="0">
                        <a:latin typeface="Tahoma" pitchFamily="34" charset="0"/>
                        <a:ea typeface="Tahoma" pitchFamily="34" charset="0"/>
                        <a:cs typeface="Tahoma" pitchFamily="34" charset="0"/>
                      </a:endParaRPr>
                    </a:p>
                  </a:txBody>
                  <a:tcPr/>
                </a:tc>
                <a:tc>
                  <a:txBody>
                    <a:bodyPr/>
                    <a:lstStyle/>
                    <a:p>
                      <a:pPr algn="just">
                        <a:buFont typeface="Arial" pitchFamily="34" charset="0"/>
                        <a:buChar char="•"/>
                      </a:pPr>
                      <a:r>
                        <a:rPr lang="ru-RU" sz="1600" dirty="0" smtClean="0">
                          <a:latin typeface="Tahoma" pitchFamily="34" charset="0"/>
                          <a:ea typeface="Tahoma" pitchFamily="34" charset="0"/>
                          <a:cs typeface="Tahoma" pitchFamily="34" charset="0"/>
                        </a:rPr>
                        <a:t> </a:t>
                      </a:r>
                      <a:r>
                        <a:rPr lang="ru-RU" sz="1600" dirty="0" err="1" smtClean="0">
                          <a:latin typeface="Tahoma" pitchFamily="34" charset="0"/>
                          <a:ea typeface="Tahoma" pitchFamily="34" charset="0"/>
                          <a:cs typeface="Tahoma" pitchFamily="34" charset="0"/>
                        </a:rPr>
                        <a:t>Эскроу-счета</a:t>
                      </a:r>
                      <a:r>
                        <a:rPr lang="ru-RU" sz="1600" dirty="0" smtClean="0">
                          <a:latin typeface="Tahoma" pitchFamily="34" charset="0"/>
                          <a:ea typeface="Tahoma" pitchFamily="34" charset="0"/>
                          <a:cs typeface="Tahoma" pitchFamily="34" charset="0"/>
                        </a:rPr>
                        <a:t> способ защитить дольщика об обмана со стороны застройщика</a:t>
                      </a:r>
                      <a:endParaRPr lang="ru-RU" sz="1600" dirty="0">
                        <a:latin typeface="Tahoma" pitchFamily="34" charset="0"/>
                        <a:ea typeface="Tahoma" pitchFamily="34" charset="0"/>
                        <a:cs typeface="Tahoma" pitchFamily="34" charset="0"/>
                      </a:endParaRPr>
                    </a:p>
                  </a:txBody>
                  <a:tcPr/>
                </a:tc>
              </a:tr>
              <a:tr h="972108">
                <a:tc>
                  <a:txBody>
                    <a:bodyPr/>
                    <a:lstStyle/>
                    <a:p>
                      <a:r>
                        <a:rPr lang="ru-RU" dirty="0" smtClean="0">
                          <a:latin typeface="Tahoma" pitchFamily="34" charset="0"/>
                          <a:ea typeface="Tahoma" pitchFamily="34" charset="0"/>
                          <a:cs typeface="Tahoma" pitchFamily="34" charset="0"/>
                        </a:rPr>
                        <a:t>Проблемы для дольщика</a:t>
                      </a:r>
                      <a:endParaRPr lang="ru-RU" dirty="0">
                        <a:latin typeface="Tahoma" pitchFamily="34" charset="0"/>
                        <a:ea typeface="Tahoma" pitchFamily="34" charset="0"/>
                        <a:cs typeface="Tahoma" pitchFamily="34" charset="0"/>
                      </a:endParaRPr>
                    </a:p>
                  </a:txBody>
                  <a:tcPr/>
                </a:tc>
                <a:tc>
                  <a:txBody>
                    <a:bodyPr/>
                    <a:lstStyle/>
                    <a:p>
                      <a:pPr algn="just">
                        <a:buFont typeface="Arial" pitchFamily="34" charset="0"/>
                        <a:buChar char="•"/>
                      </a:pPr>
                      <a:r>
                        <a:rPr lang="ru-RU" sz="1600" dirty="0" smtClean="0">
                          <a:latin typeface="Tahoma" pitchFamily="34" charset="0"/>
                          <a:ea typeface="Tahoma" pitchFamily="34" charset="0"/>
                          <a:cs typeface="Tahoma" pitchFamily="34" charset="0"/>
                        </a:rPr>
                        <a:t> подорожание жилья (оценка</a:t>
                      </a:r>
                      <a:r>
                        <a:rPr lang="ru-RU" sz="1600" baseline="0" dirty="0" smtClean="0">
                          <a:latin typeface="Tahoma" pitchFamily="34" charset="0"/>
                          <a:ea typeface="Tahoma" pitchFamily="34" charset="0"/>
                          <a:cs typeface="Tahoma" pitchFamily="34" charset="0"/>
                        </a:rPr>
                        <a:t> экспертов на 15-30%);</a:t>
                      </a:r>
                    </a:p>
                    <a:p>
                      <a:pPr algn="just">
                        <a:buFont typeface="Arial" pitchFamily="34" charset="0"/>
                        <a:buChar char="•"/>
                      </a:pPr>
                      <a:r>
                        <a:rPr kumimoji="0" lang="ru-RU" sz="1600" kern="1200" dirty="0" smtClean="0">
                          <a:solidFill>
                            <a:schemeClr val="dk1"/>
                          </a:solidFill>
                          <a:latin typeface="Tahoma" pitchFamily="34" charset="0"/>
                          <a:ea typeface="Tahoma" pitchFamily="34" charset="0"/>
                          <a:cs typeface="Tahoma" pitchFamily="34" charset="0"/>
                        </a:rPr>
                        <a:t>полностью риск потери денежных средств не исчезает. Если жилье стоит дороже 10 </a:t>
                      </a:r>
                      <a:r>
                        <a:rPr kumimoji="0" lang="ru-RU" sz="1600" kern="1200" dirty="0" err="1" smtClean="0">
                          <a:solidFill>
                            <a:schemeClr val="dk1"/>
                          </a:solidFill>
                          <a:latin typeface="Tahoma" pitchFamily="34" charset="0"/>
                          <a:ea typeface="Tahoma" pitchFamily="34" charset="0"/>
                          <a:cs typeface="Tahoma" pitchFamily="34" charset="0"/>
                        </a:rPr>
                        <a:t>млн</a:t>
                      </a:r>
                      <a:r>
                        <a:rPr kumimoji="0" lang="ru-RU" sz="1600" kern="1200" dirty="0" smtClean="0">
                          <a:solidFill>
                            <a:schemeClr val="dk1"/>
                          </a:solidFill>
                          <a:latin typeface="Tahoma" pitchFamily="34" charset="0"/>
                          <a:ea typeface="Tahoma" pitchFamily="34" charset="0"/>
                          <a:cs typeface="Tahoma" pitchFamily="34" charset="0"/>
                        </a:rPr>
                        <a:t> рублей, то в случае банкротства банка и отзыва у него лицензии все, что свыше этой суммы, можно потерять</a:t>
                      </a:r>
                    </a:p>
                    <a:p>
                      <a:pPr algn="just">
                        <a:buFont typeface="Arial" pitchFamily="34" charset="0"/>
                        <a:buChar char="•"/>
                      </a:pPr>
                      <a:r>
                        <a:rPr kumimoji="0" lang="ru-RU" sz="1600" kern="1200" dirty="0" smtClean="0">
                          <a:solidFill>
                            <a:schemeClr val="dk1"/>
                          </a:solidFill>
                          <a:latin typeface="Tahoma" pitchFamily="34" charset="0"/>
                          <a:ea typeface="Tahoma" pitchFamily="34" charset="0"/>
                          <a:cs typeface="Tahoma" pitchFamily="34" charset="0"/>
                        </a:rPr>
                        <a:t>Большие финансовые потери при расторжении договора долевого строительства (если ипотека) – возвращается только первоначальный взнос и сумма выплаченного кредита</a:t>
                      </a:r>
                    </a:p>
                  </a:txBody>
                  <a:tcPr/>
                </a:tc>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1481138"/>
          <a:ext cx="8229600" cy="2656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dirty="0" smtClean="0">
                          <a:latin typeface="Tahoma" pitchFamily="34" charset="0"/>
                          <a:ea typeface="Tahoma" pitchFamily="34" charset="0"/>
                          <a:cs typeface="Tahoma" pitchFamily="34" charset="0"/>
                        </a:rPr>
                        <a:t>Выгоды для банков</a:t>
                      </a:r>
                      <a:endParaRPr lang="ru-RU" dirty="0">
                        <a:latin typeface="Tahoma" pitchFamily="34" charset="0"/>
                        <a:ea typeface="Tahoma" pitchFamily="34" charset="0"/>
                        <a:cs typeface="Tahoma" pitchFamily="34" charset="0"/>
                      </a:endParaRPr>
                    </a:p>
                  </a:txBody>
                  <a:tcPr/>
                </a:tc>
                <a:tc>
                  <a:txBody>
                    <a:bodyPr/>
                    <a:lstStyle/>
                    <a:p>
                      <a:pPr algn="just">
                        <a:buFont typeface="Arial" pitchFamily="34" charset="0"/>
                        <a:buChar char="•"/>
                      </a:pPr>
                      <a:r>
                        <a:rPr lang="ru-RU" dirty="0" smtClean="0">
                          <a:latin typeface="Tahoma" pitchFamily="34" charset="0"/>
                          <a:ea typeface="Tahoma" pitchFamily="34" charset="0"/>
                          <a:cs typeface="Tahoma" pitchFamily="34" charset="0"/>
                        </a:rPr>
                        <a:t>% по </a:t>
                      </a:r>
                      <a:r>
                        <a:rPr lang="ru-RU" dirty="0" err="1" smtClean="0">
                          <a:latin typeface="Tahoma" pitchFamily="34" charset="0"/>
                          <a:ea typeface="Tahoma" pitchFamily="34" charset="0"/>
                          <a:cs typeface="Tahoma" pitchFamily="34" charset="0"/>
                        </a:rPr>
                        <a:t>эскроу</a:t>
                      </a:r>
                      <a:r>
                        <a:rPr lang="ru-RU" dirty="0" smtClean="0">
                          <a:latin typeface="Tahoma" pitchFamily="34" charset="0"/>
                          <a:ea typeface="Tahoma" pitchFamily="34" charset="0"/>
                          <a:cs typeface="Tahoma" pitchFamily="34" charset="0"/>
                        </a:rPr>
                        <a:t> счетам не начисляются;</a:t>
                      </a:r>
                    </a:p>
                    <a:p>
                      <a:pPr algn="just">
                        <a:buFont typeface="Arial" pitchFamily="34" charset="0"/>
                        <a:buChar char="•"/>
                      </a:pPr>
                      <a:r>
                        <a:rPr lang="ru-RU" dirty="0" smtClean="0">
                          <a:latin typeface="Tahoma" pitchFamily="34" charset="0"/>
                          <a:ea typeface="Tahoma" pitchFamily="34" charset="0"/>
                          <a:cs typeface="Tahoma" pitchFamily="34" charset="0"/>
                        </a:rPr>
                        <a:t>Банки получают вознаграждение за обслуживание </a:t>
                      </a:r>
                      <a:r>
                        <a:rPr lang="ru-RU" dirty="0" err="1" smtClean="0">
                          <a:latin typeface="Tahoma" pitchFamily="34" charset="0"/>
                          <a:ea typeface="Tahoma" pitchFamily="34" charset="0"/>
                          <a:cs typeface="Tahoma" pitchFamily="34" charset="0"/>
                        </a:rPr>
                        <a:t>эскроу</a:t>
                      </a:r>
                      <a:r>
                        <a:rPr lang="ru-RU" dirty="0" smtClean="0">
                          <a:latin typeface="Tahoma" pitchFamily="34" charset="0"/>
                          <a:ea typeface="Tahoma" pitchFamily="34" charset="0"/>
                          <a:cs typeface="Tahoma" pitchFamily="34" charset="0"/>
                        </a:rPr>
                        <a:t> счетов;</a:t>
                      </a:r>
                    </a:p>
                    <a:p>
                      <a:pPr algn="just">
                        <a:buFont typeface="Arial" pitchFamily="34" charset="0"/>
                        <a:buChar char="•"/>
                      </a:pPr>
                      <a:r>
                        <a:rPr lang="ru-RU" dirty="0" smtClean="0">
                          <a:latin typeface="Tahoma" pitchFamily="34" charset="0"/>
                          <a:ea typeface="Tahoma" pitchFamily="34" charset="0"/>
                          <a:cs typeface="Tahoma" pitchFamily="34" charset="0"/>
                        </a:rPr>
                        <a:t>Банки, которые открывают</a:t>
                      </a:r>
                      <a:r>
                        <a:rPr lang="ru-RU" baseline="0" dirty="0" smtClean="0">
                          <a:latin typeface="Tahoma" pitchFamily="34" charset="0"/>
                          <a:ea typeface="Tahoma" pitchFamily="34" charset="0"/>
                          <a:cs typeface="Tahoma" pitchFamily="34" charset="0"/>
                        </a:rPr>
                        <a:t> </a:t>
                      </a:r>
                      <a:r>
                        <a:rPr lang="ru-RU" baseline="0" dirty="0" err="1" smtClean="0">
                          <a:latin typeface="Tahoma" pitchFamily="34" charset="0"/>
                          <a:ea typeface="Tahoma" pitchFamily="34" charset="0"/>
                          <a:cs typeface="Tahoma" pitchFamily="34" charset="0"/>
                        </a:rPr>
                        <a:t>эскроу</a:t>
                      </a:r>
                      <a:r>
                        <a:rPr lang="ru-RU" baseline="0" dirty="0" smtClean="0">
                          <a:latin typeface="Tahoma" pitchFamily="34" charset="0"/>
                          <a:ea typeface="Tahoma" pitchFamily="34" charset="0"/>
                          <a:cs typeface="Tahoma" pitchFamily="34" charset="0"/>
                        </a:rPr>
                        <a:t> счета сами и кредитуют. В итоге двойные доходы.</a:t>
                      </a:r>
                      <a:endParaRPr lang="ru-RU" dirty="0">
                        <a:latin typeface="Tahoma" pitchFamily="34" charset="0"/>
                        <a:ea typeface="Tahoma" pitchFamily="34" charset="0"/>
                        <a:cs typeface="Tahoma" pitchFamily="34" charset="0"/>
                      </a:endParaRPr>
                    </a:p>
                  </a:txBody>
                  <a:tcPr/>
                </a:tc>
              </a:tr>
              <a:tr h="370840">
                <a:tc>
                  <a:txBody>
                    <a:bodyPr/>
                    <a:lstStyle/>
                    <a:p>
                      <a:r>
                        <a:rPr lang="ru-RU" dirty="0" smtClean="0">
                          <a:latin typeface="Tahoma" pitchFamily="34" charset="0"/>
                          <a:ea typeface="Tahoma" pitchFamily="34" charset="0"/>
                          <a:cs typeface="Tahoma" pitchFamily="34" charset="0"/>
                        </a:rPr>
                        <a:t>Проблемы для банков</a:t>
                      </a:r>
                      <a:endParaRPr lang="ru-RU"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нет</a:t>
                      </a:r>
                      <a:endParaRPr lang="ru-RU" dirty="0">
                        <a:latin typeface="Tahoma" pitchFamily="34" charset="0"/>
                        <a:ea typeface="Tahoma" pitchFamily="34" charset="0"/>
                        <a:cs typeface="Tahoma" pitchFamily="34" charset="0"/>
                      </a:endParaRPr>
                    </a:p>
                  </a:txBody>
                  <a:tcPr/>
                </a:tc>
              </a:tr>
            </a:tbl>
          </a:graphicData>
        </a:graphic>
      </p:graphicFrame>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101</a:t>
            </a:fld>
            <a:endParaRPr lang="ru-RU"/>
          </a:p>
        </p:txBody>
      </p:sp>
      <p:sp>
        <p:nvSpPr>
          <p:cNvPr id="5" name="Заголовок 4"/>
          <p:cNvSpPr>
            <a:spLocks noGrp="1"/>
          </p:cNvSpPr>
          <p:nvPr>
            <p:ph type="title"/>
          </p:nvPr>
        </p:nvSpPr>
        <p:spPr/>
        <p:txBody>
          <a:bodyPr>
            <a:normAutofit/>
          </a:bodyPr>
          <a:lstStyle/>
          <a:p>
            <a:pPr algn="just"/>
            <a:r>
              <a:rPr lang="ru-RU" sz="3100" dirty="0" smtClean="0">
                <a:latin typeface="Tahoma" pitchFamily="34" charset="0"/>
                <a:ea typeface="Tahoma" pitchFamily="34" charset="0"/>
                <a:cs typeface="Tahoma" pitchFamily="34" charset="0"/>
              </a:rPr>
              <a:t>Побочные эффекты новой системы</a:t>
            </a:r>
            <a:endParaRPr lang="ru-RU" sz="3100" dirty="0">
              <a:latin typeface="Tahoma" pitchFamily="34" charset="0"/>
              <a:ea typeface="Tahoma" pitchFamily="34" charset="0"/>
              <a:cs typeface="Tahoma"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endParaRPr lang="ru-RU" sz="1800" b="1" u="sng" dirty="0" smtClean="0">
              <a:latin typeface="Tahoma" pitchFamily="34" charset="0"/>
              <a:ea typeface="Tahoma" pitchFamily="34" charset="0"/>
              <a:cs typeface="Tahoma" pitchFamily="34" charset="0"/>
            </a:endParaRPr>
          </a:p>
          <a:p>
            <a:pPr algn="just">
              <a:buNone/>
            </a:pPr>
            <a:endParaRPr lang="ru-RU" sz="1800" b="1" u="sng" dirty="0" smtClean="0">
              <a:latin typeface="Tahoma" pitchFamily="34" charset="0"/>
              <a:ea typeface="Tahoma" pitchFamily="34" charset="0"/>
              <a:cs typeface="Tahoma" pitchFamily="34" charset="0"/>
            </a:endParaRPr>
          </a:p>
          <a:p>
            <a:pPr algn="just">
              <a:buNone/>
            </a:pPr>
            <a:r>
              <a:rPr lang="ru-RU" sz="1800" b="1" u="sng" dirty="0" smtClean="0">
                <a:latin typeface="Tahoma" pitchFamily="34" charset="0"/>
                <a:ea typeface="Tahoma" pitchFamily="34" charset="0"/>
                <a:cs typeface="Tahoma" pitchFamily="34" charset="0"/>
              </a:rPr>
              <a:t>Для строительной отрасли</a:t>
            </a:r>
            <a:r>
              <a:rPr lang="ru-RU" sz="1800" b="1" dirty="0" smtClean="0">
                <a:latin typeface="Tahoma" pitchFamily="34" charset="0"/>
                <a:ea typeface="Tahoma" pitchFamily="34" charset="0"/>
                <a:cs typeface="Tahoma" pitchFamily="34" charset="0"/>
              </a:rPr>
              <a:t>: </a:t>
            </a:r>
            <a:r>
              <a:rPr lang="ru-RU" sz="1800" dirty="0" smtClean="0">
                <a:latin typeface="Tahoma" pitchFamily="34" charset="0"/>
                <a:ea typeface="Tahoma" pitchFamily="34" charset="0"/>
                <a:cs typeface="Tahoma" pitchFamily="34" charset="0"/>
              </a:rPr>
              <a:t>Произойдет очередное укрупнение строительного бизнеса, мелкие и средние застройщики вынуждены будут прекращать хозяйственную деятельность или, чтобы выжить, объединяться с </a:t>
            </a:r>
            <a:r>
              <a:rPr lang="ru-RU" sz="1800" dirty="0" err="1" smtClean="0">
                <a:latin typeface="Tahoma" pitchFamily="34" charset="0"/>
                <a:ea typeface="Tahoma" pitchFamily="34" charset="0"/>
                <a:cs typeface="Tahoma" pitchFamily="34" charset="0"/>
              </a:rPr>
              <a:t>девелоперами</a:t>
            </a:r>
            <a:r>
              <a:rPr lang="ru-RU" sz="1800" dirty="0" smtClean="0">
                <a:latin typeface="Tahoma" pitchFamily="34" charset="0"/>
                <a:ea typeface="Tahoma" pitchFamily="34" charset="0"/>
                <a:cs typeface="Tahoma" pitchFamily="34" charset="0"/>
              </a:rPr>
              <a:t>.</a:t>
            </a:r>
          </a:p>
          <a:p>
            <a:pPr algn="just">
              <a:buNone/>
            </a:pPr>
            <a:endParaRPr lang="ru-RU"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102</a:t>
            </a:fld>
            <a:endParaRPr lang="ru-RU"/>
          </a:p>
        </p:txBody>
      </p:sp>
      <p:sp>
        <p:nvSpPr>
          <p:cNvPr id="5" name="Заголовок 4"/>
          <p:cNvSpPr>
            <a:spLocks noGrp="1"/>
          </p:cNvSpPr>
          <p:nvPr>
            <p:ph type="title"/>
          </p:nvPr>
        </p:nvSpPr>
        <p:spPr/>
        <p:txBody>
          <a:bodyPr>
            <a:normAutofit/>
          </a:bodyPr>
          <a:lstStyle/>
          <a:p>
            <a:pPr algn="just"/>
            <a:r>
              <a:rPr lang="ru-RU" sz="3100" dirty="0" smtClean="0">
                <a:latin typeface="Tahoma" pitchFamily="34" charset="0"/>
                <a:ea typeface="Tahoma" pitchFamily="34" charset="0"/>
                <a:cs typeface="Tahoma" pitchFamily="34" charset="0"/>
              </a:rPr>
              <a:t>Побочные эффекты новой системы</a:t>
            </a:r>
            <a:endParaRPr lang="ru-RU" sz="3100" dirty="0">
              <a:latin typeface="Tahoma" pitchFamily="34" charset="0"/>
              <a:ea typeface="Tahoma" pitchFamily="34" charset="0"/>
              <a:cs typeface="Tahoma"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0000" lnSpcReduction="20000"/>
          </a:bodyPr>
          <a:lstStyle/>
          <a:p>
            <a:pPr algn="just">
              <a:buNone/>
            </a:pPr>
            <a:endParaRPr lang="ru-RU" sz="1800" b="1" u="sng" dirty="0" smtClean="0">
              <a:latin typeface="Tahoma" pitchFamily="34" charset="0"/>
              <a:ea typeface="Tahoma" pitchFamily="34" charset="0"/>
              <a:cs typeface="Tahoma" pitchFamily="34" charset="0"/>
            </a:endParaRPr>
          </a:p>
          <a:p>
            <a:pPr algn="just">
              <a:buNone/>
            </a:pPr>
            <a:endParaRPr lang="ru-RU" sz="1800" b="1" u="sng" dirty="0" smtClean="0">
              <a:latin typeface="Tahoma" pitchFamily="34" charset="0"/>
              <a:ea typeface="Tahoma" pitchFamily="34" charset="0"/>
              <a:cs typeface="Tahoma" pitchFamily="34" charset="0"/>
            </a:endParaRPr>
          </a:p>
          <a:p>
            <a:pPr algn="just"/>
            <a:r>
              <a:rPr lang="ru-RU" sz="4000" b="1" dirty="0" smtClean="0">
                <a:latin typeface="Tahoma" pitchFamily="34" charset="0"/>
                <a:ea typeface="Tahoma" pitchFamily="34" charset="0"/>
                <a:cs typeface="Tahoma" pitchFamily="34" charset="0"/>
              </a:rPr>
              <a:t>Каким образом остатки на счетах </a:t>
            </a:r>
            <a:r>
              <a:rPr lang="ru-RU" sz="4000" b="1" dirty="0" err="1" smtClean="0">
                <a:latin typeface="Tahoma" pitchFamily="34" charset="0"/>
                <a:ea typeface="Tahoma" pitchFamily="34" charset="0"/>
                <a:cs typeface="Tahoma" pitchFamily="34" charset="0"/>
              </a:rPr>
              <a:t>эскроу</a:t>
            </a:r>
            <a:r>
              <a:rPr lang="ru-RU" sz="4000" b="1" dirty="0" smtClean="0">
                <a:latin typeface="Tahoma" pitchFamily="34" charset="0"/>
                <a:ea typeface="Tahoma" pitchFamily="34" charset="0"/>
                <a:cs typeface="Tahoma" pitchFamily="34" charset="0"/>
              </a:rPr>
              <a:t>, открытых в одном уполномоченном банке, могут быть перенесены в другой уполномоченный банк (при смене уполномоченного банка)?</a:t>
            </a:r>
          </a:p>
          <a:p>
            <a:pPr algn="just"/>
            <a:r>
              <a:rPr lang="ru-RU" sz="4000" b="1" dirty="0" smtClean="0">
                <a:latin typeface="Tahoma" pitchFamily="34" charset="0"/>
                <a:ea typeface="Tahoma" pitchFamily="34" charset="0"/>
                <a:cs typeface="Tahoma" pitchFamily="34" charset="0"/>
              </a:rPr>
              <a:t>Каким образом будет осуществляться погашение кредита за счет денежных средств на счетах </a:t>
            </a:r>
            <a:r>
              <a:rPr lang="ru-RU" sz="4000" b="1" dirty="0" err="1" smtClean="0">
                <a:latin typeface="Tahoma" pitchFamily="34" charset="0"/>
                <a:ea typeface="Tahoma" pitchFamily="34" charset="0"/>
                <a:cs typeface="Tahoma" pitchFamily="34" charset="0"/>
              </a:rPr>
              <a:t>эскроу</a:t>
            </a:r>
            <a:r>
              <a:rPr lang="ru-RU" sz="4000" b="1" dirty="0" smtClean="0">
                <a:latin typeface="Tahoma" pitchFamily="34" charset="0"/>
                <a:ea typeface="Tahoma" pitchFamily="34" charset="0"/>
                <a:cs typeface="Tahoma" pitchFamily="34" charset="0"/>
              </a:rPr>
              <a:t>, открытых в других банках?</a:t>
            </a:r>
          </a:p>
          <a:p>
            <a:pPr algn="just"/>
            <a:r>
              <a:rPr lang="ru-RU" sz="4000" b="1" dirty="0" smtClean="0">
                <a:latin typeface="Tahoma" pitchFamily="34" charset="0"/>
                <a:ea typeface="Tahoma" pitchFamily="34" charset="0"/>
                <a:cs typeface="Tahoma" pitchFamily="34" charset="0"/>
              </a:rPr>
              <a:t> Возможен ли перевод в другой банк счетов </a:t>
            </a:r>
            <a:r>
              <a:rPr lang="ru-RU" sz="4000" b="1" dirty="0" err="1" smtClean="0">
                <a:latin typeface="Tahoma" pitchFamily="34" charset="0"/>
                <a:ea typeface="Tahoma" pitchFamily="34" charset="0"/>
                <a:cs typeface="Tahoma" pitchFamily="34" charset="0"/>
              </a:rPr>
              <a:t>эскроу</a:t>
            </a:r>
            <a:r>
              <a:rPr lang="ru-RU" sz="4000" b="1" dirty="0" smtClean="0">
                <a:latin typeface="Tahoma" pitchFamily="34" charset="0"/>
                <a:ea typeface="Tahoma" pitchFamily="34" charset="0"/>
                <a:cs typeface="Tahoma" pitchFamily="34" charset="0"/>
              </a:rPr>
              <a:t> при рефинансировании проектного кредита? </a:t>
            </a:r>
          </a:p>
          <a:p>
            <a:pPr algn="just"/>
            <a:r>
              <a:rPr lang="ru-RU" sz="4000" b="1" dirty="0" smtClean="0">
                <a:latin typeface="Tahoma" pitchFamily="34" charset="0"/>
                <a:ea typeface="Tahoma" pitchFamily="34" charset="0"/>
                <a:cs typeface="Tahoma" pitchFamily="34" charset="0"/>
              </a:rPr>
              <a:t>Вправе ли банк при осуществлении операций по счетам </a:t>
            </a:r>
            <a:r>
              <a:rPr lang="ru-RU" sz="4000" b="1" dirty="0" err="1" smtClean="0">
                <a:latin typeface="Tahoma" pitchFamily="34" charset="0"/>
                <a:ea typeface="Tahoma" pitchFamily="34" charset="0"/>
                <a:cs typeface="Tahoma" pitchFamily="34" charset="0"/>
              </a:rPr>
              <a:t>эскроу</a:t>
            </a:r>
            <a:r>
              <a:rPr lang="ru-RU" sz="4000" b="1" dirty="0" smtClean="0">
                <a:latin typeface="Tahoma" pitchFamily="34" charset="0"/>
                <a:ea typeface="Tahoma" pitchFamily="34" charset="0"/>
                <a:cs typeface="Tahoma" pitchFamily="34" charset="0"/>
              </a:rPr>
              <a:t> взимать комиссию за оказание услуг по расчетно-кассовому обслуживанию? </a:t>
            </a:r>
          </a:p>
          <a:p>
            <a:pPr algn="just"/>
            <a:r>
              <a:rPr lang="ru-RU" sz="4000" b="1" dirty="0" smtClean="0">
                <a:latin typeface="Tahoma" pitchFamily="34" charset="0"/>
                <a:ea typeface="Tahoma" pitchFamily="34" charset="0"/>
                <a:cs typeface="Tahoma" pitchFamily="34" charset="0"/>
              </a:rPr>
              <a:t>Какие действия должен проводить уполномоченный банк для проверки застройщика на соответствие требованиям законодательства РФ, предъявляемым к организациям, которые вправе привлекать денежные средства участников долевого строительства? </a:t>
            </a:r>
          </a:p>
          <a:p>
            <a:pPr algn="just"/>
            <a:r>
              <a:rPr lang="ru-RU" sz="4000" b="1" dirty="0" smtClean="0">
                <a:latin typeface="Tahoma" pitchFamily="34" charset="0"/>
                <a:ea typeface="Tahoma" pitchFamily="34" charset="0"/>
                <a:cs typeface="Tahoma" pitchFamily="34" charset="0"/>
              </a:rPr>
              <a:t>Должен ли уполномоченный банк проверять застройщика на соответствие всем требованиям законодательства, или достаточно проверить наличие разрешения на строительство, соответствие требований проектной декларации законодательству и удостоверить факт нахождения застройщика в Едином реестре застройщиков?</a:t>
            </a:r>
          </a:p>
          <a:p>
            <a:pPr algn="just">
              <a:buNone/>
            </a:pPr>
            <a:endParaRPr lang="ru-RU" sz="26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103</a:t>
            </a:fld>
            <a:endParaRPr lang="ru-RU"/>
          </a:p>
        </p:txBody>
      </p:sp>
      <p:sp>
        <p:nvSpPr>
          <p:cNvPr id="5" name="Заголовок 4"/>
          <p:cNvSpPr>
            <a:spLocks noGrp="1"/>
          </p:cNvSpPr>
          <p:nvPr>
            <p:ph type="title"/>
          </p:nvPr>
        </p:nvSpPr>
        <p:spPr/>
        <p:txBody>
          <a:bodyPr>
            <a:normAutofit/>
          </a:bodyPr>
          <a:lstStyle/>
          <a:p>
            <a:pPr algn="just"/>
            <a:r>
              <a:rPr lang="ru-RU" sz="3100" dirty="0" smtClean="0">
                <a:latin typeface="Tahoma" pitchFamily="34" charset="0"/>
                <a:ea typeface="Tahoma" pitchFamily="34" charset="0"/>
                <a:cs typeface="Tahoma" pitchFamily="34" charset="0"/>
              </a:rPr>
              <a:t>Нерешенные вопросы новой системы</a:t>
            </a:r>
            <a:endParaRPr lang="ru-RU" sz="3100" dirty="0">
              <a:latin typeface="Tahoma" pitchFamily="34" charset="0"/>
              <a:ea typeface="Tahoma" pitchFamily="34" charset="0"/>
              <a:cs typeface="Tahoma"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9"/>
            <a:ext cx="8219256" cy="4107912"/>
          </a:xfrm>
        </p:spPr>
        <p:txBody>
          <a:bodyPr>
            <a:normAutofit/>
          </a:bodyPr>
          <a:lstStyle/>
          <a:p>
            <a:pPr algn="just">
              <a:buNone/>
            </a:pPr>
            <a:endParaRPr lang="ru-RU" sz="1800" b="1" u="sng" dirty="0" smtClean="0">
              <a:latin typeface="Tahoma" pitchFamily="34" charset="0"/>
              <a:ea typeface="Tahoma" pitchFamily="34" charset="0"/>
              <a:cs typeface="Tahoma" pitchFamily="34" charset="0"/>
            </a:endParaRPr>
          </a:p>
          <a:p>
            <a:pPr algn="just">
              <a:buNone/>
            </a:pPr>
            <a:endParaRPr lang="ru-RU" sz="1800" b="1" u="sng" dirty="0" smtClean="0">
              <a:latin typeface="Tahoma" pitchFamily="34" charset="0"/>
              <a:ea typeface="Tahoma" pitchFamily="34" charset="0"/>
              <a:cs typeface="Tahoma" pitchFamily="34" charset="0"/>
            </a:endParaRPr>
          </a:p>
          <a:p>
            <a:pPr algn="just"/>
            <a:r>
              <a:rPr lang="ru-RU" sz="2000" b="1" dirty="0" smtClean="0">
                <a:latin typeface="Tahoma" pitchFamily="34" charset="0"/>
                <a:ea typeface="Tahoma" pitchFamily="34" charset="0"/>
                <a:cs typeface="Tahoma" pitchFamily="34" charset="0"/>
              </a:rPr>
              <a:t>Ответы на все эти вопросы дал только Банк России (Ответы Банка России, направленные в рамках подготовки к встрече руководства Банка России с руководителями коммерческих банков в ОПК "БОР" (размещены по адресу: https://asros.ru/ru/actualdoc/13/?act=890) 12 апреля 2019 г.)). Естественно, что при возникновении судебного спора трактовка Банком России всех этих ситуаций может быть поставлена под сомнение как судом, так и сторонами по делу.</a:t>
            </a:r>
          </a:p>
          <a:p>
            <a:pPr algn="just">
              <a:buNone/>
            </a:pPr>
            <a:endParaRPr lang="ru-RU"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104</a:t>
            </a:fld>
            <a:endParaRPr lang="ru-RU"/>
          </a:p>
        </p:txBody>
      </p:sp>
      <p:sp>
        <p:nvSpPr>
          <p:cNvPr id="5" name="Заголовок 4"/>
          <p:cNvSpPr>
            <a:spLocks noGrp="1"/>
          </p:cNvSpPr>
          <p:nvPr>
            <p:ph type="title"/>
          </p:nvPr>
        </p:nvSpPr>
        <p:spPr/>
        <p:txBody>
          <a:bodyPr>
            <a:normAutofit/>
          </a:bodyPr>
          <a:lstStyle/>
          <a:p>
            <a:pPr algn="just"/>
            <a:r>
              <a:rPr lang="ru-RU" sz="3100" dirty="0" smtClean="0">
                <a:latin typeface="Tahoma" pitchFamily="34" charset="0"/>
                <a:ea typeface="Tahoma" pitchFamily="34" charset="0"/>
                <a:cs typeface="Tahoma" pitchFamily="34" charset="0"/>
              </a:rPr>
              <a:t>Нерешенные вопросы новой системы</a:t>
            </a:r>
            <a:endParaRPr lang="ru-RU" sz="3100" dirty="0">
              <a:latin typeface="Tahoma" pitchFamily="34" charset="0"/>
              <a:ea typeface="Tahoma" pitchFamily="34" charset="0"/>
              <a:cs typeface="Tahoma"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9"/>
            <a:ext cx="8219256" cy="4107912"/>
          </a:xfrm>
        </p:spPr>
        <p:txBody>
          <a:bodyPr>
            <a:normAutofit/>
          </a:bodyPr>
          <a:lstStyle/>
          <a:p>
            <a:pPr algn="just">
              <a:buNone/>
            </a:pPr>
            <a:endParaRPr lang="ru-RU" sz="1800" b="1" u="sng"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hlinkClick r:id="rId2"/>
              </a:rPr>
              <a:t>КРИТЕРИИ в Постановлении</a:t>
            </a:r>
            <a:r>
              <a:rPr lang="ru-RU" sz="1800" dirty="0" smtClean="0">
                <a:latin typeface="Tahoma" pitchFamily="34" charset="0"/>
                <a:ea typeface="Tahoma" pitchFamily="34" charset="0"/>
                <a:cs typeface="Tahoma" pitchFamily="34" charset="0"/>
              </a:rPr>
              <a:t> от 22.04.2019 N 480 "О критериях, определяющих степень готовности многоквартирного дома и (или) иного объекта недвижимости и количество заключенных договоров участия в долевом строительстве, при условии соответствия которым застройщику предоставляется право на привлечение денежных средств участников долевого строительства без использования счетов, предусмотренных статьей 154 Федерального закона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 по договорам участия в долевом строительстве, представленным на государственную регистрацию после 1 июля 2019 г." (далее - Постановление N 480).</a:t>
            </a:r>
          </a:p>
          <a:p>
            <a:pPr algn="just">
              <a:buNone/>
            </a:pPr>
            <a:endParaRPr lang="ru-RU" sz="1800" b="1" u="sng" dirty="0" smtClean="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105</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Когда можно не использовать </a:t>
            </a:r>
            <a:r>
              <a:rPr lang="ru-RU" sz="2800" dirty="0" err="1" smtClean="0">
                <a:latin typeface="Tahoma" pitchFamily="34" charset="0"/>
                <a:ea typeface="Tahoma" pitchFamily="34" charset="0"/>
                <a:cs typeface="Tahoma" pitchFamily="34" charset="0"/>
              </a:rPr>
              <a:t>эскроу</a:t>
            </a:r>
            <a:r>
              <a:rPr lang="ru-RU" sz="2800" dirty="0" smtClean="0">
                <a:latin typeface="Tahoma" pitchFamily="34" charset="0"/>
                <a:ea typeface="Tahoma" pitchFamily="34" charset="0"/>
                <a:cs typeface="Tahoma" pitchFamily="34" charset="0"/>
              </a:rPr>
              <a:t> счета (1)</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9"/>
            <a:ext cx="8219256" cy="4107912"/>
          </a:xfrm>
        </p:spPr>
        <p:txBody>
          <a:bodyPr>
            <a:normAutofit/>
          </a:bodyPr>
          <a:lstStyle/>
          <a:p>
            <a:pPr algn="just">
              <a:buNone/>
            </a:pPr>
            <a:endParaRPr lang="ru-RU" sz="1800" b="1" u="sng" dirty="0" smtClean="0">
              <a:latin typeface="Tahoma" pitchFamily="34" charset="0"/>
              <a:ea typeface="Tahoma" pitchFamily="34" charset="0"/>
              <a:cs typeface="Tahoma" pitchFamily="34" charset="0"/>
            </a:endParaRPr>
          </a:p>
          <a:p>
            <a:pPr algn="just">
              <a:buNone/>
            </a:pPr>
            <a:r>
              <a:rPr lang="ru-RU" sz="2000" dirty="0" smtClean="0">
                <a:latin typeface="Tahoma" pitchFamily="34" charset="0"/>
                <a:ea typeface="Tahoma" pitchFamily="34" charset="0"/>
                <a:cs typeface="Tahoma" pitchFamily="34" charset="0"/>
              </a:rPr>
              <a:t>Если заключено не менее </a:t>
            </a:r>
            <a:r>
              <a:rPr lang="ru-RU" sz="2000" b="1" dirty="0" smtClean="0">
                <a:latin typeface="Tahoma" pitchFamily="34" charset="0"/>
                <a:ea typeface="Tahoma" pitchFamily="34" charset="0"/>
                <a:cs typeface="Tahoma" pitchFamily="34" charset="0"/>
              </a:rPr>
              <a:t>10% договоров долевого участия </a:t>
            </a:r>
            <a:r>
              <a:rPr lang="ru-RU" sz="2000" dirty="0" smtClean="0">
                <a:latin typeface="Tahoma" pitchFamily="34" charset="0"/>
                <a:ea typeface="Tahoma" pitchFamily="34" charset="0"/>
                <a:cs typeface="Tahoma" pitchFamily="34" charset="0"/>
              </a:rPr>
              <a:t>в строительстве, а также если </a:t>
            </a:r>
            <a:r>
              <a:rPr lang="ru-RU" sz="2000" b="1" dirty="0" smtClean="0">
                <a:latin typeface="Tahoma" pitchFamily="34" charset="0"/>
                <a:ea typeface="Tahoma" pitchFamily="34" charset="0"/>
                <a:cs typeface="Tahoma" pitchFamily="34" charset="0"/>
              </a:rPr>
              <a:t>степень готовности </a:t>
            </a:r>
            <a:r>
              <a:rPr lang="ru-RU" sz="2000" dirty="0" smtClean="0">
                <a:latin typeface="Tahoma" pitchFamily="34" charset="0"/>
                <a:ea typeface="Tahoma" pitchFamily="34" charset="0"/>
                <a:cs typeface="Tahoma" pitchFamily="34" charset="0"/>
              </a:rPr>
              <a:t>проекта строительства</a:t>
            </a:r>
            <a:r>
              <a:rPr lang="ru-RU" sz="2000" b="1" dirty="0" smtClean="0">
                <a:latin typeface="Tahoma" pitchFamily="34" charset="0"/>
                <a:ea typeface="Tahoma" pitchFamily="34" charset="0"/>
                <a:cs typeface="Tahoma" pitchFamily="34" charset="0"/>
              </a:rPr>
              <a:t> </a:t>
            </a:r>
            <a:r>
              <a:rPr lang="ru-RU" sz="2000" dirty="0" smtClean="0">
                <a:latin typeface="Tahoma" pitchFamily="34" charset="0"/>
                <a:ea typeface="Tahoma" pitchFamily="34" charset="0"/>
                <a:cs typeface="Tahoma" pitchFamily="34" charset="0"/>
              </a:rPr>
              <a:t>составляет </a:t>
            </a:r>
            <a:r>
              <a:rPr lang="ru-RU" sz="2000" b="1" dirty="0" smtClean="0">
                <a:latin typeface="Tahoma" pitchFamily="34" charset="0"/>
                <a:ea typeface="Tahoma" pitchFamily="34" charset="0"/>
                <a:cs typeface="Tahoma" pitchFamily="34" charset="0"/>
              </a:rPr>
              <a:t>не менее 30%. </a:t>
            </a:r>
            <a:endParaRPr lang="ru-RU" sz="2000" b="1" u="sng" dirty="0" smtClean="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106</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Когда можно не использовать </a:t>
            </a:r>
            <a:r>
              <a:rPr lang="ru-RU" sz="2800" dirty="0" err="1" smtClean="0">
                <a:latin typeface="Tahoma" pitchFamily="34" charset="0"/>
                <a:ea typeface="Tahoma" pitchFamily="34" charset="0"/>
                <a:cs typeface="Tahoma" pitchFamily="34" charset="0"/>
              </a:rPr>
              <a:t>эскроу</a:t>
            </a:r>
            <a:r>
              <a:rPr lang="ru-RU" sz="2800" dirty="0" smtClean="0">
                <a:latin typeface="Tahoma" pitchFamily="34" charset="0"/>
                <a:ea typeface="Tahoma" pitchFamily="34" charset="0"/>
                <a:cs typeface="Tahoma" pitchFamily="34" charset="0"/>
              </a:rPr>
              <a:t> счета (2)</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9"/>
            <a:ext cx="8219256" cy="4107912"/>
          </a:xfrm>
        </p:spPr>
        <p:txBody>
          <a:bodyPr>
            <a:normAutofit fontScale="85000" lnSpcReduction="20000"/>
          </a:bodyPr>
          <a:lstStyle/>
          <a:p>
            <a:pPr algn="just"/>
            <a:r>
              <a:rPr lang="ru-RU" sz="1900" dirty="0" smtClean="0">
                <a:latin typeface="Tahoma" pitchFamily="34" charset="0"/>
                <a:ea typeface="Tahoma" pitchFamily="34" charset="0"/>
                <a:cs typeface="Tahoma" pitchFamily="34" charset="0"/>
              </a:rPr>
              <a:t>Если застройщики построили </a:t>
            </a:r>
            <a:r>
              <a:rPr lang="ru-RU" sz="1900" b="1" dirty="0" smtClean="0">
                <a:latin typeface="Tahoma" pitchFamily="34" charset="0"/>
                <a:ea typeface="Tahoma" pitchFamily="34" charset="0"/>
                <a:cs typeface="Tahoma" pitchFamily="34" charset="0"/>
              </a:rPr>
              <a:t>не менее 15%, </a:t>
            </a:r>
            <a:r>
              <a:rPr lang="ru-RU" sz="1900" dirty="0" smtClean="0">
                <a:latin typeface="Tahoma" pitchFamily="34" charset="0"/>
                <a:ea typeface="Tahoma" pitchFamily="34" charset="0"/>
                <a:cs typeface="Tahoma" pitchFamily="34" charset="0"/>
              </a:rPr>
              <a:t>но только если реализация проекта осуществляется:</a:t>
            </a:r>
          </a:p>
          <a:p>
            <a:pPr algn="just"/>
            <a:r>
              <a:rPr lang="ru-RU" sz="1900" dirty="0" smtClean="0">
                <a:latin typeface="Tahoma" pitchFamily="34" charset="0"/>
                <a:ea typeface="Tahoma" pitchFamily="34" charset="0"/>
                <a:cs typeface="Tahoma" pitchFamily="34" charset="0"/>
              </a:rPr>
              <a:t>- в рамках заключенных застройщиком </a:t>
            </a:r>
            <a:r>
              <a:rPr lang="ru-RU" sz="1900" b="1" dirty="0" smtClean="0">
                <a:latin typeface="Tahoma" pitchFamily="34" charset="0"/>
                <a:ea typeface="Tahoma" pitchFamily="34" charset="0"/>
                <a:cs typeface="Tahoma" pitchFamily="34" charset="0"/>
              </a:rPr>
              <a:t>договоров о развитии застроенной территории,</a:t>
            </a:r>
            <a:r>
              <a:rPr lang="ru-RU" sz="1900" dirty="0" smtClean="0">
                <a:latin typeface="Tahoma" pitchFamily="34" charset="0"/>
                <a:ea typeface="Tahoma" pitchFamily="34" charset="0"/>
                <a:cs typeface="Tahoma" pitchFamily="34" charset="0"/>
              </a:rPr>
              <a:t> комплексном освоении территории, в том числе в целях строительства стандартного жилья, комплексном развитии территории по инициативе правообладателей, комплексном развитии территории по инициативе органов местного самоуправления;</a:t>
            </a:r>
          </a:p>
          <a:p>
            <a:pPr algn="just"/>
            <a:r>
              <a:rPr lang="ru-RU" sz="1900" dirty="0" smtClean="0">
                <a:latin typeface="Tahoma" pitchFamily="34" charset="0"/>
                <a:ea typeface="Tahoma" pitchFamily="34" charset="0"/>
                <a:cs typeface="Tahoma" pitchFamily="34" charset="0"/>
              </a:rPr>
              <a:t>- </a:t>
            </a:r>
            <a:r>
              <a:rPr lang="ru-RU" sz="1900" b="1" dirty="0" smtClean="0">
                <a:latin typeface="Tahoma" pitchFamily="34" charset="0"/>
                <a:ea typeface="Tahoma" pitchFamily="34" charset="0"/>
                <a:cs typeface="Tahoma" pitchFamily="34" charset="0"/>
              </a:rPr>
              <a:t>в рамках иных договоров </a:t>
            </a:r>
            <a:r>
              <a:rPr lang="ru-RU" sz="1900" dirty="0" smtClean="0">
                <a:latin typeface="Tahoma" pitchFamily="34" charset="0"/>
                <a:ea typeface="Tahoma" pitchFamily="34" charset="0"/>
                <a:cs typeface="Tahoma" pitchFamily="34" charset="0"/>
              </a:rPr>
              <a:t>(в том числе инвестиционных), заключенных застройщиком </a:t>
            </a:r>
            <a:r>
              <a:rPr lang="ru-RU" sz="1900" b="1" dirty="0" smtClean="0">
                <a:latin typeface="Tahoma" pitchFamily="34" charset="0"/>
                <a:ea typeface="Tahoma" pitchFamily="34" charset="0"/>
                <a:cs typeface="Tahoma" pitchFamily="34" charset="0"/>
              </a:rPr>
              <a:t>с органом государственной власти или органом местного самоуправления</a:t>
            </a:r>
            <a:r>
              <a:rPr lang="ru-RU" sz="1900" dirty="0" smtClean="0">
                <a:latin typeface="Tahoma" pitchFamily="34" charset="0"/>
                <a:ea typeface="Tahoma" pitchFamily="34" charset="0"/>
                <a:cs typeface="Tahoma" pitchFamily="34" charset="0"/>
              </a:rPr>
              <a:t>, если такими договорами предусмотрены обязательства застройщика по передаче объектов социальной или инженерно-технической инфраструктуры в государственную или муниципальную собственность или снос ветхого и аварийного жилья;</a:t>
            </a:r>
          </a:p>
          <a:p>
            <a:pPr algn="just"/>
            <a:r>
              <a:rPr lang="ru-RU" sz="1900" dirty="0" smtClean="0">
                <a:latin typeface="Tahoma" pitchFamily="34" charset="0"/>
                <a:ea typeface="Tahoma" pitchFamily="34" charset="0"/>
                <a:cs typeface="Tahoma" pitchFamily="34" charset="0"/>
              </a:rPr>
              <a:t>- в соответствии с градостроительным планом земельного участка или документацией по планировке территории, которыми предусмотрены строительство и реконструкция в границах такой территории объектов инженерно-технической инфраструктуры, объектов социальной инфраструктуры, предназначенных для размещения детских дошкольных учреждений, общеобразовательных школ, поликлиник.</a:t>
            </a:r>
          </a:p>
          <a:p>
            <a:pPr algn="just">
              <a:buNone/>
            </a:pPr>
            <a:endParaRPr lang="ru-RU" sz="1800" b="1" u="sng" dirty="0" smtClean="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107</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Когда можно не использовать </a:t>
            </a:r>
            <a:r>
              <a:rPr lang="ru-RU" sz="2800" dirty="0" err="1" smtClean="0">
                <a:latin typeface="Tahoma" pitchFamily="34" charset="0"/>
                <a:ea typeface="Tahoma" pitchFamily="34" charset="0"/>
                <a:cs typeface="Tahoma" pitchFamily="34" charset="0"/>
              </a:rPr>
              <a:t>эскроу</a:t>
            </a:r>
            <a:r>
              <a:rPr lang="ru-RU" sz="2800" dirty="0" smtClean="0">
                <a:latin typeface="Tahoma" pitchFamily="34" charset="0"/>
                <a:ea typeface="Tahoma" pitchFamily="34" charset="0"/>
                <a:cs typeface="Tahoma" pitchFamily="34" charset="0"/>
              </a:rPr>
              <a:t> счета (3)</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9"/>
            <a:ext cx="8219256" cy="4107912"/>
          </a:xfrm>
        </p:spPr>
        <p:txBody>
          <a:bodyPr>
            <a:normAutofit fontScale="70000" lnSpcReduction="20000"/>
          </a:bodyPr>
          <a:lstStyle/>
          <a:p>
            <a:pPr algn="just"/>
            <a:r>
              <a:rPr lang="ru-RU" sz="2100" dirty="0" smtClean="0">
                <a:latin typeface="Tahoma" pitchFamily="34" charset="0"/>
                <a:ea typeface="Tahoma" pitchFamily="34" charset="0"/>
                <a:cs typeface="Tahoma" pitchFamily="34" charset="0"/>
              </a:rPr>
              <a:t>Если застройщики построили </a:t>
            </a:r>
            <a:r>
              <a:rPr lang="ru-RU" sz="2100" b="1" dirty="0" smtClean="0">
                <a:latin typeface="Tahoma" pitchFamily="34" charset="0"/>
                <a:ea typeface="Tahoma" pitchFamily="34" charset="0"/>
                <a:cs typeface="Tahoma" pitchFamily="34" charset="0"/>
              </a:rPr>
              <a:t>не менее 6%, </a:t>
            </a:r>
            <a:r>
              <a:rPr lang="ru-RU" sz="2100" dirty="0" smtClean="0">
                <a:latin typeface="Tahoma" pitchFamily="34" charset="0"/>
                <a:ea typeface="Tahoma" pitchFamily="34" charset="0"/>
                <a:cs typeface="Tahoma" pitchFamily="34" charset="0"/>
              </a:rPr>
              <a:t>но только если реализация проекта осуществляется:</a:t>
            </a:r>
          </a:p>
          <a:p>
            <a:pPr algn="just"/>
            <a:r>
              <a:rPr lang="ru-RU" sz="2100" b="1" dirty="0" smtClean="0">
                <a:latin typeface="Tahoma" pitchFamily="34" charset="0"/>
                <a:ea typeface="Tahoma" pitchFamily="34" charset="0"/>
                <a:cs typeface="Tahoma" pitchFamily="34" charset="0"/>
              </a:rPr>
              <a:t>- застройщиком, включенным в перечень </a:t>
            </a:r>
            <a:r>
              <a:rPr lang="ru-RU" sz="2100" b="1" dirty="0" err="1" smtClean="0">
                <a:latin typeface="Tahoma" pitchFamily="34" charset="0"/>
                <a:ea typeface="Tahoma" pitchFamily="34" charset="0"/>
                <a:cs typeface="Tahoma" pitchFamily="34" charset="0"/>
              </a:rPr>
              <a:t>системообразующих</a:t>
            </a:r>
            <a:r>
              <a:rPr lang="ru-RU" sz="2100" b="1" dirty="0" smtClean="0">
                <a:latin typeface="Tahoma" pitchFamily="34" charset="0"/>
                <a:ea typeface="Tahoma" pitchFamily="34" charset="0"/>
                <a:cs typeface="Tahoma" pitchFamily="34" charset="0"/>
              </a:rPr>
              <a:t> организаций РФ</a:t>
            </a:r>
            <a:r>
              <a:rPr lang="ru-RU" sz="2100" dirty="0" smtClean="0">
                <a:latin typeface="Tahoma" pitchFamily="34" charset="0"/>
                <a:ea typeface="Tahoma" pitchFamily="34" charset="0"/>
                <a:cs typeface="Tahoma" pitchFamily="34" charset="0"/>
              </a:rPr>
              <a:t>, или его дочерним обществом, или застройщиком, контролирующим лицом которого является юридическое лицо, включенное в перечень </a:t>
            </a:r>
            <a:r>
              <a:rPr lang="ru-RU" sz="2100" dirty="0" err="1" smtClean="0">
                <a:latin typeface="Tahoma" pitchFamily="34" charset="0"/>
                <a:ea typeface="Tahoma" pitchFamily="34" charset="0"/>
                <a:cs typeface="Tahoma" pitchFamily="34" charset="0"/>
              </a:rPr>
              <a:t>системообразующих</a:t>
            </a:r>
            <a:r>
              <a:rPr lang="ru-RU" sz="2100" dirty="0" smtClean="0">
                <a:latin typeface="Tahoma" pitchFamily="34" charset="0"/>
                <a:ea typeface="Tahoma" pitchFamily="34" charset="0"/>
                <a:cs typeface="Tahoma" pitchFamily="34" charset="0"/>
              </a:rPr>
              <a:t> организаций, при условии, что общая площадь строящихся многоквартирных домов </a:t>
            </a:r>
            <a:r>
              <a:rPr lang="ru-RU" sz="2100" b="1" dirty="0" smtClean="0">
                <a:latin typeface="Tahoma" pitchFamily="34" charset="0"/>
                <a:ea typeface="Tahoma" pitchFamily="34" charset="0"/>
                <a:cs typeface="Tahoma" pitchFamily="34" charset="0"/>
              </a:rPr>
              <a:t>не менее 4 </a:t>
            </a:r>
            <a:r>
              <a:rPr lang="ru-RU" sz="2100" b="1" dirty="0" err="1" smtClean="0">
                <a:latin typeface="Tahoma" pitchFamily="34" charset="0"/>
                <a:ea typeface="Tahoma" pitchFamily="34" charset="0"/>
                <a:cs typeface="Tahoma" pitchFamily="34" charset="0"/>
              </a:rPr>
              <a:t>млн</a:t>
            </a:r>
            <a:r>
              <a:rPr lang="ru-RU" sz="2100" b="1" dirty="0" smtClean="0">
                <a:latin typeface="Tahoma" pitchFamily="34" charset="0"/>
                <a:ea typeface="Tahoma" pitchFamily="34" charset="0"/>
                <a:cs typeface="Tahoma" pitchFamily="34" charset="0"/>
              </a:rPr>
              <a:t> кв. м</a:t>
            </a:r>
            <a:r>
              <a:rPr lang="ru-RU" sz="2100" dirty="0" smtClean="0">
                <a:latin typeface="Tahoma" pitchFamily="34" charset="0"/>
                <a:ea typeface="Tahoma" pitchFamily="34" charset="0"/>
                <a:cs typeface="Tahoma" pitchFamily="34" charset="0"/>
              </a:rPr>
              <a:t> и застройщики привлекают деньги дольщиков в отношении строящихся объектов, которые находятся на территориях не менее чем </a:t>
            </a:r>
            <a:r>
              <a:rPr lang="ru-RU" sz="2100" b="1" dirty="0" smtClean="0">
                <a:latin typeface="Tahoma" pitchFamily="34" charset="0"/>
                <a:ea typeface="Tahoma" pitchFamily="34" charset="0"/>
                <a:cs typeface="Tahoma" pitchFamily="34" charset="0"/>
              </a:rPr>
              <a:t>четырех субъектов РФ;</a:t>
            </a:r>
          </a:p>
          <a:p>
            <a:pPr algn="just"/>
            <a:r>
              <a:rPr lang="ru-RU" sz="2100" dirty="0" smtClean="0">
                <a:latin typeface="Tahoma" pitchFamily="34" charset="0"/>
                <a:ea typeface="Tahoma" pitchFamily="34" charset="0"/>
                <a:cs typeface="Tahoma" pitchFamily="34" charset="0"/>
              </a:rPr>
              <a:t>- в соответствии с заключенным застройщиком с органом местного самоуправления либо исполнительной власти субъекта РФ </a:t>
            </a:r>
            <a:r>
              <a:rPr lang="ru-RU" sz="2100" b="1" dirty="0" smtClean="0">
                <a:latin typeface="Tahoma" pitchFamily="34" charset="0"/>
                <a:ea typeface="Tahoma" pitchFamily="34" charset="0"/>
                <a:cs typeface="Tahoma" pitchFamily="34" charset="0"/>
              </a:rPr>
              <a:t>соглашением о завершении строительства объекта незавершенного строительства и исполнении обязательств застройщика перед гражданами, включенными в реестр пострадавших граждан</a:t>
            </a:r>
            <a:r>
              <a:rPr lang="ru-RU" sz="2100" dirty="0" smtClean="0">
                <a:latin typeface="Tahoma" pitchFamily="34" charset="0"/>
                <a:ea typeface="Tahoma" pitchFamily="34" charset="0"/>
                <a:cs typeface="Tahoma" pitchFamily="34" charset="0"/>
              </a:rPr>
              <a:t>, либо на основании того, что права застройщика на такой проект были приобретены в рамках банкротства;</a:t>
            </a:r>
          </a:p>
          <a:p>
            <a:pPr algn="just"/>
            <a:r>
              <a:rPr lang="ru-RU" sz="2100" dirty="0" smtClean="0">
                <a:latin typeface="Tahoma" pitchFamily="34" charset="0"/>
                <a:ea typeface="Tahoma" pitchFamily="34" charset="0"/>
                <a:cs typeface="Tahoma" pitchFamily="34" charset="0"/>
              </a:rPr>
              <a:t>- на земельном участке, права на который приобретены застройщиком в соответствии с распоряжением высшего должностного лица субъекта РФ </a:t>
            </a:r>
            <a:r>
              <a:rPr lang="ru-RU" sz="2100" b="1" dirty="0" smtClean="0">
                <a:latin typeface="Tahoma" pitchFamily="34" charset="0"/>
                <a:ea typeface="Tahoma" pitchFamily="34" charset="0"/>
                <a:cs typeface="Tahoma" pitchFamily="34" charset="0"/>
              </a:rPr>
              <a:t>для размещения объектов социально-культурного и коммунально-бытового назначения, реализации масштабных инвестиционных проектов</a:t>
            </a:r>
            <a:r>
              <a:rPr lang="ru-RU" sz="2100" dirty="0" smtClean="0">
                <a:latin typeface="Tahoma" pitchFamily="34" charset="0"/>
                <a:ea typeface="Tahoma" pitchFamily="34" charset="0"/>
                <a:cs typeface="Tahoma" pitchFamily="34" charset="0"/>
              </a:rPr>
              <a:t>, а также если застройщик обязался завершить строительство для обманутых дольщиков по распоряжению высшего должностного лица субъекта РФ.</a:t>
            </a:r>
          </a:p>
          <a:p>
            <a:pPr algn="just">
              <a:buNone/>
            </a:pPr>
            <a:endParaRPr lang="ru-RU" sz="1800" b="1" u="sng" dirty="0" smtClean="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108</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Когда можно не использовать </a:t>
            </a:r>
            <a:r>
              <a:rPr lang="ru-RU" sz="2800" dirty="0" err="1" smtClean="0">
                <a:latin typeface="Tahoma" pitchFamily="34" charset="0"/>
                <a:ea typeface="Tahoma" pitchFamily="34" charset="0"/>
                <a:cs typeface="Tahoma" pitchFamily="34" charset="0"/>
              </a:rPr>
              <a:t>эскроу</a:t>
            </a:r>
            <a:r>
              <a:rPr lang="ru-RU" sz="2800" dirty="0" smtClean="0">
                <a:latin typeface="Tahoma" pitchFamily="34" charset="0"/>
                <a:ea typeface="Tahoma" pitchFamily="34" charset="0"/>
                <a:cs typeface="Tahoma" pitchFamily="34" charset="0"/>
              </a:rPr>
              <a:t> счета (4)</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8"/>
            <a:ext cx="8219256" cy="4395943"/>
          </a:xfrm>
        </p:spPr>
        <p:txBody>
          <a:bodyPr>
            <a:noAutofit/>
          </a:bodyPr>
          <a:lstStyle/>
          <a:p>
            <a:pPr algn="just">
              <a:buNone/>
            </a:pPr>
            <a:r>
              <a:rPr lang="ru-RU" sz="1800" b="1" dirty="0" smtClean="0">
                <a:latin typeface="Tahoma" pitchFamily="34" charset="0"/>
                <a:ea typeface="Tahoma" pitchFamily="34" charset="0"/>
                <a:cs typeface="Tahoma" pitchFamily="34" charset="0"/>
              </a:rPr>
              <a:t>ВОПРОС:</a:t>
            </a:r>
            <a:r>
              <a:rPr lang="ru-RU" sz="1800" dirty="0" smtClean="0">
                <a:latin typeface="Tahoma" pitchFamily="34" charset="0"/>
                <a:ea typeface="Tahoma" pitchFamily="34" charset="0"/>
                <a:cs typeface="Tahoma" pitchFamily="34" charset="0"/>
              </a:rPr>
              <a:t> </a:t>
            </a:r>
            <a:r>
              <a:rPr lang="ru-RU" sz="1800" u="sng" dirty="0" smtClean="0">
                <a:latin typeface="Tahoma" pitchFamily="34" charset="0"/>
                <a:ea typeface="Tahoma" pitchFamily="34" charset="0"/>
                <a:cs typeface="Tahoma" pitchFamily="34" charset="0"/>
              </a:rPr>
              <a:t>Являются </a:t>
            </a:r>
            <a:r>
              <a:rPr lang="ru-RU" sz="1800" u="sng" dirty="0" smtClean="0">
                <a:latin typeface="Tahoma" pitchFamily="34" charset="0"/>
                <a:ea typeface="Tahoma" pitchFamily="34" charset="0"/>
                <a:cs typeface="Tahoma" pitchFamily="34" charset="0"/>
              </a:rPr>
              <a:t>ли денежные средства, размещенные на счетах </a:t>
            </a:r>
            <a:r>
              <a:rPr lang="ru-RU" sz="1800" u="sng" dirty="0" err="1" smtClean="0">
                <a:latin typeface="Tahoma" pitchFamily="34" charset="0"/>
                <a:ea typeface="Tahoma" pitchFamily="34" charset="0"/>
                <a:cs typeface="Tahoma" pitchFamily="34" charset="0"/>
              </a:rPr>
              <a:t>эскроу</a:t>
            </a:r>
            <a:r>
              <a:rPr lang="ru-RU" sz="1800" u="sng" dirty="0" smtClean="0">
                <a:latin typeface="Tahoma" pitchFamily="34" charset="0"/>
                <a:ea typeface="Tahoma" pitchFamily="34" charset="0"/>
                <a:cs typeface="Tahoma" pitchFamily="34" charset="0"/>
              </a:rPr>
              <a:t>, доходом застройщика</a:t>
            </a:r>
            <a:r>
              <a:rPr lang="ru-RU" sz="1800" dirty="0" smtClean="0">
                <a:latin typeface="Tahoma" pitchFamily="34" charset="0"/>
                <a:ea typeface="Tahoma" pitchFamily="34" charset="0"/>
                <a:cs typeface="Tahoma" pitchFamily="34" charset="0"/>
              </a:rPr>
              <a:t>, освобождаемым от налогообложения (целевыми средствами), или данные средства не удовлетворяют положениям </a:t>
            </a:r>
            <a:r>
              <a:rPr lang="ru-RU" sz="1800" dirty="0" err="1" smtClean="0">
                <a:latin typeface="Tahoma" pitchFamily="34" charset="0"/>
                <a:ea typeface="Tahoma" pitchFamily="34" charset="0"/>
                <a:cs typeface="Tahoma" pitchFamily="34" charset="0"/>
                <a:hlinkClick r:id="rId2"/>
              </a:rPr>
              <a:t>абз</a:t>
            </a:r>
            <a:r>
              <a:rPr lang="ru-RU" sz="1800" dirty="0" smtClean="0">
                <a:latin typeface="Tahoma" pitchFamily="34" charset="0"/>
                <a:ea typeface="Tahoma" pitchFamily="34" charset="0"/>
                <a:cs typeface="Tahoma" pitchFamily="34" charset="0"/>
                <a:hlinkClick r:id="rId2"/>
              </a:rPr>
              <a:t>. 13 </a:t>
            </a:r>
            <a:r>
              <a:rPr lang="ru-RU" sz="1800" dirty="0" err="1" smtClean="0">
                <a:latin typeface="Tahoma" pitchFamily="34" charset="0"/>
                <a:ea typeface="Tahoma" pitchFamily="34" charset="0"/>
                <a:cs typeface="Tahoma" pitchFamily="34" charset="0"/>
                <a:hlinkClick r:id="rId2"/>
              </a:rPr>
              <a:t>пп</a:t>
            </a:r>
            <a:r>
              <a:rPr lang="ru-RU" sz="1800" dirty="0" smtClean="0">
                <a:latin typeface="Tahoma" pitchFamily="34" charset="0"/>
                <a:ea typeface="Tahoma" pitchFamily="34" charset="0"/>
                <a:cs typeface="Tahoma" pitchFamily="34" charset="0"/>
                <a:hlinkClick r:id="rId2"/>
              </a:rPr>
              <a:t>. 14 п. 1 ст. 251</a:t>
            </a:r>
            <a:r>
              <a:rPr lang="ru-RU" sz="1800" dirty="0" smtClean="0">
                <a:latin typeface="Tahoma" pitchFamily="34" charset="0"/>
                <a:ea typeface="Tahoma" pitchFamily="34" charset="0"/>
                <a:cs typeface="Tahoma" pitchFamily="34" charset="0"/>
              </a:rPr>
              <a:t> НК РФ?</a:t>
            </a:r>
          </a:p>
          <a:p>
            <a:pPr algn="just"/>
            <a:r>
              <a:rPr lang="ru-RU" sz="1800" dirty="0" smtClean="0">
                <a:latin typeface="Tahoma" pitchFamily="34" charset="0"/>
                <a:ea typeface="Tahoma" pitchFamily="34" charset="0"/>
                <a:cs typeface="Tahoma" pitchFamily="34" charset="0"/>
              </a:rPr>
              <a:t>В случае если вышеуказанные денежные средства включаются в доход для целей налогообложения (не являются целевыми), учитывается ли в доходах налогоплательщика вся сумма денежных средств, размещенная на счете </a:t>
            </a:r>
            <a:r>
              <a:rPr lang="ru-RU" sz="1800" dirty="0" err="1" smtClean="0">
                <a:latin typeface="Tahoma" pitchFamily="34" charset="0"/>
                <a:ea typeface="Tahoma" pitchFamily="34" charset="0"/>
                <a:cs typeface="Tahoma" pitchFamily="34" charset="0"/>
              </a:rPr>
              <a:t>эскроу</a:t>
            </a:r>
            <a:r>
              <a:rPr lang="ru-RU" sz="1800" dirty="0" smtClean="0">
                <a:latin typeface="Tahoma" pitchFamily="34" charset="0"/>
                <a:ea typeface="Tahoma" pitchFamily="34" charset="0"/>
                <a:cs typeface="Tahoma" pitchFamily="34" charset="0"/>
              </a:rPr>
              <a:t>, либо в случае удержания банком обязательств по кредитному договору учитывается разница, полученная застройщиком от уполномоченного банка (то есть </a:t>
            </a:r>
            <a:r>
              <a:rPr lang="ru-RU" sz="1800" u="sng" dirty="0" smtClean="0">
                <a:latin typeface="Tahoma" pitchFamily="34" charset="0"/>
                <a:ea typeface="Tahoma" pitchFamily="34" charset="0"/>
                <a:cs typeface="Tahoma" pitchFamily="34" charset="0"/>
              </a:rPr>
              <a:t>сумма денежных средств, полученная от участника долевого строительства, уменьшенная на сумму денежных средств, удержанную банком</a:t>
            </a:r>
            <a:r>
              <a:rPr lang="ru-RU" sz="1800" dirty="0" smtClean="0">
                <a:latin typeface="Tahoma" pitchFamily="34" charset="0"/>
                <a:ea typeface="Tahoma" pitchFamily="34" charset="0"/>
                <a:cs typeface="Tahoma" pitchFamily="34" charset="0"/>
              </a:rPr>
              <a:t>)?</a:t>
            </a:r>
          </a:p>
          <a:p>
            <a:pPr algn="just"/>
            <a:r>
              <a:rPr lang="ru-RU" sz="1800" dirty="0" smtClean="0">
                <a:latin typeface="Tahoma" pitchFamily="34" charset="0"/>
                <a:ea typeface="Tahoma" pitchFamily="34" charset="0"/>
                <a:cs typeface="Tahoma" pitchFamily="34" charset="0"/>
              </a:rPr>
              <a:t>В случае если вышеуказанные денежные средства подлежат налогообложению, </a:t>
            </a:r>
            <a:r>
              <a:rPr lang="ru-RU" sz="1800" u="sng" dirty="0" smtClean="0">
                <a:latin typeface="Tahoma" pitchFamily="34" charset="0"/>
                <a:ea typeface="Tahoma" pitchFamily="34" charset="0"/>
                <a:cs typeface="Tahoma" pitchFamily="34" charset="0"/>
              </a:rPr>
              <a:t>на какую дату </a:t>
            </a:r>
            <a:r>
              <a:rPr lang="ru-RU" sz="1800" dirty="0" smtClean="0">
                <a:latin typeface="Tahoma" pitchFamily="34" charset="0"/>
                <a:ea typeface="Tahoma" pitchFamily="34" charset="0"/>
                <a:cs typeface="Tahoma" pitchFamily="34" charset="0"/>
              </a:rPr>
              <a:t>определяется доход налогоплательщика?</a:t>
            </a:r>
            <a:endParaRPr lang="ru-RU" sz="18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109</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Особенности учета и налогообложения по новой системе</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2938338"/>
          </a:xfrm>
        </p:spPr>
        <p:txBody>
          <a:bodyPr>
            <a:normAutofit fontScale="90000"/>
          </a:bodyPr>
          <a:lstStyle/>
          <a:p>
            <a:pPr algn="just"/>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Необоснованная налоговая выгода</a:t>
            </a:r>
            <a:br>
              <a:rPr lang="ru-RU" sz="4400" dirty="0" smtClean="0">
                <a:latin typeface="Tahoma" pitchFamily="34" charset="0"/>
                <a:ea typeface="Tahoma" pitchFamily="34" charset="0"/>
                <a:cs typeface="Tahoma" pitchFamily="34" charset="0"/>
              </a:rPr>
            </a:br>
            <a:endParaRPr lang="ru-RU" sz="4400" dirty="0"/>
          </a:p>
        </p:txBody>
      </p:sp>
      <p:sp>
        <p:nvSpPr>
          <p:cNvPr id="3" name="Номер слайда 2"/>
          <p:cNvSpPr>
            <a:spLocks noGrp="1"/>
          </p:cNvSpPr>
          <p:nvPr>
            <p:ph type="sldNum" sz="quarter" idx="12"/>
          </p:nvPr>
        </p:nvSpPr>
        <p:spPr/>
        <p:txBody>
          <a:bodyPr/>
          <a:lstStyle/>
          <a:p>
            <a:fld id="{8D4AC1BC-299C-4B83-A5CA-DD773E3F1862}" type="slidenum">
              <a:rPr lang="ru-RU" smtClean="0"/>
              <a:pPr/>
              <a:t>11</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1328"/>
            <a:ext cx="8219256" cy="4395943"/>
          </a:xfrm>
        </p:spPr>
        <p:txBody>
          <a:bodyPr>
            <a:noAutofit/>
          </a:bodyPr>
          <a:lstStyle/>
          <a:p>
            <a:pPr algn="just">
              <a:buNone/>
            </a:pPr>
            <a:r>
              <a:rPr lang="ru-RU" sz="1800" b="1" dirty="0" smtClean="0">
                <a:latin typeface="Tahoma" pitchFamily="34" charset="0"/>
                <a:ea typeface="Tahoma" pitchFamily="34" charset="0"/>
                <a:cs typeface="Tahoma" pitchFamily="34" charset="0"/>
              </a:rPr>
              <a:t>ОТВЕТ: </a:t>
            </a:r>
            <a:r>
              <a:rPr lang="ru-RU" sz="1800" dirty="0" smtClean="0">
                <a:latin typeface="Tahoma" pitchFamily="34" charset="0"/>
                <a:ea typeface="Tahoma" pitchFamily="34" charset="0"/>
                <a:cs typeface="Tahoma" pitchFamily="34" charset="0"/>
              </a:rPr>
              <a:t>(письмо Минфина РФ от </a:t>
            </a:r>
            <a:r>
              <a:rPr lang="ru-RU" sz="1800" dirty="0" smtClean="0">
                <a:latin typeface="Tahoma" pitchFamily="34" charset="0"/>
                <a:ea typeface="Tahoma" pitchFamily="34" charset="0"/>
                <a:cs typeface="Tahoma" pitchFamily="34" charset="0"/>
              </a:rPr>
              <a:t>8 октября 2019 г. N </a:t>
            </a:r>
            <a:r>
              <a:rPr lang="ru-RU" sz="1800" dirty="0" smtClean="0">
                <a:latin typeface="Tahoma" pitchFamily="34" charset="0"/>
                <a:ea typeface="Tahoma" pitchFamily="34" charset="0"/>
                <a:cs typeface="Tahoma" pitchFamily="34" charset="0"/>
              </a:rPr>
              <a:t>03-11-06/2/77017).</a:t>
            </a:r>
          </a:p>
          <a:p>
            <a:pPr algn="just"/>
            <a:r>
              <a:rPr lang="ru-RU" sz="1600" dirty="0" smtClean="0">
                <a:latin typeface="Tahoma" pitchFamily="34" charset="0"/>
                <a:ea typeface="Tahoma" pitchFamily="34" charset="0"/>
                <a:cs typeface="Tahoma" pitchFamily="34" charset="0"/>
              </a:rPr>
              <a:t>В соответствии с </a:t>
            </a:r>
            <a:r>
              <a:rPr lang="ru-RU" sz="1600" dirty="0" smtClean="0">
                <a:latin typeface="Tahoma" pitchFamily="34" charset="0"/>
                <a:ea typeface="Tahoma" pitchFamily="34" charset="0"/>
                <a:cs typeface="Tahoma" pitchFamily="34" charset="0"/>
                <a:hlinkClick r:id="rId2"/>
              </a:rPr>
              <a:t>подпунктом 14 пункта 1 статьи 251</a:t>
            </a:r>
            <a:r>
              <a:rPr lang="ru-RU" sz="1600" dirty="0" smtClean="0">
                <a:latin typeface="Tahoma" pitchFamily="34" charset="0"/>
                <a:ea typeface="Tahoma" pitchFamily="34" charset="0"/>
                <a:cs typeface="Tahoma" pitchFamily="34" charset="0"/>
              </a:rPr>
              <a:t> Кодекса к доходам, не учитываемым при определении налоговой базы, </a:t>
            </a:r>
            <a:r>
              <a:rPr lang="ru-RU" sz="1600" b="1" dirty="0" smtClean="0">
                <a:latin typeface="Tahoma" pitchFamily="34" charset="0"/>
                <a:ea typeface="Tahoma" pitchFamily="34" charset="0"/>
                <a:cs typeface="Tahoma" pitchFamily="34" charset="0"/>
              </a:rPr>
              <a:t>относятся средства целевого финансирования, в том числе имущество, полученное в виде аккумулированных на счетах организации-застройщика средств дольщиков и (или) инвесторов</a:t>
            </a:r>
            <a:r>
              <a:rPr lang="ru-RU" sz="1600" dirty="0" smtClean="0">
                <a:latin typeface="Tahoma" pitchFamily="34" charset="0"/>
                <a:ea typeface="Tahoma" pitchFamily="34" charset="0"/>
                <a:cs typeface="Tahoma" pitchFamily="34" charset="0"/>
              </a:rPr>
              <a:t>.</a:t>
            </a:r>
          </a:p>
          <a:p>
            <a:pPr algn="just"/>
            <a:r>
              <a:rPr lang="ru-RU" sz="1600" dirty="0" smtClean="0">
                <a:latin typeface="Tahoma" pitchFamily="34" charset="0"/>
                <a:ea typeface="Tahoma" pitchFamily="34" charset="0"/>
                <a:cs typeface="Tahoma" pitchFamily="34" charset="0"/>
              </a:rPr>
              <a:t>При этом налогоплательщики, получившие средства целевого финансирования, </a:t>
            </a:r>
            <a:r>
              <a:rPr lang="ru-RU" sz="1600" b="1" dirty="0" smtClean="0">
                <a:latin typeface="Tahoma" pitchFamily="34" charset="0"/>
                <a:ea typeface="Tahoma" pitchFamily="34" charset="0"/>
                <a:cs typeface="Tahoma" pitchFamily="34" charset="0"/>
              </a:rPr>
              <a:t>обязаны вести раздельный учет доходов (расходов), </a:t>
            </a:r>
            <a:r>
              <a:rPr lang="ru-RU" sz="1600" dirty="0" smtClean="0">
                <a:latin typeface="Tahoma" pitchFamily="34" charset="0"/>
                <a:ea typeface="Tahoma" pitchFamily="34" charset="0"/>
                <a:cs typeface="Tahoma" pitchFamily="34" charset="0"/>
              </a:rPr>
              <a:t>полученных (произведенных) в рамках целевого финансирования. При отсутствии такого учета у налогоплательщика, получившего средства целевого финансирования, указанные средства рассматриваются как подлежащие налогообложению с даты их получения.</a:t>
            </a:r>
          </a:p>
          <a:p>
            <a:pPr algn="just"/>
            <a:r>
              <a:rPr lang="ru-RU" sz="1600" dirty="0" smtClean="0">
                <a:latin typeface="Tahoma" pitchFamily="34" charset="0"/>
                <a:ea typeface="Tahoma" pitchFamily="34" charset="0"/>
                <a:cs typeface="Tahoma" pitchFamily="34" charset="0"/>
              </a:rPr>
              <a:t>Иных положений в отношении доходов в виде средств дольщиков и (или) инвесторов, получаемых организациями-застройщиками, предусматривающих право налогоплательщика их не учитывать при определении налоговой базы, </a:t>
            </a:r>
            <a:r>
              <a:rPr lang="ru-RU" sz="1600" dirty="0" smtClean="0">
                <a:latin typeface="Tahoma" pitchFamily="34" charset="0"/>
                <a:ea typeface="Tahoma" pitchFamily="34" charset="0"/>
                <a:cs typeface="Tahoma" pitchFamily="34" charset="0"/>
                <a:hlinkClick r:id="rId3"/>
              </a:rPr>
              <a:t>статьей 251</a:t>
            </a:r>
            <a:r>
              <a:rPr lang="ru-RU" sz="1600" dirty="0" smtClean="0">
                <a:latin typeface="Tahoma" pitchFamily="34" charset="0"/>
                <a:ea typeface="Tahoma" pitchFamily="34" charset="0"/>
                <a:cs typeface="Tahoma" pitchFamily="34" charset="0"/>
              </a:rPr>
              <a:t> Кодекса не предусмотрено.</a:t>
            </a: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b="1" dirty="0" smtClean="0">
              <a:latin typeface="Tahoma" pitchFamily="34" charset="0"/>
              <a:ea typeface="Tahoma" pitchFamily="34" charset="0"/>
              <a:cs typeface="Tahoma" pitchFamily="34" charset="0"/>
            </a:endParaRPr>
          </a:p>
          <a:p>
            <a:pPr algn="just">
              <a:buNone/>
            </a:pPr>
            <a:endParaRPr lang="ru-RU" sz="18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110</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Особенности учета и налогообложения по новой </a:t>
            </a:r>
            <a:r>
              <a:rPr lang="ru-RU" sz="2800" dirty="0" smtClean="0">
                <a:latin typeface="Tahoma" pitchFamily="34" charset="0"/>
                <a:ea typeface="Tahoma" pitchFamily="34" charset="0"/>
                <a:cs typeface="Tahoma" pitchFamily="34" charset="0"/>
              </a:rPr>
              <a:t>системе (2)</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481328"/>
            <a:ext cx="8291264" cy="4755984"/>
          </a:xfrm>
        </p:spPr>
        <p:txBody>
          <a:bodyPr>
            <a:noAutofit/>
          </a:bodyPr>
          <a:lstStyle/>
          <a:p>
            <a:pPr algn="just">
              <a:buNone/>
            </a:pPr>
            <a:r>
              <a:rPr lang="ru-RU" sz="1800" b="1" dirty="0" smtClean="0">
                <a:latin typeface="Tahoma" pitchFamily="34" charset="0"/>
                <a:ea typeface="Tahoma" pitchFamily="34" charset="0"/>
                <a:cs typeface="Tahoma" pitchFamily="34" charset="0"/>
              </a:rPr>
              <a:t>ОТВЕТ: </a:t>
            </a:r>
            <a:r>
              <a:rPr lang="ru-RU" sz="1800" dirty="0" smtClean="0">
                <a:latin typeface="Tahoma" pitchFamily="34" charset="0"/>
                <a:ea typeface="Tahoma" pitchFamily="34" charset="0"/>
                <a:cs typeface="Tahoma" pitchFamily="34" charset="0"/>
              </a:rPr>
              <a:t>(письмо Минфина РФ от </a:t>
            </a:r>
            <a:r>
              <a:rPr lang="ru-RU" sz="1800" dirty="0" smtClean="0">
                <a:latin typeface="Tahoma" pitchFamily="34" charset="0"/>
                <a:ea typeface="Tahoma" pitchFamily="34" charset="0"/>
                <a:cs typeface="Tahoma" pitchFamily="34" charset="0"/>
              </a:rPr>
              <a:t>8 октября 2019 г. N </a:t>
            </a:r>
            <a:r>
              <a:rPr lang="ru-RU" sz="1800" dirty="0" smtClean="0">
                <a:latin typeface="Tahoma" pitchFamily="34" charset="0"/>
                <a:ea typeface="Tahoma" pitchFamily="34" charset="0"/>
                <a:cs typeface="Tahoma" pitchFamily="34" charset="0"/>
              </a:rPr>
              <a:t>03-11-06/2/77017) – </a:t>
            </a:r>
            <a:r>
              <a:rPr lang="ru-RU" sz="1800" i="1" dirty="0" err="1" smtClean="0">
                <a:latin typeface="Tahoma" pitchFamily="34" charset="0"/>
                <a:ea typeface="Tahoma" pitchFamily="34" charset="0"/>
                <a:cs typeface="Tahoma" pitchFamily="34" charset="0"/>
              </a:rPr>
              <a:t>продолжение.\</a:t>
            </a:r>
            <a:endParaRPr lang="ru-RU" sz="1800" i="1" dirty="0" smtClean="0">
              <a:latin typeface="Tahoma" pitchFamily="34" charset="0"/>
              <a:ea typeface="Tahoma" pitchFamily="34" charset="0"/>
              <a:cs typeface="Tahoma" pitchFamily="34" charset="0"/>
            </a:endParaRPr>
          </a:p>
          <a:p>
            <a:pPr algn="just"/>
            <a:r>
              <a:rPr lang="ru-RU" sz="1600" dirty="0" smtClean="0">
                <a:latin typeface="Tahoma" pitchFamily="34" charset="0"/>
                <a:ea typeface="Tahoma" pitchFamily="34" charset="0"/>
                <a:cs typeface="Tahoma" pitchFamily="34" charset="0"/>
              </a:rPr>
              <a:t>Согласно ст.251 доходом </a:t>
            </a:r>
            <a:r>
              <a:rPr lang="ru-RU" sz="1600" dirty="0" smtClean="0">
                <a:latin typeface="Tahoma" pitchFamily="34" charset="0"/>
                <a:ea typeface="Tahoma" pitchFamily="34" charset="0"/>
                <a:cs typeface="Tahoma" pitchFamily="34" charset="0"/>
              </a:rPr>
              <a:t>организации-застройщика является </a:t>
            </a:r>
            <a:r>
              <a:rPr lang="ru-RU" sz="1600" b="1" dirty="0" smtClean="0">
                <a:latin typeface="Tahoma" pitchFamily="34" charset="0"/>
                <a:ea typeface="Tahoma" pitchFamily="34" charset="0"/>
                <a:cs typeface="Tahoma" pitchFamily="34" charset="0"/>
              </a:rPr>
              <a:t>вся сумма выручки </a:t>
            </a:r>
            <a:r>
              <a:rPr lang="ru-RU" sz="1600" dirty="0" smtClean="0">
                <a:latin typeface="Tahoma" pitchFamily="34" charset="0"/>
                <a:ea typeface="Tahoma" pitchFamily="34" charset="0"/>
                <a:cs typeface="Tahoma" pitchFamily="34" charset="0"/>
              </a:rPr>
              <a:t>от реализации объектов долевого строительства, поступающая от участников долевого строительства как на счет организации-застройщика, так и на счет уполномоченного банка в погашение обязательств застройщика по кредитному договору.</a:t>
            </a:r>
          </a:p>
          <a:p>
            <a:pPr algn="just"/>
            <a:r>
              <a:rPr lang="ru-RU" sz="1600" dirty="0" smtClean="0">
                <a:latin typeface="Tahoma" pitchFamily="34" charset="0"/>
                <a:ea typeface="Tahoma" pitchFamily="34" charset="0"/>
                <a:cs typeface="Tahoma" pitchFamily="34" charset="0"/>
              </a:rPr>
              <a:t>Согласно </a:t>
            </a:r>
            <a:r>
              <a:rPr lang="ru-RU" sz="1600" dirty="0" smtClean="0">
                <a:latin typeface="Tahoma" pitchFamily="34" charset="0"/>
                <a:ea typeface="Tahoma" pitchFamily="34" charset="0"/>
                <a:cs typeface="Tahoma" pitchFamily="34" charset="0"/>
                <a:hlinkClick r:id="rId2"/>
              </a:rPr>
              <a:t>пункту 1 статьи 346.17</a:t>
            </a:r>
            <a:r>
              <a:rPr lang="ru-RU" sz="1600" dirty="0" smtClean="0">
                <a:latin typeface="Tahoma" pitchFamily="34" charset="0"/>
                <a:ea typeface="Tahoma" pitchFamily="34" charset="0"/>
                <a:cs typeface="Tahoma" pitchFamily="34" charset="0"/>
              </a:rPr>
              <a:t> Кодекса при применении упрощенной системы налогообложения датой получения доходов организации признается день поступления денежных средств на счета в банках и (или) в кассу, получения иного имущества (работ, услуг) и (или) имущественных прав, а также погашения задолженности (оплаты) налогоплательщику иным способом (кассовый метод).</a:t>
            </a:r>
          </a:p>
          <a:p>
            <a:pPr algn="just"/>
            <a:r>
              <a:rPr lang="ru-RU" sz="1600" dirty="0" smtClean="0">
                <a:latin typeface="Tahoma" pitchFamily="34" charset="0"/>
                <a:ea typeface="Tahoma" pitchFamily="34" charset="0"/>
                <a:cs typeface="Tahoma" pitchFamily="34" charset="0"/>
              </a:rPr>
              <a:t>В связи с этим датой получения дохода организации-застройщика в части выручки от реализации объектов долевого строительства, направленной на погашение обязательств застройщика по кредитному договору с уполномоченным банком, будет являться дата подписания сторонами акта взаимозачета встречных требований.</a:t>
            </a: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b="1" dirty="0" smtClean="0">
              <a:latin typeface="Tahoma" pitchFamily="34" charset="0"/>
              <a:ea typeface="Tahoma" pitchFamily="34" charset="0"/>
              <a:cs typeface="Tahoma" pitchFamily="34" charset="0"/>
            </a:endParaRPr>
          </a:p>
          <a:p>
            <a:pPr algn="just">
              <a:buNone/>
            </a:pPr>
            <a:endParaRPr lang="ru-RU" sz="18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111</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Особенности учета и налогообложения по новой </a:t>
            </a:r>
            <a:r>
              <a:rPr lang="ru-RU" sz="2800" dirty="0" smtClean="0">
                <a:latin typeface="Tahoma" pitchFamily="34" charset="0"/>
                <a:ea typeface="Tahoma" pitchFamily="34" charset="0"/>
                <a:cs typeface="Tahoma" pitchFamily="34" charset="0"/>
              </a:rPr>
              <a:t>системе (3)</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481328"/>
            <a:ext cx="8291264" cy="4755984"/>
          </a:xfrm>
        </p:spPr>
        <p:txBody>
          <a:bodyPr>
            <a:noAutofit/>
          </a:bodyPr>
          <a:lstStyle/>
          <a:p>
            <a:pPr algn="just">
              <a:buNone/>
            </a:pPr>
            <a:r>
              <a:rPr lang="ru-RU" sz="1400" dirty="0" smtClean="0">
                <a:latin typeface="Tahoma" pitchFamily="34" charset="0"/>
                <a:ea typeface="Tahoma" pitchFamily="34" charset="0"/>
                <a:cs typeface="Tahoma" pitchFamily="34" charset="0"/>
              </a:rPr>
              <a:t>Условное </a:t>
            </a:r>
            <a:r>
              <a:rPr lang="ru-RU" sz="1400" dirty="0" smtClean="0">
                <a:latin typeface="Tahoma" pitchFamily="34" charset="0"/>
                <a:ea typeface="Tahoma" pitchFamily="34" charset="0"/>
                <a:cs typeface="Tahoma" pitchFamily="34" charset="0"/>
              </a:rPr>
              <a:t>депонирование средств дольщиков не порождает активов в бухгалтерском учете застройщика. Мы предлагаем отражать эти суммы на </a:t>
            </a:r>
            <a:r>
              <a:rPr lang="ru-RU" sz="1400" dirty="0" err="1" smtClean="0">
                <a:latin typeface="Tahoma" pitchFamily="34" charset="0"/>
                <a:ea typeface="Tahoma" pitchFamily="34" charset="0"/>
                <a:cs typeface="Tahoma" pitchFamily="34" charset="0"/>
              </a:rPr>
              <a:t>забалансовом</a:t>
            </a:r>
            <a:r>
              <a:rPr lang="ru-RU" sz="1400" dirty="0" smtClean="0">
                <a:latin typeface="Tahoma" pitchFamily="34" charset="0"/>
                <a:ea typeface="Tahoma" pitchFamily="34" charset="0"/>
                <a:cs typeface="Tahoma" pitchFamily="34" charset="0"/>
              </a:rPr>
              <a:t> счете 009 "Обеспечения обязательств и платежей выданные", открыв к нему субсчет "Средства участников долевого строительства на счетах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a:t>
            </a:r>
          </a:p>
          <a:p>
            <a:pPr algn="just">
              <a:buNone/>
            </a:pPr>
            <a:r>
              <a:rPr lang="ru-RU" sz="1400" dirty="0" smtClean="0">
                <a:latin typeface="Tahoma" pitchFamily="34" charset="0"/>
                <a:ea typeface="Tahoma" pitchFamily="34" charset="0"/>
                <a:cs typeface="Tahoma" pitchFamily="34" charset="0"/>
              </a:rPr>
              <a:t>Учетные записи застройщика по соответствующим расчетам могут выглядеть так:</a:t>
            </a:r>
          </a:p>
          <a:p>
            <a:pPr algn="just"/>
            <a:r>
              <a:rPr lang="ru-RU" sz="1400" dirty="0" smtClean="0">
                <a:latin typeface="Tahoma" pitchFamily="34" charset="0"/>
                <a:ea typeface="Tahoma" pitchFamily="34" charset="0"/>
                <a:cs typeface="Tahoma" pitchFamily="34" charset="0"/>
              </a:rPr>
              <a:t>1) Дебет </a:t>
            </a:r>
            <a:r>
              <a:rPr lang="ru-RU" sz="1400" dirty="0" smtClean="0">
                <a:latin typeface="Tahoma" pitchFamily="34" charset="0"/>
                <a:ea typeface="Tahoma" pitchFamily="34" charset="0"/>
                <a:cs typeface="Tahoma" pitchFamily="34" charset="0"/>
              </a:rPr>
              <a:t>51 Кредит </a:t>
            </a:r>
            <a:r>
              <a:rPr lang="ru-RU" sz="1400" dirty="0" smtClean="0">
                <a:latin typeface="Tahoma" pitchFamily="34" charset="0"/>
                <a:ea typeface="Tahoma" pitchFamily="34" charset="0"/>
                <a:cs typeface="Tahoma" pitchFamily="34" charset="0"/>
              </a:rPr>
              <a:t>67 - </a:t>
            </a:r>
            <a:r>
              <a:rPr lang="ru-RU" sz="1400" dirty="0" smtClean="0">
                <a:latin typeface="Tahoma" pitchFamily="34" charset="0"/>
                <a:ea typeface="Tahoma" pitchFamily="34" charset="0"/>
                <a:cs typeface="Tahoma" pitchFamily="34" charset="0"/>
              </a:rPr>
              <a:t>получен целевой кредит на долевое строительство;</a:t>
            </a:r>
          </a:p>
          <a:p>
            <a:pPr algn="just"/>
            <a:r>
              <a:rPr lang="ru-RU" sz="1400" dirty="0" smtClean="0">
                <a:latin typeface="Tahoma" pitchFamily="34" charset="0"/>
                <a:ea typeface="Tahoma" pitchFamily="34" charset="0"/>
                <a:cs typeface="Tahoma" pitchFamily="34" charset="0"/>
              </a:rPr>
              <a:t>2) Дебет </a:t>
            </a:r>
            <a:r>
              <a:rPr lang="ru-RU" sz="1400" dirty="0" smtClean="0">
                <a:latin typeface="Tahoma" pitchFamily="34" charset="0"/>
                <a:ea typeface="Tahoma" pitchFamily="34" charset="0"/>
                <a:cs typeface="Tahoma" pitchFamily="34" charset="0"/>
              </a:rPr>
              <a:t>91-2 Кредит </a:t>
            </a:r>
            <a:r>
              <a:rPr lang="ru-RU" sz="1400" dirty="0" smtClean="0">
                <a:latin typeface="Tahoma" pitchFamily="34" charset="0"/>
                <a:ea typeface="Tahoma" pitchFamily="34" charset="0"/>
                <a:cs typeface="Tahoma" pitchFamily="34" charset="0"/>
              </a:rPr>
              <a:t>67 - </a:t>
            </a:r>
            <a:r>
              <a:rPr lang="ru-RU" sz="1400" dirty="0" smtClean="0">
                <a:latin typeface="Tahoma" pitchFamily="34" charset="0"/>
                <a:ea typeface="Tahoma" pitchFamily="34" charset="0"/>
                <a:cs typeface="Tahoma" pitchFamily="34" charset="0"/>
              </a:rPr>
              <a:t>начислены проценты за пользование кредитом;</a:t>
            </a:r>
          </a:p>
          <a:p>
            <a:pPr algn="just"/>
            <a:r>
              <a:rPr lang="ru-RU" sz="1400" dirty="0" smtClean="0">
                <a:latin typeface="Tahoma" pitchFamily="34" charset="0"/>
                <a:ea typeface="Tahoma" pitchFamily="34" charset="0"/>
                <a:cs typeface="Tahoma" pitchFamily="34" charset="0"/>
              </a:rPr>
              <a:t>3) Дебет </a:t>
            </a:r>
            <a:r>
              <a:rPr lang="ru-RU" sz="1400" dirty="0" smtClean="0">
                <a:latin typeface="Tahoma" pitchFamily="34" charset="0"/>
                <a:ea typeface="Tahoma" pitchFamily="34" charset="0"/>
                <a:cs typeface="Tahoma" pitchFamily="34" charset="0"/>
              </a:rPr>
              <a:t>76 Кредит </a:t>
            </a:r>
            <a:r>
              <a:rPr lang="ru-RU" sz="1400" dirty="0" smtClean="0">
                <a:latin typeface="Tahoma" pitchFamily="34" charset="0"/>
                <a:ea typeface="Tahoma" pitchFamily="34" charset="0"/>
                <a:cs typeface="Tahoma" pitchFamily="34" charset="0"/>
              </a:rPr>
              <a:t>86 - </a:t>
            </a:r>
            <a:r>
              <a:rPr lang="ru-RU" sz="1400" dirty="0" smtClean="0">
                <a:latin typeface="Tahoma" pitchFamily="34" charset="0"/>
                <a:ea typeface="Tahoma" pitchFamily="34" charset="0"/>
                <a:cs typeface="Tahoma" pitchFamily="34" charset="0"/>
              </a:rPr>
              <a:t>отражены обязательства по договорам долевого участия в строительстве после их государственной регистрации;</a:t>
            </a:r>
          </a:p>
          <a:p>
            <a:pPr algn="just"/>
            <a:r>
              <a:rPr lang="ru-RU" sz="1400" dirty="0" smtClean="0">
                <a:latin typeface="Tahoma" pitchFamily="34" charset="0"/>
                <a:ea typeface="Tahoma" pitchFamily="34" charset="0"/>
                <a:cs typeface="Tahoma" pitchFamily="34" charset="0"/>
              </a:rPr>
              <a:t>4) Дебет </a:t>
            </a:r>
            <a:r>
              <a:rPr lang="ru-RU" sz="1400" dirty="0" smtClean="0">
                <a:latin typeface="Tahoma" pitchFamily="34" charset="0"/>
                <a:ea typeface="Tahoma" pitchFamily="34" charset="0"/>
                <a:cs typeface="Tahoma" pitchFamily="34" charset="0"/>
              </a:rPr>
              <a:t>009 "Средства участников долевого строительства на счетах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 - </a:t>
            </a:r>
            <a:r>
              <a:rPr lang="ru-RU" sz="1400" dirty="0" smtClean="0">
                <a:latin typeface="Tahoma" pitchFamily="34" charset="0"/>
                <a:ea typeface="Tahoma" pitchFamily="34" charset="0"/>
                <a:cs typeface="Tahoma" pitchFamily="34" charset="0"/>
              </a:rPr>
              <a:t>поступили средства дольщиков на счета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 (</a:t>
            </a:r>
            <a:r>
              <a:rPr lang="ru-RU" sz="1400" dirty="0" smtClean="0">
                <a:latin typeface="Tahoma" pitchFamily="34" charset="0"/>
                <a:ea typeface="Tahoma" pitchFamily="34" charset="0"/>
                <a:cs typeface="Tahoma" pitchFamily="34" charset="0"/>
                <a:hlinkClick r:id="rId2"/>
              </a:rPr>
              <a:t>п. 9 ч. 8 ст. 15.4</a:t>
            </a:r>
            <a:r>
              <a:rPr lang="ru-RU" sz="1400" dirty="0" smtClean="0">
                <a:latin typeface="Tahoma" pitchFamily="34" charset="0"/>
                <a:ea typeface="Tahoma" pitchFamily="34" charset="0"/>
                <a:cs typeface="Tahoma" pitchFamily="34" charset="0"/>
              </a:rPr>
              <a:t> Закона N 214-ФЗ);</a:t>
            </a:r>
          </a:p>
          <a:p>
            <a:pPr algn="just"/>
            <a:r>
              <a:rPr lang="ru-RU" sz="1400" dirty="0" smtClean="0">
                <a:latin typeface="Tahoma" pitchFamily="34" charset="0"/>
                <a:ea typeface="Tahoma" pitchFamily="34" charset="0"/>
                <a:cs typeface="Tahoma" pitchFamily="34" charset="0"/>
              </a:rPr>
              <a:t>5) Дебет </a:t>
            </a:r>
            <a:r>
              <a:rPr lang="ru-RU" sz="1400" dirty="0" smtClean="0">
                <a:latin typeface="Tahoma" pitchFamily="34" charset="0"/>
                <a:ea typeface="Tahoma" pitchFamily="34" charset="0"/>
                <a:cs typeface="Tahoma" pitchFamily="34" charset="0"/>
              </a:rPr>
              <a:t>86 Кредит </a:t>
            </a:r>
            <a:r>
              <a:rPr lang="ru-RU" sz="1400" dirty="0" smtClean="0">
                <a:latin typeface="Tahoma" pitchFamily="34" charset="0"/>
                <a:ea typeface="Tahoma" pitchFamily="34" charset="0"/>
                <a:cs typeface="Tahoma" pitchFamily="34" charset="0"/>
              </a:rPr>
              <a:t>90-1 - </a:t>
            </a:r>
            <a:r>
              <a:rPr lang="ru-RU" sz="1400" dirty="0" smtClean="0">
                <a:latin typeface="Tahoma" pitchFamily="34" charset="0"/>
                <a:ea typeface="Tahoma" pitchFamily="34" charset="0"/>
                <a:cs typeface="Tahoma" pitchFamily="34" charset="0"/>
              </a:rPr>
              <a:t>переданы дольщикам объекты строительства (согласно передаточному акту);</a:t>
            </a:r>
          </a:p>
          <a:p>
            <a:pPr algn="just"/>
            <a:r>
              <a:rPr lang="ru-RU" sz="1400" dirty="0" smtClean="0">
                <a:latin typeface="Tahoma" pitchFamily="34" charset="0"/>
                <a:ea typeface="Tahoma" pitchFamily="34" charset="0"/>
                <a:cs typeface="Tahoma" pitchFamily="34" charset="0"/>
              </a:rPr>
              <a:t>6) Дебет </a:t>
            </a:r>
            <a:r>
              <a:rPr lang="ru-RU" sz="1400" dirty="0" smtClean="0">
                <a:latin typeface="Tahoma" pitchFamily="34" charset="0"/>
                <a:ea typeface="Tahoma" pitchFamily="34" charset="0"/>
                <a:cs typeface="Tahoma" pitchFamily="34" charset="0"/>
              </a:rPr>
              <a:t>90-2 Кредит </a:t>
            </a:r>
            <a:r>
              <a:rPr lang="ru-RU" sz="1400" dirty="0" smtClean="0">
                <a:latin typeface="Tahoma" pitchFamily="34" charset="0"/>
                <a:ea typeface="Tahoma" pitchFamily="34" charset="0"/>
                <a:cs typeface="Tahoma" pitchFamily="34" charset="0"/>
              </a:rPr>
              <a:t>20 - </a:t>
            </a:r>
            <a:r>
              <a:rPr lang="ru-RU" sz="1400" dirty="0" smtClean="0">
                <a:latin typeface="Tahoma" pitchFamily="34" charset="0"/>
                <a:ea typeface="Tahoma" pitchFamily="34" charset="0"/>
                <a:cs typeface="Tahoma" pitchFamily="34" charset="0"/>
              </a:rPr>
              <a:t>списаны затраты на долевое строительство;</a:t>
            </a:r>
          </a:p>
          <a:p>
            <a:pPr algn="just"/>
            <a:r>
              <a:rPr lang="ru-RU" sz="1400" dirty="0" smtClean="0">
                <a:latin typeface="Tahoma" pitchFamily="34" charset="0"/>
                <a:ea typeface="Tahoma" pitchFamily="34" charset="0"/>
                <a:cs typeface="Tahoma" pitchFamily="34" charset="0"/>
              </a:rPr>
              <a:t>7) Дебет </a:t>
            </a:r>
            <a:r>
              <a:rPr lang="ru-RU" sz="1400" dirty="0" smtClean="0">
                <a:latin typeface="Tahoma" pitchFamily="34" charset="0"/>
                <a:ea typeface="Tahoma" pitchFamily="34" charset="0"/>
                <a:cs typeface="Tahoma" pitchFamily="34" charset="0"/>
              </a:rPr>
              <a:t>67 Кредит </a:t>
            </a:r>
            <a:r>
              <a:rPr lang="ru-RU" sz="1400" dirty="0" smtClean="0">
                <a:latin typeface="Tahoma" pitchFamily="34" charset="0"/>
                <a:ea typeface="Tahoma" pitchFamily="34" charset="0"/>
                <a:cs typeface="Tahoma" pitchFamily="34" charset="0"/>
              </a:rPr>
              <a:t>76 - </a:t>
            </a:r>
            <a:r>
              <a:rPr lang="ru-RU" sz="1400" dirty="0" smtClean="0">
                <a:latin typeface="Tahoma" pitchFamily="34" charset="0"/>
                <a:ea typeface="Tahoma" pitchFamily="34" charset="0"/>
                <a:cs typeface="Tahoma" pitchFamily="34" charset="0"/>
              </a:rPr>
              <a:t>деньги со счета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 списаны банком в погашение обязательств застройщика по кредитному договору;</a:t>
            </a:r>
          </a:p>
          <a:p>
            <a:pPr algn="just"/>
            <a:r>
              <a:rPr lang="ru-RU" sz="1400" dirty="0" smtClean="0">
                <a:latin typeface="Tahoma" pitchFamily="34" charset="0"/>
                <a:ea typeface="Tahoma" pitchFamily="34" charset="0"/>
                <a:cs typeface="Tahoma" pitchFamily="34" charset="0"/>
              </a:rPr>
              <a:t>8) Дебет </a:t>
            </a:r>
            <a:r>
              <a:rPr lang="ru-RU" sz="1400" dirty="0" smtClean="0">
                <a:latin typeface="Tahoma" pitchFamily="34" charset="0"/>
                <a:ea typeface="Tahoma" pitchFamily="34" charset="0"/>
                <a:cs typeface="Tahoma" pitchFamily="34" charset="0"/>
              </a:rPr>
              <a:t>51 Кредит </a:t>
            </a:r>
            <a:r>
              <a:rPr lang="ru-RU" sz="1400" dirty="0" smtClean="0">
                <a:latin typeface="Tahoma" pitchFamily="34" charset="0"/>
                <a:ea typeface="Tahoma" pitchFamily="34" charset="0"/>
                <a:cs typeface="Tahoma" pitchFamily="34" charset="0"/>
              </a:rPr>
              <a:t>76 - </a:t>
            </a:r>
            <a:r>
              <a:rPr lang="ru-RU" sz="1400" dirty="0" smtClean="0">
                <a:latin typeface="Tahoma" pitchFamily="34" charset="0"/>
                <a:ea typeface="Tahoma" pitchFamily="34" charset="0"/>
                <a:cs typeface="Tahoma" pitchFamily="34" charset="0"/>
              </a:rPr>
              <a:t>остаток средств со счетов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 перечислен застройщику;</a:t>
            </a:r>
          </a:p>
          <a:p>
            <a:pPr algn="just"/>
            <a:r>
              <a:rPr lang="ru-RU" sz="1400" dirty="0" smtClean="0">
                <a:latin typeface="Tahoma" pitchFamily="34" charset="0"/>
                <a:ea typeface="Tahoma" pitchFamily="34" charset="0"/>
                <a:cs typeface="Tahoma" pitchFamily="34" charset="0"/>
              </a:rPr>
              <a:t>9) Кредит </a:t>
            </a:r>
            <a:r>
              <a:rPr lang="ru-RU" sz="1400" dirty="0" smtClean="0">
                <a:latin typeface="Tahoma" pitchFamily="34" charset="0"/>
                <a:ea typeface="Tahoma" pitchFamily="34" charset="0"/>
                <a:cs typeface="Tahoma" pitchFamily="34" charset="0"/>
              </a:rPr>
              <a:t>009 "Средства участников долевого строительства на счетах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 - </a:t>
            </a:r>
            <a:r>
              <a:rPr lang="ru-RU" sz="1400" dirty="0" smtClean="0">
                <a:latin typeface="Tahoma" pitchFamily="34" charset="0"/>
                <a:ea typeface="Tahoma" pitchFamily="34" charset="0"/>
                <a:cs typeface="Tahoma" pitchFamily="34" charset="0"/>
              </a:rPr>
              <a:t>завершены расчеты через счета </a:t>
            </a:r>
            <a:r>
              <a:rPr lang="ru-RU" sz="1400" dirty="0" err="1" smtClean="0">
                <a:latin typeface="Tahoma" pitchFamily="34" charset="0"/>
                <a:ea typeface="Tahoma" pitchFamily="34" charset="0"/>
                <a:cs typeface="Tahoma" pitchFamily="34" charset="0"/>
              </a:rPr>
              <a:t>эскроу</a:t>
            </a:r>
            <a:r>
              <a:rPr lang="ru-RU" sz="1400" dirty="0" smtClean="0">
                <a:latin typeface="Tahoma" pitchFamily="34" charset="0"/>
                <a:ea typeface="Tahoma" pitchFamily="34" charset="0"/>
                <a:cs typeface="Tahoma" pitchFamily="34" charset="0"/>
              </a:rPr>
              <a:t>.</a:t>
            </a: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b="1" dirty="0" smtClean="0">
              <a:latin typeface="Tahoma" pitchFamily="34" charset="0"/>
              <a:ea typeface="Tahoma" pitchFamily="34" charset="0"/>
              <a:cs typeface="Tahoma" pitchFamily="34" charset="0"/>
            </a:endParaRPr>
          </a:p>
          <a:p>
            <a:pPr algn="just">
              <a:buNone/>
            </a:pPr>
            <a:endParaRPr lang="ru-RU" sz="18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112</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Особенности учета и налогообложения по новой </a:t>
            </a:r>
            <a:r>
              <a:rPr lang="ru-RU" sz="2800" dirty="0" smtClean="0">
                <a:latin typeface="Tahoma" pitchFamily="34" charset="0"/>
                <a:ea typeface="Tahoma" pitchFamily="34" charset="0"/>
                <a:cs typeface="Tahoma" pitchFamily="34" charset="0"/>
              </a:rPr>
              <a:t>системе (4)</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8D4AC1BC-299C-4B83-A5CA-DD773E3F1862}" type="slidenum">
              <a:rPr lang="ru-RU" smtClean="0"/>
              <a:pPr/>
              <a:t>113</a:t>
            </a:fld>
            <a:endParaRPr lang="ru-RU"/>
          </a:p>
        </p:txBody>
      </p:sp>
      <p:sp>
        <p:nvSpPr>
          <p:cNvPr id="4" name="Заголовок 3"/>
          <p:cNvSpPr>
            <a:spLocks noGrp="1"/>
          </p:cNvSpPr>
          <p:nvPr>
            <p:ph type="title"/>
          </p:nvPr>
        </p:nvSpPr>
        <p:spPr>
          <a:xfrm>
            <a:off x="467544" y="274638"/>
            <a:ext cx="8219256" cy="3946450"/>
          </a:xfrm>
        </p:spPr>
        <p:txBody>
          <a:bodyPr/>
          <a:lstStyle/>
          <a:p>
            <a:pPr algn="ctr"/>
            <a:r>
              <a:rPr lang="ru-RU" dirty="0" smtClean="0"/>
              <a:t>Возможности кредитования в иностранных банках</a:t>
            </a:r>
            <a:endParaRPr lang="ru-RU"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buNone/>
            </a:pPr>
            <a:r>
              <a:rPr lang="ru-RU" sz="2600" b="1" dirty="0" smtClean="0">
                <a:latin typeface="Tahoma" pitchFamily="34" charset="0"/>
                <a:ea typeface="Tahoma" pitchFamily="34" charset="0"/>
                <a:cs typeface="Tahoma" pitchFamily="34" charset="0"/>
              </a:rPr>
              <a:t>Что следует иметь ввиду:</a:t>
            </a:r>
          </a:p>
          <a:p>
            <a:pPr algn="just"/>
            <a:r>
              <a:rPr lang="ru-RU" sz="2600" b="1" dirty="0" smtClean="0">
                <a:latin typeface="Tahoma" pitchFamily="34" charset="0"/>
                <a:ea typeface="Tahoma" pitchFamily="34" charset="0"/>
                <a:cs typeface="Tahoma" pitchFamily="34" charset="0"/>
              </a:rPr>
              <a:t>определится с целью кредитования;</a:t>
            </a:r>
          </a:p>
          <a:p>
            <a:pPr algn="just"/>
            <a:r>
              <a:rPr lang="ru-RU" sz="2600" b="1" dirty="0" smtClean="0">
                <a:latin typeface="Tahoma" pitchFamily="34" charset="0"/>
                <a:ea typeface="Tahoma" pitchFamily="34" charset="0"/>
                <a:cs typeface="Tahoma" pitchFamily="34" charset="0"/>
              </a:rPr>
              <a:t>иметь ввиду, что в РФ существует валютный контроль</a:t>
            </a:r>
          </a:p>
          <a:p>
            <a:pPr algn="just"/>
            <a:r>
              <a:rPr lang="ru-RU" sz="2600" b="1" dirty="0" smtClean="0">
                <a:latin typeface="Tahoma" pitchFamily="34" charset="0"/>
                <a:ea typeface="Tahoma" pitchFamily="34" charset="0"/>
                <a:cs typeface="Tahoma" pitchFamily="34" charset="0"/>
              </a:rPr>
              <a:t>о</a:t>
            </a:r>
            <a:r>
              <a:rPr lang="ru-RU" sz="2600" b="1" dirty="0" smtClean="0">
                <a:latin typeface="Tahoma" pitchFamily="34" charset="0"/>
                <a:ea typeface="Tahoma" pitchFamily="34" charset="0"/>
                <a:cs typeface="Tahoma" pitchFamily="34" charset="0"/>
              </a:rPr>
              <a:t>ценить издержки по получению и сопровождению кредита.</a:t>
            </a:r>
          </a:p>
          <a:p>
            <a:pPr algn="just">
              <a:buNone/>
            </a:pPr>
            <a:r>
              <a:rPr lang="ru-RU" sz="2600" b="1" dirty="0" smtClean="0">
                <a:latin typeface="Tahoma" pitchFamily="34" charset="0"/>
                <a:ea typeface="Tahoma" pitchFamily="34" charset="0"/>
                <a:cs typeface="Tahoma" pitchFamily="34" charset="0"/>
              </a:rPr>
              <a:t>Принципиально получить кредит за рубежом можно, ставки бизнесу по кредитам отличаются от банков и стран, но они ориентировочно 3-7%. Это ПЛЮС.</a:t>
            </a:r>
          </a:p>
          <a:p>
            <a:pPr algn="just">
              <a:buNone/>
            </a:pPr>
            <a:r>
              <a:rPr lang="ru-RU" sz="2600" b="1" dirty="0" smtClean="0">
                <a:latin typeface="Tahoma" pitchFamily="34" charset="0"/>
                <a:ea typeface="Tahoma" pitchFamily="34" charset="0"/>
                <a:cs typeface="Tahoma" pitchFamily="34" charset="0"/>
              </a:rPr>
              <a:t>Вместе с тем, назовем и сложности при получении кредита международной компанией:</a:t>
            </a:r>
          </a:p>
          <a:p>
            <a:pPr algn="just"/>
            <a:r>
              <a:rPr lang="ru-RU" sz="2600" b="1" dirty="0" smtClean="0">
                <a:latin typeface="Tahoma" pitchFamily="34" charset="0"/>
                <a:ea typeface="Tahoma" pitchFamily="34" charset="0"/>
                <a:cs typeface="Tahoma" pitchFamily="34" charset="0"/>
              </a:rPr>
              <a:t>необходимость залога (обеспечение), преимущество – недвижимость </a:t>
            </a:r>
            <a:r>
              <a:rPr lang="ru-RU" sz="2600" b="1" dirty="0" smtClean="0">
                <a:latin typeface="Tahoma" pitchFamily="34" charset="0"/>
                <a:ea typeface="Tahoma" pitchFamily="34" charset="0"/>
                <a:cs typeface="Tahoma" pitchFamily="34" charset="0"/>
              </a:rPr>
              <a:t> </a:t>
            </a:r>
            <a:r>
              <a:rPr lang="ru-RU" sz="2600" b="1" dirty="0" smtClean="0">
                <a:latin typeface="Tahoma" pitchFamily="34" charset="0"/>
                <a:ea typeface="Tahoma" pitchFamily="34" charset="0"/>
                <a:cs typeface="Tahoma" pitchFamily="34" charset="0"/>
              </a:rPr>
              <a:t>за рубежом (похоже на ипотеку);</a:t>
            </a:r>
          </a:p>
          <a:p>
            <a:pPr algn="just"/>
            <a:r>
              <a:rPr lang="ru-RU" sz="2600" b="1" dirty="0" smtClean="0">
                <a:latin typeface="Tahoma" pitchFamily="34" charset="0"/>
                <a:ea typeface="Tahoma" pitchFamily="34" charset="0"/>
                <a:cs typeface="Tahoma" pitchFamily="34" charset="0"/>
              </a:rPr>
              <a:t>система </a:t>
            </a:r>
            <a:r>
              <a:rPr lang="en-US" sz="2600" b="1" dirty="0" smtClean="0">
                <a:latin typeface="Tahoma" pitchFamily="34" charset="0"/>
                <a:ea typeface="Tahoma" pitchFamily="34" charset="0"/>
                <a:cs typeface="Tahoma" pitchFamily="34" charset="0"/>
              </a:rPr>
              <a:t>back-to-back</a:t>
            </a:r>
            <a:r>
              <a:rPr lang="ru-RU" sz="2600" b="1" dirty="0" smtClean="0">
                <a:latin typeface="Tahoma" pitchFamily="34" charset="0"/>
                <a:ea typeface="Tahoma" pitchFamily="34" charset="0"/>
                <a:cs typeface="Tahoma" pitchFamily="34" charset="0"/>
              </a:rPr>
              <a:t>, то есть денежные средства по полученному кредиту вкладываются в депозит.</a:t>
            </a:r>
          </a:p>
          <a:p>
            <a:pPr algn="just">
              <a:buNone/>
            </a:pPr>
            <a:r>
              <a:rPr lang="ru-RU" sz="2600" b="1" dirty="0" smtClean="0">
                <a:latin typeface="Tahoma" pitchFamily="34" charset="0"/>
                <a:ea typeface="Tahoma" pitchFamily="34" charset="0"/>
                <a:cs typeface="Tahoma" pitchFamily="34" charset="0"/>
              </a:rPr>
              <a:t>Эти сложности преодолеваются, если кредит берет локальная компания, которая может быть  Вашей дочерней компанией.</a:t>
            </a:r>
          </a:p>
          <a:p>
            <a:pPr algn="just">
              <a:buNone/>
            </a:pPr>
            <a:endParaRPr lang="ru-RU" sz="2600" b="1" dirty="0" smtClean="0">
              <a:latin typeface="Tahoma" pitchFamily="34" charset="0"/>
              <a:ea typeface="Tahoma" pitchFamily="34" charset="0"/>
              <a:cs typeface="Tahoma" pitchFamily="34" charset="0"/>
            </a:endParaRPr>
          </a:p>
          <a:p>
            <a:pPr algn="just">
              <a:buNone/>
            </a:pPr>
            <a:r>
              <a:rPr lang="ru-RU" sz="2900" b="1" i="1" dirty="0" smtClean="0">
                <a:latin typeface="Tahoma" pitchFamily="34" charset="0"/>
                <a:ea typeface="Tahoma" pitchFamily="34" charset="0"/>
                <a:cs typeface="Tahoma" pitchFamily="34" charset="0"/>
              </a:rPr>
              <a:t>ВЫВОД: принципиально получить кредит за рубежом сложно, но можно. Нужно понимать, что при получении кредита необходимо представить информацию о компании – это отчетность по МСФО (подробнее, запрос </a:t>
            </a:r>
            <a:r>
              <a:rPr lang="en-US" sz="2900" b="1" i="1" dirty="0" smtClean="0">
                <a:latin typeface="Tahoma" pitchFamily="34" charset="0"/>
                <a:ea typeface="Tahoma" pitchFamily="34" charset="0"/>
                <a:cs typeface="Tahoma" pitchFamily="34" charset="0"/>
              </a:rPr>
              <a:t>sibaudit@krr.ru</a:t>
            </a:r>
            <a:endParaRPr lang="ru-RU" sz="2900" b="1" i="1" dirty="0" smtClean="0">
              <a:latin typeface="Tahoma" pitchFamily="34" charset="0"/>
              <a:ea typeface="Tahoma" pitchFamily="34" charset="0"/>
              <a:cs typeface="Tahoma" pitchFamily="34" charset="0"/>
            </a:endParaRPr>
          </a:p>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114</a:t>
            </a:fld>
            <a:endParaRPr lang="ru-RU"/>
          </a:p>
        </p:txBody>
      </p:sp>
      <p:sp>
        <p:nvSpPr>
          <p:cNvPr id="5" name="Заголовок 4"/>
          <p:cNvSpPr>
            <a:spLocks noGrp="1"/>
          </p:cNvSpPr>
          <p:nvPr>
            <p:ph type="title"/>
          </p:nvPr>
        </p:nvSpPr>
        <p:spPr/>
        <p:txBody>
          <a:bodyPr>
            <a:normAutofit/>
          </a:bodyPr>
          <a:lstStyle/>
          <a:p>
            <a:r>
              <a:rPr lang="ru-RU" sz="2400" dirty="0" smtClean="0">
                <a:latin typeface="Tahoma" pitchFamily="34" charset="0"/>
                <a:ea typeface="Tahoma" pitchFamily="34" charset="0"/>
                <a:cs typeface="Tahoma" pitchFamily="34" charset="0"/>
              </a:rPr>
              <a:t>Принципиальные возможности получить кредит за рубежом</a:t>
            </a:r>
            <a:endParaRPr lang="ru-RU" sz="2400" dirty="0">
              <a:latin typeface="Tahoma" pitchFamily="34" charset="0"/>
              <a:ea typeface="Tahoma" pitchFamily="34" charset="0"/>
              <a:cs typeface="Tahoma"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2200" b="1" dirty="0" smtClean="0">
                <a:latin typeface="Tahoma" pitchFamily="34" charset="0"/>
                <a:ea typeface="Tahoma" pitchFamily="34" charset="0"/>
                <a:cs typeface="Tahoma" pitchFamily="34" charset="0"/>
              </a:rPr>
              <a:t>Основной документ </a:t>
            </a:r>
            <a:r>
              <a:rPr lang="ru-RU" sz="2200" dirty="0" smtClean="0">
                <a:latin typeface="Tahoma" pitchFamily="34" charset="0"/>
                <a:ea typeface="Tahoma" pitchFamily="34" charset="0"/>
                <a:cs typeface="Tahoma" pitchFamily="34" charset="0"/>
              </a:rPr>
              <a:t>в этой области – закон от 10.12.2003 № </a:t>
            </a:r>
            <a:r>
              <a:rPr lang="ru-RU" sz="2200" u="sng" dirty="0" smtClean="0">
                <a:latin typeface="Tahoma" pitchFamily="34" charset="0"/>
                <a:ea typeface="Tahoma" pitchFamily="34" charset="0"/>
                <a:cs typeface="Tahoma" pitchFamily="34" charset="0"/>
              </a:rPr>
              <a:t>173-ФЗ «О валютном регулировании...».</a:t>
            </a:r>
          </a:p>
          <a:p>
            <a:pPr algn="just">
              <a:buNone/>
            </a:pPr>
            <a:r>
              <a:rPr lang="ru-RU" sz="2200" b="1" dirty="0" smtClean="0">
                <a:latin typeface="Tahoma" pitchFamily="34" charset="0"/>
                <a:ea typeface="Tahoma" pitchFamily="34" charset="0"/>
                <a:cs typeface="Tahoma" pitchFamily="34" charset="0"/>
              </a:rPr>
              <a:t>Сделки</a:t>
            </a:r>
            <a:r>
              <a:rPr lang="ru-RU" sz="2200" dirty="0" smtClean="0">
                <a:latin typeface="Tahoma" pitchFamily="34" charset="0"/>
                <a:ea typeface="Tahoma" pitchFamily="34" charset="0"/>
                <a:cs typeface="Tahoma" pitchFamily="34" charset="0"/>
              </a:rPr>
              <a:t>, подлежащие валютному </a:t>
            </a:r>
            <a:r>
              <a:rPr lang="ru-RU" sz="2200" dirty="0" smtClean="0">
                <a:latin typeface="Tahoma" pitchFamily="34" charset="0"/>
                <a:ea typeface="Tahoma" pitchFamily="34" charset="0"/>
                <a:cs typeface="Tahoma" pitchFamily="34" charset="0"/>
              </a:rPr>
              <a:t>контролю:</a:t>
            </a:r>
            <a:endParaRPr lang="ru-RU" sz="2200" b="1" dirty="0" smtClean="0">
              <a:latin typeface="Tahoma" pitchFamily="34" charset="0"/>
              <a:ea typeface="Tahoma" pitchFamily="34" charset="0"/>
              <a:cs typeface="Tahoma" pitchFamily="34" charset="0"/>
            </a:endParaRPr>
          </a:p>
          <a:p>
            <a:pPr lvl="0" algn="just"/>
            <a:r>
              <a:rPr lang="ru-RU" sz="2200" b="1" dirty="0" smtClean="0">
                <a:latin typeface="Tahoma" pitchFamily="34" charset="0"/>
                <a:ea typeface="Tahoma" pitchFamily="34" charset="0"/>
                <a:cs typeface="Tahoma" pitchFamily="34" charset="0"/>
              </a:rPr>
              <a:t>любые </a:t>
            </a:r>
            <a:r>
              <a:rPr lang="ru-RU" sz="2200" b="1" dirty="0" smtClean="0">
                <a:latin typeface="Tahoma" pitchFamily="34" charset="0"/>
                <a:ea typeface="Tahoma" pitchFamily="34" charset="0"/>
                <a:cs typeface="Tahoma" pitchFamily="34" charset="0"/>
              </a:rPr>
              <a:t>перемещения денег или ценных бумаг через </a:t>
            </a:r>
            <a:r>
              <a:rPr lang="ru-RU" sz="2200" b="1" dirty="0" smtClean="0">
                <a:latin typeface="Tahoma" pitchFamily="34" charset="0"/>
                <a:ea typeface="Tahoma" pitchFamily="34" charset="0"/>
                <a:cs typeface="Tahoma" pitchFamily="34" charset="0"/>
              </a:rPr>
              <a:t>государственную границу</a:t>
            </a:r>
            <a:r>
              <a:rPr lang="ru-RU" sz="2200" dirty="0" smtClean="0">
                <a:latin typeface="Tahoma" pitchFamily="34" charset="0"/>
                <a:ea typeface="Tahoma" pitchFamily="34" charset="0"/>
                <a:cs typeface="Tahoma" pitchFamily="34" charset="0"/>
              </a:rPr>
              <a:t>.</a:t>
            </a:r>
          </a:p>
          <a:p>
            <a:pPr lvl="0" algn="just"/>
            <a:r>
              <a:rPr lang="ru-RU" sz="2200" b="1" dirty="0" smtClean="0">
                <a:latin typeface="Tahoma" pitchFamily="34" charset="0"/>
                <a:ea typeface="Tahoma" pitchFamily="34" charset="0"/>
                <a:cs typeface="Tahoma" pitchFamily="34" charset="0"/>
              </a:rPr>
              <a:t>любые операции между нерезидентами и резидентами</a:t>
            </a:r>
            <a:r>
              <a:rPr lang="ru-RU" sz="2200" dirty="0" smtClean="0">
                <a:latin typeface="Tahoma" pitchFamily="34" charset="0"/>
                <a:ea typeface="Tahoma" pitchFamily="34" charset="0"/>
                <a:cs typeface="Tahoma" pitchFamily="34" charset="0"/>
              </a:rPr>
              <a:t>.</a:t>
            </a:r>
          </a:p>
          <a:p>
            <a:pPr lvl="0" algn="just"/>
            <a:r>
              <a:rPr lang="ru-RU" sz="2200" dirty="0" smtClean="0">
                <a:latin typeface="Tahoma" pitchFamily="34" charset="0"/>
                <a:ea typeface="Tahoma" pitchFamily="34" charset="0"/>
                <a:cs typeface="Tahoma" pitchFamily="34" charset="0"/>
              </a:rPr>
              <a:t>рублевые сделки между нерезидентами.</a:t>
            </a:r>
          </a:p>
          <a:p>
            <a:pPr lvl="0" algn="just"/>
            <a:r>
              <a:rPr lang="ru-RU" sz="2200" dirty="0" smtClean="0">
                <a:latin typeface="Tahoma" pitchFamily="34" charset="0"/>
                <a:ea typeface="Tahoma" pitchFamily="34" charset="0"/>
                <a:cs typeface="Tahoma" pitchFamily="34" charset="0"/>
              </a:rPr>
              <a:t>валютные </a:t>
            </a:r>
            <a:r>
              <a:rPr lang="ru-RU" sz="2200" dirty="0" smtClean="0">
                <a:latin typeface="Tahoma" pitchFamily="34" charset="0"/>
                <a:ea typeface="Tahoma" pitchFamily="34" charset="0"/>
                <a:cs typeface="Tahoma" pitchFamily="34" charset="0"/>
              </a:rPr>
              <a:t>сделки между резидентами.</a:t>
            </a:r>
          </a:p>
          <a:p>
            <a:pPr>
              <a:buNone/>
            </a:pP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115</a:t>
            </a:fld>
            <a:endParaRPr lang="ru-RU"/>
          </a:p>
        </p:txBody>
      </p:sp>
      <p:sp>
        <p:nvSpPr>
          <p:cNvPr id="5" name="Заголовок 4"/>
          <p:cNvSpPr>
            <a:spLocks noGrp="1"/>
          </p:cNvSpPr>
          <p:nvPr>
            <p:ph type="title"/>
          </p:nvPr>
        </p:nvSpPr>
        <p:spPr/>
        <p:txBody>
          <a:bodyPr>
            <a:normAutofit/>
          </a:bodyPr>
          <a:lstStyle/>
          <a:p>
            <a:r>
              <a:rPr lang="ru-RU" sz="2400" dirty="0" smtClean="0">
                <a:latin typeface="Tahoma" pitchFamily="34" charset="0"/>
                <a:ea typeface="Tahoma" pitchFamily="34" charset="0"/>
                <a:cs typeface="Tahoma" pitchFamily="34" charset="0"/>
              </a:rPr>
              <a:t>Валютное регулирование операций по кредитованию в РФ</a:t>
            </a:r>
            <a:endParaRPr lang="ru-RU" sz="2400" dirty="0">
              <a:latin typeface="Tahoma" pitchFamily="34" charset="0"/>
              <a:ea typeface="Tahoma" pitchFamily="34" charset="0"/>
              <a:cs typeface="Tahoma"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sz="3300" b="1" dirty="0" smtClean="0">
                <a:latin typeface="Tahoma" pitchFamily="34" charset="0"/>
                <a:ea typeface="Tahoma" pitchFamily="34" charset="0"/>
                <a:cs typeface="Tahoma" pitchFamily="34" charset="0"/>
              </a:rPr>
              <a:t>О</a:t>
            </a:r>
            <a:r>
              <a:rPr lang="ru-RU" sz="3300" b="1" dirty="0" smtClean="0">
                <a:latin typeface="Tahoma" pitchFamily="34" charset="0"/>
                <a:ea typeface="Tahoma" pitchFamily="34" charset="0"/>
                <a:cs typeface="Tahoma" pitchFamily="34" charset="0"/>
              </a:rPr>
              <a:t>перации</a:t>
            </a:r>
            <a:r>
              <a:rPr lang="ru-RU" sz="3300" dirty="0" smtClean="0">
                <a:latin typeface="Tahoma" pitchFamily="34" charset="0"/>
                <a:ea typeface="Tahoma" pitchFamily="34" charset="0"/>
                <a:cs typeface="Tahoma" pitchFamily="34" charset="0"/>
              </a:rPr>
              <a:t> </a:t>
            </a:r>
            <a:r>
              <a:rPr lang="ru-RU" sz="3300" dirty="0" smtClean="0">
                <a:latin typeface="Tahoma" pitchFamily="34" charset="0"/>
                <a:ea typeface="Tahoma" pitchFamily="34" charset="0"/>
                <a:cs typeface="Tahoma" pitchFamily="34" charset="0"/>
              </a:rPr>
              <a:t>в валюте между резидентами и нерезидентами можно проводить практически без ограничений. </a:t>
            </a:r>
            <a:r>
              <a:rPr lang="ru-RU" sz="3300" dirty="0" smtClean="0">
                <a:latin typeface="Tahoma" pitchFamily="34" charset="0"/>
                <a:ea typeface="Tahoma" pitchFamily="34" charset="0"/>
                <a:cs typeface="Tahoma" pitchFamily="34" charset="0"/>
              </a:rPr>
              <a:t> Но эта </a:t>
            </a:r>
            <a:r>
              <a:rPr lang="ru-RU" sz="3300" dirty="0" smtClean="0">
                <a:latin typeface="Tahoma" pitchFamily="34" charset="0"/>
                <a:ea typeface="Tahoma" pitchFamily="34" charset="0"/>
                <a:cs typeface="Tahoma" pitchFamily="34" charset="0"/>
              </a:rPr>
              <a:t>«свобода» касается только самого факта осуществления операции. Порядок ее оформления, напротив, жестко регламентирован. Основной целью контроля здесь является обеспечение своевременного поступления валютной выручки за товары (работы, услуги) или возврат выданного аванса либо займа.</a:t>
            </a:r>
          </a:p>
          <a:p>
            <a:pPr algn="just"/>
            <a:r>
              <a:rPr lang="ru-RU" sz="3300" b="1" dirty="0" smtClean="0">
                <a:latin typeface="Tahoma" pitchFamily="34" charset="0"/>
                <a:ea typeface="Tahoma" pitchFamily="34" charset="0"/>
                <a:cs typeface="Tahoma" pitchFamily="34" charset="0"/>
              </a:rPr>
              <a:t>Перечень </a:t>
            </a:r>
            <a:r>
              <a:rPr lang="ru-RU" sz="3300" b="1" dirty="0" smtClean="0">
                <a:latin typeface="Tahoma" pitchFamily="34" charset="0"/>
                <a:ea typeface="Tahoma" pitchFamily="34" charset="0"/>
                <a:cs typeface="Tahoma" pitchFamily="34" charset="0"/>
              </a:rPr>
              <a:t>документов </a:t>
            </a:r>
            <a:r>
              <a:rPr lang="ru-RU" sz="3300" dirty="0" smtClean="0">
                <a:latin typeface="Tahoma" pitchFamily="34" charset="0"/>
                <a:ea typeface="Tahoma" pitchFamily="34" charset="0"/>
                <a:cs typeface="Tahoma" pitchFamily="34" charset="0"/>
              </a:rPr>
              <a:t>для предоставления в банки зависит от суммы сделки, определяемой в рублях по курсу ЦБ РФ, а также от ее категории</a:t>
            </a:r>
            <a:r>
              <a:rPr lang="ru-RU" sz="3300" dirty="0" smtClean="0">
                <a:latin typeface="Tahoma" pitchFamily="34" charset="0"/>
                <a:ea typeface="Tahoma" pitchFamily="34" charset="0"/>
                <a:cs typeface="Tahoma" pitchFamily="34" charset="0"/>
              </a:rPr>
              <a:t>. При </a:t>
            </a:r>
            <a:r>
              <a:rPr lang="ru-RU" sz="3300" dirty="0" smtClean="0">
                <a:latin typeface="Tahoma" pitchFamily="34" charset="0"/>
                <a:ea typeface="Tahoma" pitchFamily="34" charset="0"/>
                <a:cs typeface="Tahoma" pitchFamily="34" charset="0"/>
              </a:rPr>
              <a:t>крупных суммах сделки (свыше 6 млн. руб.) бизнесмен должен зарегистрировать в банке контракт, при этом кредитная организация присваивает документу уникальный </a:t>
            </a:r>
            <a:r>
              <a:rPr lang="ru-RU" sz="3300" dirty="0" smtClean="0">
                <a:latin typeface="Tahoma" pitchFamily="34" charset="0"/>
                <a:ea typeface="Tahoma" pitchFamily="34" charset="0"/>
                <a:cs typeface="Tahoma" pitchFamily="34" charset="0"/>
              </a:rPr>
              <a:t>номер.</a:t>
            </a:r>
          </a:p>
          <a:p>
            <a:pPr algn="just"/>
            <a:r>
              <a:rPr lang="ru-RU" sz="3300" dirty="0" smtClean="0">
                <a:latin typeface="Tahoma" pitchFamily="34" charset="0"/>
                <a:ea typeface="Tahoma" pitchFamily="34" charset="0"/>
                <a:cs typeface="Tahoma" pitchFamily="34" charset="0"/>
              </a:rPr>
              <a:t>По всем контрактам, подлежащим обязательной регистрации, в банк </a:t>
            </a:r>
            <a:r>
              <a:rPr lang="ru-RU" sz="3300" dirty="0" smtClean="0">
                <a:latin typeface="Tahoma" pitchFamily="34" charset="0"/>
                <a:ea typeface="Tahoma" pitchFamily="34" charset="0"/>
                <a:cs typeface="Tahoma" pitchFamily="34" charset="0"/>
              </a:rPr>
              <a:t>предоставляется </a:t>
            </a:r>
            <a:r>
              <a:rPr lang="ru-RU" sz="3300" b="1" dirty="0" smtClean="0">
                <a:latin typeface="Tahoma" pitchFamily="34" charset="0"/>
                <a:ea typeface="Tahoma" pitchFamily="34" charset="0"/>
                <a:cs typeface="Tahoma" pitchFamily="34" charset="0"/>
              </a:rPr>
              <a:t>справка о подтверждающих документах </a:t>
            </a:r>
            <a:r>
              <a:rPr lang="ru-RU" sz="3300" dirty="0" smtClean="0">
                <a:latin typeface="Tahoma" pitchFamily="34" charset="0"/>
                <a:ea typeface="Tahoma" pitchFamily="34" charset="0"/>
                <a:cs typeface="Tahoma" pitchFamily="34" charset="0"/>
              </a:rPr>
              <a:t>(</a:t>
            </a:r>
            <a:r>
              <a:rPr lang="ru-RU" sz="3300" b="1" dirty="0" smtClean="0">
                <a:latin typeface="Tahoma" pitchFamily="34" charset="0"/>
                <a:ea typeface="Tahoma" pitchFamily="34" charset="0"/>
                <a:cs typeface="Tahoma" pitchFamily="34" charset="0"/>
              </a:rPr>
              <a:t>СПД</a:t>
            </a:r>
            <a:r>
              <a:rPr lang="ru-RU" sz="3300" dirty="0" smtClean="0">
                <a:latin typeface="Tahoma" pitchFamily="34" charset="0"/>
                <a:ea typeface="Tahoma" pitchFamily="34" charset="0"/>
                <a:cs typeface="Tahoma" pitchFamily="34" charset="0"/>
              </a:rPr>
              <a:t>).</a:t>
            </a:r>
          </a:p>
          <a:p>
            <a:pPr algn="just"/>
            <a:r>
              <a:rPr lang="ru-RU" sz="3300" dirty="0" smtClean="0">
                <a:latin typeface="Tahoma" pitchFamily="34" charset="0"/>
                <a:ea typeface="Tahoma" pitchFamily="34" charset="0"/>
                <a:cs typeface="Tahoma" pitchFamily="34" charset="0"/>
              </a:rPr>
              <a:t>СПД представляет собой реестр документов, подтверждающих исполнение контракта, с указанием суммы, и, в случае необходимости, – срока возврата валютных средств.</a:t>
            </a:r>
          </a:p>
          <a:p>
            <a:pPr algn="just"/>
            <a:r>
              <a:rPr lang="ru-RU" sz="3300" dirty="0" smtClean="0">
                <a:latin typeface="Tahoma" pitchFamily="34" charset="0"/>
                <a:ea typeface="Tahoma" pitchFamily="34" charset="0"/>
                <a:cs typeface="Tahoma" pitchFamily="34" charset="0"/>
              </a:rPr>
              <a:t>Срок для оформления СПД – 15 рабочих дней с последнего дня месяца, когда российской стороной был исполнен </a:t>
            </a:r>
            <a:r>
              <a:rPr lang="ru-RU" sz="3300" dirty="0" smtClean="0">
                <a:latin typeface="Tahoma" pitchFamily="34" charset="0"/>
                <a:ea typeface="Tahoma" pitchFamily="34" charset="0"/>
                <a:cs typeface="Tahoma" pitchFamily="34" charset="0"/>
              </a:rPr>
              <a:t>контракт.</a:t>
            </a:r>
            <a:endParaRPr lang="ru-RU" sz="3300"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116</a:t>
            </a:fld>
            <a:endParaRPr lang="ru-RU"/>
          </a:p>
        </p:txBody>
      </p:sp>
      <p:sp>
        <p:nvSpPr>
          <p:cNvPr id="5" name="Заголовок 4"/>
          <p:cNvSpPr>
            <a:spLocks noGrp="1"/>
          </p:cNvSpPr>
          <p:nvPr>
            <p:ph type="title"/>
          </p:nvPr>
        </p:nvSpPr>
        <p:spPr/>
        <p:txBody>
          <a:bodyPr>
            <a:normAutofit/>
          </a:bodyPr>
          <a:lstStyle/>
          <a:p>
            <a:r>
              <a:rPr lang="ru-RU" sz="2400" dirty="0" smtClean="0">
                <a:latin typeface="Tahoma" pitchFamily="34" charset="0"/>
                <a:ea typeface="Tahoma" pitchFamily="34" charset="0"/>
                <a:cs typeface="Tahoma" pitchFamily="34" charset="0"/>
              </a:rPr>
              <a:t>Валютное регулирование операций по кредитованию в РФ (2)</a:t>
            </a:r>
            <a:endParaRPr lang="ru-RU" sz="2400" dirty="0">
              <a:latin typeface="Tahoma" pitchFamily="34" charset="0"/>
              <a:ea typeface="Tahoma" pitchFamily="34" charset="0"/>
              <a:cs typeface="Tahoma"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sz="3600" dirty="0" smtClean="0">
                <a:latin typeface="Tahoma" pitchFamily="34" charset="0"/>
                <a:ea typeface="Tahoma" pitchFamily="34" charset="0"/>
                <a:cs typeface="Tahoma" pitchFamily="34" charset="0"/>
              </a:rPr>
              <a:t>Если сумма неполученной выручки сравнительно «мала» (до 9 </a:t>
            </a:r>
            <a:r>
              <a:rPr lang="ru-RU" sz="3600" dirty="0" err="1" smtClean="0">
                <a:latin typeface="Tahoma" pitchFamily="34" charset="0"/>
                <a:ea typeface="Tahoma" pitchFamily="34" charset="0"/>
                <a:cs typeface="Tahoma" pitchFamily="34" charset="0"/>
              </a:rPr>
              <a:t>млн</a:t>
            </a:r>
            <a:r>
              <a:rPr lang="ru-RU" sz="3600" dirty="0" smtClean="0">
                <a:latin typeface="Tahoma" pitchFamily="34" charset="0"/>
                <a:ea typeface="Tahoma" pitchFamily="34" charset="0"/>
                <a:cs typeface="Tahoma" pitchFamily="34" charset="0"/>
              </a:rPr>
              <a:t> руб. единовременно или в течение года), то применяется ст. 15.25 </a:t>
            </a:r>
            <a:r>
              <a:rPr lang="ru-RU" sz="3600" dirty="0" err="1" smtClean="0">
                <a:latin typeface="Tahoma" pitchFamily="34" charset="0"/>
                <a:ea typeface="Tahoma" pitchFamily="34" charset="0"/>
                <a:cs typeface="Tahoma" pitchFamily="34" charset="0"/>
              </a:rPr>
              <a:t>КоАП</a:t>
            </a:r>
            <a:r>
              <a:rPr lang="ru-RU" sz="3600" dirty="0" smtClean="0">
                <a:latin typeface="Tahoma" pitchFamily="34" charset="0"/>
                <a:ea typeface="Tahoma" pitchFamily="34" charset="0"/>
                <a:cs typeface="Tahoma" pitchFamily="34" charset="0"/>
              </a:rPr>
              <a:t> РФ.</a:t>
            </a:r>
          </a:p>
          <a:p>
            <a:pPr algn="just"/>
            <a:r>
              <a:rPr lang="ru-RU" sz="3600" dirty="0" smtClean="0">
                <a:latin typeface="Tahoma" pitchFamily="34" charset="0"/>
                <a:ea typeface="Tahoma" pitchFamily="34" charset="0"/>
                <a:cs typeface="Tahoma" pitchFamily="34" charset="0"/>
              </a:rPr>
              <a:t>Штраф для организаций и ИП в данном случае составит:</a:t>
            </a:r>
          </a:p>
          <a:p>
            <a:pPr lvl="0" algn="just"/>
            <a:r>
              <a:rPr lang="ru-RU" sz="3600" dirty="0" smtClean="0">
                <a:latin typeface="Tahoma" pitchFamily="34" charset="0"/>
                <a:ea typeface="Tahoma" pitchFamily="34" charset="0"/>
                <a:cs typeface="Tahoma" pitchFamily="34" charset="0"/>
              </a:rPr>
              <a:t>1/150 ключевой ставки ЦБ от суммы нарушения за каждый день просрочки;</a:t>
            </a:r>
          </a:p>
          <a:p>
            <a:pPr lvl="0" algn="just"/>
            <a:r>
              <a:rPr lang="ru-RU" sz="3600" dirty="0" smtClean="0">
                <a:latin typeface="Tahoma" pitchFamily="34" charset="0"/>
                <a:ea typeface="Tahoma" pitchFamily="34" charset="0"/>
                <a:cs typeface="Tahoma" pitchFamily="34" charset="0"/>
              </a:rPr>
              <a:t>от 75% до 100% от суммы сделки.</a:t>
            </a:r>
          </a:p>
          <a:p>
            <a:pPr algn="just"/>
            <a:r>
              <a:rPr lang="ru-RU" sz="3600" dirty="0" smtClean="0">
                <a:latin typeface="Tahoma" pitchFamily="34" charset="0"/>
                <a:ea typeface="Tahoma" pitchFamily="34" charset="0"/>
                <a:cs typeface="Tahoma" pitchFamily="34" charset="0"/>
              </a:rPr>
              <a:t>Указанные виды санкций могут применяться как по отдельности, так и совместно. Виновные должностные лица будут оштрафованы на сумму от 20 до 30 тыс. руб.</a:t>
            </a:r>
          </a:p>
          <a:p>
            <a:pPr algn="just"/>
            <a:r>
              <a:rPr lang="ru-RU" sz="3600" dirty="0" smtClean="0">
                <a:latin typeface="Tahoma" pitchFamily="34" charset="0"/>
                <a:ea typeface="Tahoma" pitchFamily="34" charset="0"/>
                <a:cs typeface="Tahoma" pitchFamily="34" charset="0"/>
              </a:rPr>
              <a:t>За нарушения в области представления документов для валютного контроля предусмотрены отдельные санкции. Нарушение регламента представления данных документов влечет за собой штраф для юридических лиц в сумме от 40 до 50 тыс. руб., а для ИП и должностных лиц – от 4 до 5 тыс. руб</a:t>
            </a:r>
            <a:r>
              <a:rPr lang="ru-RU" sz="3600" dirty="0" smtClean="0">
                <a:latin typeface="Tahoma" pitchFamily="34" charset="0"/>
                <a:ea typeface="Tahoma" pitchFamily="34" charset="0"/>
                <a:cs typeface="Tahoma" pitchFamily="34" charset="0"/>
              </a:rPr>
              <a:t>.</a:t>
            </a:r>
          </a:p>
          <a:p>
            <a:pPr algn="just"/>
            <a:r>
              <a:rPr lang="ru-RU" sz="3600" b="1" dirty="0" smtClean="0">
                <a:latin typeface="Tahoma" pitchFamily="34" charset="0"/>
                <a:ea typeface="Tahoma" pitchFamily="34" charset="0"/>
                <a:cs typeface="Tahoma" pitchFamily="34" charset="0"/>
              </a:rPr>
              <a:t>ВЫВОД: получить </a:t>
            </a:r>
            <a:r>
              <a:rPr lang="ru-RU" sz="3600" b="1" dirty="0" smtClean="0">
                <a:latin typeface="Tahoma" pitchFamily="34" charset="0"/>
                <a:ea typeface="Tahoma" pitchFamily="34" charset="0"/>
                <a:cs typeface="Tahoma" pitchFamily="34" charset="0"/>
              </a:rPr>
              <a:t>кредит за рубежом, но следует его перевести на счет в российском банке. Если нет, только тогда санкции по </a:t>
            </a:r>
            <a:r>
              <a:rPr lang="ru-RU" sz="3600" b="1" dirty="0" err="1" smtClean="0">
                <a:latin typeface="Tahoma" pitchFamily="34" charset="0"/>
                <a:ea typeface="Tahoma" pitchFamily="34" charset="0"/>
                <a:cs typeface="Tahoma" pitchFamily="34" charset="0"/>
              </a:rPr>
              <a:t>КОАп</a:t>
            </a:r>
            <a:r>
              <a:rPr lang="ru-RU" sz="3600" b="1" dirty="0" smtClean="0">
                <a:latin typeface="Tahoma" pitchFamily="34" charset="0"/>
                <a:ea typeface="Tahoma" pitchFamily="34" charset="0"/>
                <a:cs typeface="Tahoma" pitchFamily="34" charset="0"/>
              </a:rPr>
              <a:t> либо даже УК РФ (при сумме кредита более 6 млн.). В обслуживающий банк подается СПД</a:t>
            </a:r>
          </a:p>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117</a:t>
            </a:fld>
            <a:endParaRPr lang="ru-RU"/>
          </a:p>
        </p:txBody>
      </p:sp>
      <p:sp>
        <p:nvSpPr>
          <p:cNvPr id="5" name="Заголовок 4"/>
          <p:cNvSpPr>
            <a:spLocks noGrp="1"/>
          </p:cNvSpPr>
          <p:nvPr>
            <p:ph type="title"/>
          </p:nvPr>
        </p:nvSpPr>
        <p:spPr/>
        <p:txBody>
          <a:bodyPr>
            <a:normAutofit/>
          </a:bodyPr>
          <a:lstStyle/>
          <a:p>
            <a:r>
              <a:rPr lang="ru-RU" sz="2400" dirty="0" smtClean="0">
                <a:latin typeface="Tahoma" pitchFamily="34" charset="0"/>
                <a:ea typeface="Tahoma" pitchFamily="34" charset="0"/>
                <a:cs typeface="Tahoma" pitchFamily="34" charset="0"/>
              </a:rPr>
              <a:t>Штраф за нарушение валютного контроля</a:t>
            </a:r>
            <a:endParaRPr lang="ru-RU" sz="2400" dirty="0">
              <a:latin typeface="Tahoma" pitchFamily="34" charset="0"/>
              <a:ea typeface="Tahoma" pitchFamily="34" charset="0"/>
              <a:cs typeface="Tahoma"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04088"/>
            <a:ext cx="8295456" cy="2508888"/>
          </a:xfrm>
        </p:spPr>
        <p:txBody>
          <a:bodyPr/>
          <a:lstStyle/>
          <a:p>
            <a:pPr algn="ctr"/>
            <a:r>
              <a:rPr lang="ru-RU" dirty="0" smtClean="0"/>
              <a:t>СПАСИБО ЗА ВНИМАНИЕ!!!</a:t>
            </a:r>
            <a:endParaRPr lang="ru-RU" dirty="0"/>
          </a:p>
        </p:txBody>
      </p:sp>
      <p:sp>
        <p:nvSpPr>
          <p:cNvPr id="3" name="Номер слайда 2"/>
          <p:cNvSpPr>
            <a:spLocks noGrp="1"/>
          </p:cNvSpPr>
          <p:nvPr>
            <p:ph type="sldNum" sz="quarter" idx="12"/>
          </p:nvPr>
        </p:nvSpPr>
        <p:spPr/>
        <p:txBody>
          <a:bodyPr/>
          <a:lstStyle/>
          <a:p>
            <a:fld id="{8D4AC1BC-299C-4B83-A5CA-DD773E3F1862}" type="slidenum">
              <a:rPr lang="ru-RU" smtClean="0"/>
              <a:pPr/>
              <a:t>118</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9525">
            <a:solidFill>
              <a:schemeClr val="tx1"/>
            </a:solidFill>
          </a:ln>
        </p:spPr>
        <p:txBody>
          <a:bodyPr>
            <a:normAutofit/>
          </a:bodyPr>
          <a:lstStyle/>
          <a:p>
            <a:pPr algn="just"/>
            <a:r>
              <a:rPr lang="ru-RU" sz="1800" dirty="0" smtClean="0">
                <a:latin typeface="Tahoma" pitchFamily="34" charset="0"/>
                <a:ea typeface="Tahoma" pitchFamily="34" charset="0"/>
                <a:cs typeface="Tahoma" pitchFamily="34" charset="0"/>
              </a:rPr>
              <a:t>С 19.08.2017  г. необоснованная «налоговая выгода» стала трактоваться, в том числе и НК РФ – п.3.ст.54.1.</a:t>
            </a:r>
          </a:p>
          <a:p>
            <a:pPr algn="just">
              <a:buNone/>
            </a:pPr>
            <a:r>
              <a:rPr lang="ru-RU" sz="1800" dirty="0" smtClean="0">
                <a:latin typeface="Tahoma" pitchFamily="34" charset="0"/>
                <a:ea typeface="Tahoma" pitchFamily="34" charset="0"/>
                <a:cs typeface="Tahoma" pitchFamily="34" charset="0"/>
              </a:rPr>
              <a:t>С принятием ст. 54.1. как мы считаем, в деятельности налогоплательщика возникли: </a:t>
            </a:r>
          </a:p>
          <a:p>
            <a:pPr algn="just">
              <a:buNone/>
            </a:pPr>
            <a:r>
              <a:rPr lang="ru-RU" sz="1800" dirty="0" smtClean="0">
                <a:latin typeface="Tahoma" pitchFamily="34" charset="0"/>
                <a:ea typeface="Tahoma" pitchFamily="34" charset="0"/>
                <a:cs typeface="Tahoma" pitchFamily="34" charset="0"/>
              </a:rPr>
              <a:t>«плюсы» - инспекторы ИФНС не вправе «снять» расходы и вычеты на том лишь основании, что первичные документы контрагента подписаны неустановленным и (или) неуполномоченным лицом; контрагент нарушил налоговое законодательство.</a:t>
            </a:r>
          </a:p>
          <a:p>
            <a:pPr algn="just">
              <a:buNone/>
            </a:pPr>
            <a:r>
              <a:rPr lang="ru-RU" sz="1800" dirty="0" smtClean="0">
                <a:latin typeface="Tahoma" pitchFamily="34" charset="0"/>
                <a:ea typeface="Tahoma" pitchFamily="34" charset="0"/>
                <a:cs typeface="Tahoma" pitchFamily="34" charset="0"/>
              </a:rPr>
              <a:t>«минусы, сложности» – прямой запрет на отражение в расходах и вычетах фиктивных сделок. Сделка должна быть реальна, т.е. ее основной целью не может быть неуплата налога, налоговая выгода; контрагент должен реально исполнить свои обязательства</a:t>
            </a:r>
          </a:p>
          <a:p>
            <a:pPr algn="just">
              <a:buNone/>
            </a:pPr>
            <a:r>
              <a:rPr lang="ru-RU" sz="1800" u="sng" dirty="0" smtClean="0">
                <a:latin typeface="Tahoma" pitchFamily="34" charset="0"/>
                <a:ea typeface="Tahoma" pitchFamily="34" charset="0"/>
                <a:cs typeface="Tahoma" pitchFamily="34" charset="0"/>
              </a:rPr>
              <a:t>Основание</a:t>
            </a:r>
            <a:r>
              <a:rPr lang="ru-RU" sz="1800" dirty="0" smtClean="0">
                <a:latin typeface="Tahoma" pitchFamily="34" charset="0"/>
                <a:ea typeface="Tahoma" pitchFamily="34" charset="0"/>
                <a:cs typeface="Tahoma" pitchFamily="34" charset="0"/>
              </a:rPr>
              <a:t>: Определение ВС от 06.02.2017 №305-КК16-14921; письмо ФНС от 23.03.2017 №ЕД-5-9/54</a:t>
            </a:r>
            <a:r>
              <a:rPr lang="en-US" sz="1800" dirty="0" smtClean="0">
                <a:latin typeface="Tahoma" pitchFamily="34" charset="0"/>
                <a:ea typeface="Tahoma" pitchFamily="34" charset="0"/>
                <a:cs typeface="Tahoma" pitchFamily="34" charset="0"/>
              </a:rPr>
              <a:t>@</a:t>
            </a: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Определение</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5314602"/>
          </a:xfrm>
        </p:spPr>
        <p:txBody>
          <a:bodyPr>
            <a:normAutofit/>
          </a:bodyPr>
          <a:lstStyle/>
          <a:p>
            <a:pPr algn="just"/>
            <a:r>
              <a:rPr lang="ru-RU" sz="2400" dirty="0" smtClean="0">
                <a:latin typeface="Tahoma" pitchFamily="34" charset="0"/>
                <a:ea typeface="Tahoma" pitchFamily="34" charset="0"/>
                <a:cs typeface="Tahoma" pitchFamily="34" charset="0"/>
              </a:rPr>
              <a:t>Письмо ФНС от 11.08.2017 №СА-4-7/15895</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«О направлении обзора судебной практики, связанной с обжалованием налогоплательщиками ненормативных актов налоговых органов, вынесенных по результатам мероприятий налогового контроля, в ходе которых установлены факты получения необоснованной налоговой выгоды путем формального разделения (дробления) бизнеса и искусственного распределения выручки от осуществляемой деятельности на подконтрольных взаимозависимых лиц»</a:t>
            </a:r>
            <a:endParaRPr lang="ru-RU" sz="2400"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13</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9525">
            <a:solidFill>
              <a:schemeClr val="tx1"/>
            </a:solidFill>
          </a:ln>
        </p:spPr>
        <p:txBody>
          <a:bodyPr>
            <a:normAutofit fontScale="92500" lnSpcReduction="20000"/>
          </a:bodyPr>
          <a:lstStyle/>
          <a:p>
            <a:pPr algn="just"/>
            <a:r>
              <a:rPr lang="ru-RU" sz="2000" b="1" dirty="0" smtClean="0">
                <a:latin typeface="Tahoma" pitchFamily="34" charset="0"/>
                <a:ea typeface="Tahoma" pitchFamily="34" charset="0"/>
                <a:cs typeface="Tahoma" pitchFamily="34" charset="0"/>
              </a:rPr>
              <a:t>Налоговая выгода </a:t>
            </a:r>
            <a:r>
              <a:rPr lang="ru-RU" sz="2000" dirty="0" smtClean="0">
                <a:latin typeface="Tahoma" pitchFamily="34" charset="0"/>
                <a:ea typeface="Tahoma" pitchFamily="34" charset="0"/>
                <a:cs typeface="Tahoma" pitchFamily="34" charset="0"/>
              </a:rPr>
              <a:t>может быть признана необоснованной, если для целей налогообложения учтены операции не в соответствие с их действительным экономическим смыслом или учтены операции, не обусловленные разумными экономическими или иными причинами, целями делового характера (определение  п.3,5 Постановления ВАС РФ от 12.10.2006). В связи с этим в случае наличия особых форм расчетов и сроков платежей, свидетельствующих о групповой согласованности операций, суду необходимо </a:t>
            </a:r>
            <a:r>
              <a:rPr lang="ru-RU" sz="2000" i="1" dirty="0" smtClean="0">
                <a:latin typeface="Tahoma" pitchFamily="34" charset="0"/>
                <a:ea typeface="Tahoma" pitchFamily="34" charset="0"/>
                <a:cs typeface="Tahoma" pitchFamily="34" charset="0"/>
              </a:rPr>
              <a:t>исследовать</a:t>
            </a:r>
            <a:r>
              <a:rPr lang="ru-RU" sz="2000" dirty="0" smtClean="0">
                <a:latin typeface="Tahoma" pitchFamily="34" charset="0"/>
                <a:ea typeface="Tahoma" pitchFamily="34" charset="0"/>
                <a:cs typeface="Tahoma" pitchFamily="34" charset="0"/>
              </a:rPr>
              <a:t>, обусловлены ли они </a:t>
            </a:r>
            <a:r>
              <a:rPr lang="ru-RU" sz="2000" i="1" dirty="0" smtClean="0">
                <a:latin typeface="Tahoma" pitchFamily="34" charset="0"/>
                <a:ea typeface="Tahoma" pitchFamily="34" charset="0"/>
                <a:cs typeface="Tahoma" pitchFamily="34" charset="0"/>
              </a:rPr>
              <a:t>разумными экономическими и иными причинами (деловыми целями).</a:t>
            </a:r>
          </a:p>
          <a:p>
            <a:pPr algn="just"/>
            <a:r>
              <a:rPr lang="ru-RU" sz="2000" dirty="0" smtClean="0">
                <a:latin typeface="Tahoma" pitchFamily="34" charset="0"/>
                <a:ea typeface="Tahoma" pitchFamily="34" charset="0"/>
                <a:cs typeface="Tahoma" pitchFamily="34" charset="0"/>
              </a:rPr>
              <a:t>Налоговое законодательство не исключает в налоговых правоотношениях </a:t>
            </a:r>
            <a:r>
              <a:rPr lang="ru-RU" sz="2000" i="1" dirty="0" smtClean="0">
                <a:latin typeface="Tahoma" pitchFamily="34" charset="0"/>
                <a:ea typeface="Tahoma" pitchFamily="34" charset="0"/>
                <a:cs typeface="Tahoma" pitchFamily="34" charset="0"/>
              </a:rPr>
              <a:t>принцип диспозитивности </a:t>
            </a:r>
            <a:r>
              <a:rPr lang="ru-RU" sz="2000" dirty="0" smtClean="0">
                <a:latin typeface="Tahoma" pitchFamily="34" charset="0"/>
                <a:ea typeface="Tahoma" pitchFamily="34" charset="0"/>
                <a:cs typeface="Tahoma" pitchFamily="34" charset="0"/>
              </a:rPr>
              <a:t>и допускает возможность выбора налогоплательщиком того или иного метода УП, которая однако, не должна использоваться для неправомерного сокращения налоговых поступлений в бюджет в результате злоупотребления своими полномочиями (Определение Конституционного суда от 04.07.2017 №1440-О)</a:t>
            </a:r>
          </a:p>
          <a:p>
            <a:pPr>
              <a:buNone/>
            </a:pP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9525">
            <a:solidFill>
              <a:schemeClr val="tx1"/>
            </a:solidFill>
          </a:ln>
        </p:spPr>
        <p:txBody>
          <a:bodyPr>
            <a:noAutofit/>
          </a:bodyPr>
          <a:lstStyle/>
          <a:p>
            <a:pPr algn="ctr"/>
            <a:r>
              <a:rPr lang="ru-RU" sz="2400" dirty="0" smtClean="0">
                <a:latin typeface="Tahoma" pitchFamily="34" charset="0"/>
                <a:ea typeface="Tahoma" pitchFamily="34" charset="0"/>
                <a:cs typeface="Tahoma" pitchFamily="34" charset="0"/>
              </a:rPr>
              <a:t>Необоснованная налоговая выгода путем формального разделения (раздробления) бизнеса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9525">
            <a:solidFill>
              <a:schemeClr val="tx1"/>
            </a:solidFill>
          </a:ln>
        </p:spPr>
        <p:txBody>
          <a:bodyPr>
            <a:normAutofit/>
          </a:bodyPr>
          <a:lstStyle/>
          <a:p>
            <a:pPr algn="just">
              <a:buNone/>
            </a:pPr>
            <a:endParaRPr lang="ru-RU" sz="2000" dirty="0" smtClean="0">
              <a:latin typeface="Tahoma" pitchFamily="34" charset="0"/>
              <a:ea typeface="Tahoma" pitchFamily="34" charset="0"/>
              <a:cs typeface="Tahoma" pitchFamily="34" charset="0"/>
            </a:endParaRPr>
          </a:p>
          <a:p>
            <a:pPr algn="just">
              <a:buNone/>
            </a:pPr>
            <a:r>
              <a:rPr lang="ru-RU" sz="2000" dirty="0" smtClean="0">
                <a:latin typeface="Tahoma" pitchFamily="34" charset="0"/>
                <a:ea typeface="Tahoma" pitchFamily="34" charset="0"/>
                <a:cs typeface="Tahoma" pitchFamily="34" charset="0"/>
              </a:rPr>
              <a:t>За последние 4 года арбитражными судами рассмотрено более </a:t>
            </a:r>
            <a:r>
              <a:rPr lang="ru-RU" sz="2000" b="1" dirty="0" smtClean="0">
                <a:latin typeface="Tahoma" pitchFamily="34" charset="0"/>
                <a:ea typeface="Tahoma" pitchFamily="34" charset="0"/>
                <a:cs typeface="Tahoma" pitchFamily="34" charset="0"/>
              </a:rPr>
              <a:t>400</a:t>
            </a:r>
            <a:r>
              <a:rPr lang="ru-RU" sz="2000" dirty="0" smtClean="0">
                <a:latin typeface="Tahoma" pitchFamily="34" charset="0"/>
                <a:ea typeface="Tahoma" pitchFamily="34" charset="0"/>
                <a:cs typeface="Tahoma" pitchFamily="34" charset="0"/>
              </a:rPr>
              <a:t> </a:t>
            </a:r>
            <a:r>
              <a:rPr lang="ru-RU" sz="2000" b="1" dirty="0" smtClean="0">
                <a:latin typeface="Tahoma" pitchFamily="34" charset="0"/>
                <a:ea typeface="Tahoma" pitchFamily="34" charset="0"/>
                <a:cs typeface="Tahoma" pitchFamily="34" charset="0"/>
              </a:rPr>
              <a:t>дел</a:t>
            </a:r>
            <a:r>
              <a:rPr lang="ru-RU" sz="2000" dirty="0" smtClean="0">
                <a:latin typeface="Tahoma" pitchFamily="34" charset="0"/>
                <a:ea typeface="Tahoma" pitchFamily="34" charset="0"/>
                <a:cs typeface="Tahoma" pitchFamily="34" charset="0"/>
              </a:rPr>
              <a:t> на сумму, превышающую </a:t>
            </a:r>
            <a:r>
              <a:rPr lang="ru-RU" sz="2000" b="1" dirty="0" smtClean="0">
                <a:latin typeface="Tahoma" pitchFamily="34" charset="0"/>
                <a:ea typeface="Tahoma" pitchFamily="34" charset="0"/>
                <a:cs typeface="Tahoma" pitchFamily="34" charset="0"/>
              </a:rPr>
              <a:t>12,5 млрд.руб</a:t>
            </a:r>
            <a:r>
              <a:rPr lang="ru-RU" sz="2000" dirty="0" smtClean="0">
                <a:latin typeface="Tahoma" pitchFamily="34" charset="0"/>
                <a:ea typeface="Tahoma" pitchFamily="34" charset="0"/>
                <a:cs typeface="Tahoma" pitchFamily="34" charset="0"/>
              </a:rPr>
              <a:t>., в рамках которых оспаривались ненормативные акты налоговых органов, вынесенные по результатам мероприятий налогового контроля и содержащие выводы о получении налогоплательщиками необоснованной налоговой выгоды в результате применения данной схемы.</a:t>
            </a:r>
          </a:p>
          <a:p>
            <a:pPr algn="just">
              <a:buNone/>
            </a:pPr>
            <a:r>
              <a:rPr lang="ru-RU" sz="2000" i="1" dirty="0" smtClean="0">
                <a:latin typeface="Tahoma" pitchFamily="34" charset="0"/>
                <a:ea typeface="Tahoma" pitchFamily="34" charset="0"/>
                <a:cs typeface="Tahoma" pitchFamily="34" charset="0"/>
              </a:rPr>
              <a:t>Далее</a:t>
            </a:r>
            <a:r>
              <a:rPr lang="ru-RU" sz="2000" dirty="0" smtClean="0">
                <a:latin typeface="Tahoma" pitchFamily="34" charset="0"/>
                <a:ea typeface="Tahoma" pitchFamily="34" charset="0"/>
                <a:cs typeface="Tahoma" pitchFamily="34" charset="0"/>
              </a:rPr>
              <a:t> (</a:t>
            </a:r>
            <a:r>
              <a:rPr lang="ru-RU" sz="2000" dirty="0" err="1" smtClean="0">
                <a:latin typeface="Tahoma" pitchFamily="34" charset="0"/>
                <a:ea typeface="Tahoma" pitchFamily="34" charset="0"/>
                <a:cs typeface="Tahoma" pitchFamily="34" charset="0"/>
              </a:rPr>
              <a:t>ппоследующие</a:t>
            </a:r>
            <a:r>
              <a:rPr lang="ru-RU" sz="2000" dirty="0" smtClean="0">
                <a:latin typeface="Tahoma" pitchFamily="34" charset="0"/>
                <a:ea typeface="Tahoma" pitchFamily="34" charset="0"/>
                <a:cs typeface="Tahoma" pitchFamily="34" charset="0"/>
              </a:rPr>
              <a:t> вопросы </a:t>
            </a:r>
            <a:r>
              <a:rPr lang="ru-RU" sz="2000" dirty="0" err="1" smtClean="0">
                <a:latin typeface="Tahoma" pitchFamily="34" charset="0"/>
                <a:ea typeface="Tahoma" pitchFamily="34" charset="0"/>
                <a:cs typeface="Tahoma" pitchFamily="34" charset="0"/>
              </a:rPr>
              <a:t>вебинара</a:t>
            </a:r>
            <a:r>
              <a:rPr lang="ru-RU" sz="2000" dirty="0" smtClean="0">
                <a:latin typeface="Tahoma" pitchFamily="34" charset="0"/>
                <a:ea typeface="Tahoma" pitchFamily="34" charset="0"/>
                <a:cs typeface="Tahoma" pitchFamily="34" charset="0"/>
              </a:rPr>
              <a:t>) рассмотрим признаки применения данной схемы на практике по оценке налоговых органов.</a:t>
            </a: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9525">
            <a:solidFill>
              <a:schemeClr val="tx1"/>
            </a:solidFill>
          </a:ln>
        </p:spPr>
        <p:txBody>
          <a:bodyPr>
            <a:noAutofit/>
          </a:bodyPr>
          <a:lstStyle/>
          <a:p>
            <a:pPr algn="ctr"/>
            <a:r>
              <a:rPr lang="ru-RU" sz="2400" dirty="0" smtClean="0">
                <a:latin typeface="Tahoma" pitchFamily="34" charset="0"/>
                <a:ea typeface="Tahoma" pitchFamily="34" charset="0"/>
                <a:cs typeface="Tahoma" pitchFamily="34" charset="0"/>
              </a:rPr>
              <a:t>Необоснованная налоговая выгода путем формального разделения (раздробления) бизнеса (2)</a:t>
            </a:r>
            <a:endParaRPr lang="ru-RU" sz="2400" dirty="0"/>
          </a:p>
        </p:txBody>
      </p:sp>
      <p:sp>
        <p:nvSpPr>
          <p:cNvPr id="4" name="Номер слайда 3"/>
          <p:cNvSpPr>
            <a:spLocks noGrp="1"/>
          </p:cNvSpPr>
          <p:nvPr>
            <p:ph type="sldNum" sz="quarter" idx="12"/>
          </p:nvPr>
        </p:nvSpPr>
        <p:spPr/>
        <p:txBody>
          <a:bodyPr/>
          <a:lstStyle/>
          <a:p>
            <a:fld id="{8D4AC1BC-299C-4B83-A5CA-DD773E3F1862}" type="slidenum">
              <a:rPr lang="ru-RU" smtClean="0"/>
              <a:pPr/>
              <a:t>15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4666530"/>
          </a:xfrm>
        </p:spPr>
        <p:txBody>
          <a:bodyPr>
            <a:normAutofit/>
          </a:bodyPr>
          <a:lstStyle/>
          <a:p>
            <a:pPr algn="just"/>
            <a:r>
              <a:rPr lang="ru-RU" sz="2800" dirty="0" smtClean="0">
                <a:latin typeface="Tahoma" pitchFamily="34" charset="0"/>
                <a:ea typeface="Tahoma" pitchFamily="34" charset="0"/>
                <a:cs typeface="Tahoma" pitchFamily="34" charset="0"/>
              </a:rPr>
              <a:t>Установление в ходе налоговых проверок обстоятельств, свидетельствующих об умысле в действиях должностных лиц налогоплательщика (методические рекомендации, утв. СК России – письмо ФНС России от 13.07.2017 №ЕД-4-2/13650</a:t>
            </a:r>
            <a:r>
              <a:rPr lang="en-US" sz="2800" dirty="0" smtClean="0">
                <a:latin typeface="Tahoma" pitchFamily="34" charset="0"/>
                <a:ea typeface="Tahoma" pitchFamily="34" charset="0"/>
                <a:cs typeface="Tahoma" pitchFamily="34" charset="0"/>
              </a:rPr>
              <a:t>@</a:t>
            </a:r>
            <a:r>
              <a:rPr lang="ru-RU" sz="2800" dirty="0" smtClean="0">
                <a:latin typeface="Tahoma" pitchFamily="34" charset="0"/>
                <a:ea typeface="Tahoma" pitchFamily="34" charset="0"/>
                <a:cs typeface="Tahoma" pitchFamily="34" charset="0"/>
              </a:rPr>
              <a:t>)</a:t>
            </a:r>
            <a:endParaRPr lang="ru-RU" sz="2800"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16</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just">
              <a:buNone/>
            </a:pPr>
            <a:r>
              <a:rPr lang="ru-RU" sz="2000" b="1" dirty="0" smtClean="0">
                <a:latin typeface="Tahoma" pitchFamily="34" charset="0"/>
                <a:ea typeface="Tahoma" pitchFamily="34" charset="0"/>
                <a:cs typeface="Tahoma" pitchFamily="34" charset="0"/>
              </a:rPr>
              <a:t>Обстоятельства, свидетельствующие об умысле </a:t>
            </a:r>
            <a:r>
              <a:rPr lang="ru-RU" sz="2000" dirty="0" smtClean="0">
                <a:latin typeface="Tahoma" pitchFamily="34" charset="0"/>
                <a:ea typeface="Tahoma" pitchFamily="34" charset="0"/>
                <a:cs typeface="Tahoma" pitchFamily="34" charset="0"/>
              </a:rPr>
              <a:t>налогоплательщика на неуплату налогов (сборов) </a:t>
            </a:r>
            <a:r>
              <a:rPr lang="ru-RU" sz="2000" b="1" dirty="0" smtClean="0">
                <a:latin typeface="Tahoma" pitchFamily="34" charset="0"/>
                <a:ea typeface="Tahoma" pitchFamily="34" charset="0"/>
                <a:cs typeface="Tahoma" pitchFamily="34" charset="0"/>
              </a:rPr>
              <a:t>являются общими</a:t>
            </a:r>
            <a:r>
              <a:rPr lang="ru-RU" sz="2000" dirty="0" smtClean="0">
                <a:latin typeface="Tahoma" pitchFamily="34" charset="0"/>
                <a:ea typeface="Tahoma" pitchFamily="34" charset="0"/>
                <a:cs typeface="Tahoma" pitchFamily="34" charset="0"/>
              </a:rPr>
              <a:t> как для налогового, так и следственного органа.</a:t>
            </a:r>
          </a:p>
          <a:p>
            <a:pPr algn="just">
              <a:buNone/>
            </a:pPr>
            <a:r>
              <a:rPr lang="ru-RU" sz="2000" b="1" dirty="0" smtClean="0">
                <a:latin typeface="Tahoma" pitchFamily="34" charset="0"/>
                <a:ea typeface="Tahoma" pitchFamily="34" charset="0"/>
                <a:cs typeface="Tahoma" pitchFamily="34" charset="0"/>
              </a:rPr>
              <a:t>Налоговые последствия </a:t>
            </a:r>
            <a:r>
              <a:rPr lang="ru-RU" sz="2000" dirty="0" smtClean="0">
                <a:latin typeface="Tahoma" pitchFamily="34" charset="0"/>
                <a:ea typeface="Tahoma" pitchFamily="34" charset="0"/>
                <a:cs typeface="Tahoma" pitchFamily="34" charset="0"/>
              </a:rPr>
              <a:t>(п.3.ст.122) при </a:t>
            </a:r>
            <a:r>
              <a:rPr lang="ru-RU" sz="2000" b="1" dirty="0" smtClean="0">
                <a:latin typeface="Tahoma" pitchFamily="34" charset="0"/>
                <a:ea typeface="Tahoma" pitchFamily="34" charset="0"/>
                <a:cs typeface="Tahoma" pitchFamily="34" charset="0"/>
              </a:rPr>
              <a:t>умышленной</a:t>
            </a:r>
            <a:r>
              <a:rPr lang="ru-RU" sz="2000" dirty="0" smtClean="0">
                <a:latin typeface="Tahoma" pitchFamily="34" charset="0"/>
                <a:ea typeface="Tahoma" pitchFamily="34" charset="0"/>
                <a:cs typeface="Tahoma" pitchFamily="34" charset="0"/>
              </a:rPr>
              <a:t> неуплате (неполной неуплате) сумм налога (сбора) – 40% от неуплаченной суммы налога (сбора) (уголовно-правовая перспектива); при неумышленной неуплате… - 20% (п.1. ст.122 НК РФ). </a:t>
            </a:r>
          </a:p>
          <a:p>
            <a:pPr algn="just">
              <a:buNone/>
            </a:pPr>
            <a:r>
              <a:rPr lang="ru-RU" sz="2000" b="1" dirty="0" smtClean="0">
                <a:latin typeface="Tahoma" pitchFamily="34" charset="0"/>
                <a:ea typeface="Tahoma" pitchFamily="34" charset="0"/>
                <a:cs typeface="Tahoma" pitchFamily="34" charset="0"/>
              </a:rPr>
              <a:t>Квалификация налоговых нарушений</a:t>
            </a:r>
            <a:r>
              <a:rPr lang="ru-RU" sz="2000" dirty="0" smtClean="0">
                <a:latin typeface="Tahoma" pitchFamily="34" charset="0"/>
                <a:ea typeface="Tahoma" pitchFamily="34" charset="0"/>
                <a:cs typeface="Tahoma" pitchFamily="34" charset="0"/>
              </a:rPr>
              <a:t>: </a:t>
            </a:r>
            <a:r>
              <a:rPr lang="ru-RU" sz="2000" i="1" dirty="0" smtClean="0">
                <a:latin typeface="Tahoma" pitchFamily="34" charset="0"/>
                <a:ea typeface="Tahoma" pitchFamily="34" charset="0"/>
                <a:cs typeface="Tahoma" pitchFamily="34" charset="0"/>
              </a:rPr>
              <a:t>виновные</a:t>
            </a:r>
            <a:r>
              <a:rPr lang="ru-RU" sz="2000" dirty="0" smtClean="0">
                <a:latin typeface="Tahoma" pitchFamily="34" charset="0"/>
                <a:ea typeface="Tahoma" pitchFamily="34" charset="0"/>
                <a:cs typeface="Tahoma" pitchFamily="34" charset="0"/>
              </a:rPr>
              <a:t> деяния (умышленные и по неосторожности); </a:t>
            </a:r>
            <a:r>
              <a:rPr lang="ru-RU" sz="2000" i="1" dirty="0" smtClean="0">
                <a:latin typeface="Tahoma" pitchFamily="34" charset="0"/>
                <a:ea typeface="Tahoma" pitchFamily="34" charset="0"/>
                <a:cs typeface="Tahoma" pitchFamily="34" charset="0"/>
              </a:rPr>
              <a:t>невиновные</a:t>
            </a:r>
            <a:r>
              <a:rPr lang="ru-RU" sz="2000" dirty="0" smtClean="0">
                <a:latin typeface="Tahoma" pitchFamily="34" charset="0"/>
                <a:ea typeface="Tahoma" pitchFamily="34" charset="0"/>
                <a:cs typeface="Tahoma" pitchFamily="34" charset="0"/>
              </a:rPr>
              <a:t>. </a:t>
            </a:r>
          </a:p>
          <a:p>
            <a:pPr algn="just">
              <a:buNone/>
            </a:pPr>
            <a:r>
              <a:rPr lang="ru-RU" sz="2000" b="1" dirty="0" smtClean="0">
                <a:latin typeface="Tahoma" pitchFamily="34" charset="0"/>
                <a:ea typeface="Tahoma" pitchFamily="34" charset="0"/>
                <a:cs typeface="Tahoma" pitchFamily="34" charset="0"/>
              </a:rPr>
              <a:t>Пример умысла</a:t>
            </a:r>
            <a:r>
              <a:rPr lang="ru-RU" sz="2000" dirty="0" smtClean="0">
                <a:latin typeface="Tahoma" pitchFamily="34" charset="0"/>
                <a:ea typeface="Tahoma" pitchFamily="34" charset="0"/>
                <a:cs typeface="Tahoma" pitchFamily="34" charset="0"/>
              </a:rPr>
              <a:t>: дробление бизнеса, использование фирм-однодневок (как правило, указано в рассматриваемом документе). </a:t>
            </a:r>
          </a:p>
          <a:p>
            <a:pPr algn="just">
              <a:buNone/>
            </a:pPr>
            <a:r>
              <a:rPr lang="ru-RU" sz="2000" dirty="0" smtClean="0">
                <a:latin typeface="Tahoma" pitchFamily="34" charset="0"/>
                <a:ea typeface="Tahoma" pitchFamily="34" charset="0"/>
                <a:cs typeface="Tahoma" pitchFamily="34" charset="0"/>
              </a:rPr>
              <a:t>Невиновные действия: арифметическая ошибка.</a:t>
            </a:r>
          </a:p>
          <a:p>
            <a:pPr algn="just">
              <a:buNone/>
            </a:pPr>
            <a:r>
              <a:rPr lang="ru-RU" sz="2000" dirty="0" smtClean="0">
                <a:latin typeface="Tahoma" pitchFamily="34" charset="0"/>
                <a:ea typeface="Tahoma" pitchFamily="34" charset="0"/>
                <a:cs typeface="Tahoma" pitchFamily="34" charset="0"/>
              </a:rPr>
              <a:t>Налоговым органам рекомендуется в ходе проведения контрольных мероприятий исследовать вопрос о наличии умысла!!!, отражать в актах налоговых проверок.</a:t>
            </a: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К вопросу об умысле…</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2000" dirty="0" smtClean="0">
                <a:latin typeface="Tahoma" pitchFamily="34" charset="0"/>
                <a:ea typeface="Tahoma" pitchFamily="34" charset="0"/>
                <a:cs typeface="Tahoma" pitchFamily="34" charset="0"/>
              </a:rPr>
              <a:t>В рассматриваемом документе приведены примеры ситуаций, когда налоговые органы делают вывод об умысле в отношении неуплаты налога (взносов).</a:t>
            </a:r>
          </a:p>
          <a:p>
            <a:pPr algn="just">
              <a:buNone/>
            </a:pPr>
            <a:r>
              <a:rPr lang="ru-RU" sz="2000" dirty="0" smtClean="0">
                <a:latin typeface="Tahoma" pitchFamily="34" charset="0"/>
                <a:ea typeface="Tahoma" pitchFamily="34" charset="0"/>
                <a:cs typeface="Tahoma" pitchFamily="34" charset="0"/>
              </a:rPr>
              <a:t>Например, формальный документооборот, когда фактически руководство контрагентом осуществляется от имени налогоплательщика; другой пример – когда доказано наличие согласованных действий контрагентов на получение необоснованной налоговой выгоды. </a:t>
            </a:r>
          </a:p>
          <a:p>
            <a:pPr algn="just">
              <a:buNone/>
            </a:pPr>
            <a:r>
              <a:rPr lang="ru-RU" sz="2000" dirty="0" smtClean="0">
                <a:latin typeface="Tahoma" pitchFamily="34" charset="0"/>
                <a:ea typeface="Tahoma" pitchFamily="34" charset="0"/>
                <a:cs typeface="Tahoma" pitchFamily="34" charset="0"/>
              </a:rPr>
              <a:t>Реальный пример. Объект недвижимости был выведен в организацию – резидент особой экономической зоны (налог на прибыль 0%) и манипулировали размером арендной платы, сдавая имущество в аренду налогоплательщику и другим организациям, входящим в группу компаний. Затем суммы арендной платы выводились за границу РФ в виде дивидендов.</a:t>
            </a:r>
          </a:p>
          <a:p>
            <a:pPr algn="just">
              <a:buNone/>
            </a:pP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К вопросу об умысле…(2)</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lgn="just">
              <a:buNone/>
            </a:pPr>
            <a:r>
              <a:rPr lang="ru-RU" sz="2000" dirty="0" smtClean="0">
                <a:latin typeface="Tahoma" pitchFamily="34" charset="0"/>
                <a:ea typeface="Tahoma" pitchFamily="34" charset="0"/>
                <a:cs typeface="Tahoma" pitchFamily="34" charset="0"/>
              </a:rPr>
              <a:t>Налоговым органам рекомендуется следующий алгоритм для доказывания («закрепления в материалах проверки») умысла должностных лиц налогоплательщика. Изучаются </a:t>
            </a:r>
            <a:r>
              <a:rPr lang="ru-RU" sz="2000" dirty="0" err="1" smtClean="0">
                <a:latin typeface="Tahoma" pitchFamily="34" charset="0"/>
                <a:ea typeface="Tahoma" pitchFamily="34" charset="0"/>
                <a:cs typeface="Tahoma" pitchFamily="34" charset="0"/>
              </a:rPr>
              <a:t>след.документы</a:t>
            </a:r>
            <a:r>
              <a:rPr lang="ru-RU" sz="2000" dirty="0" smtClean="0">
                <a:latin typeface="Tahoma" pitchFamily="34" charset="0"/>
                <a:ea typeface="Tahoma" pitchFamily="34" charset="0"/>
                <a:cs typeface="Tahoma" pitchFamily="34" charset="0"/>
              </a:rPr>
              <a:t>:</a:t>
            </a:r>
          </a:p>
          <a:p>
            <a:pPr algn="just">
              <a:buFont typeface="Wingdings" pitchFamily="2" charset="2"/>
              <a:buChar char="Ø"/>
            </a:pPr>
            <a:r>
              <a:rPr lang="ru-RU" sz="2000" dirty="0" smtClean="0">
                <a:latin typeface="Tahoma" pitchFamily="34" charset="0"/>
                <a:ea typeface="Tahoma" pitchFamily="34" charset="0"/>
                <a:cs typeface="Tahoma" pitchFamily="34" charset="0"/>
              </a:rPr>
              <a:t>Штатное расписание;</a:t>
            </a:r>
          </a:p>
          <a:p>
            <a:pPr algn="just">
              <a:buFont typeface="Wingdings" pitchFamily="2" charset="2"/>
              <a:buChar char="Ø"/>
            </a:pPr>
            <a:r>
              <a:rPr lang="ru-RU" sz="2000" dirty="0" smtClean="0">
                <a:latin typeface="Tahoma" pitchFamily="34" charset="0"/>
                <a:ea typeface="Tahoma" pitchFamily="34" charset="0"/>
                <a:cs typeface="Tahoma" pitchFamily="34" charset="0"/>
              </a:rPr>
              <a:t>Приказы относительно назначения должностных лиц;</a:t>
            </a:r>
          </a:p>
          <a:p>
            <a:pPr algn="just">
              <a:buFont typeface="Wingdings" pitchFamily="2" charset="2"/>
              <a:buChar char="Ø"/>
            </a:pPr>
            <a:r>
              <a:rPr lang="ru-RU" sz="2000" dirty="0" smtClean="0">
                <a:latin typeface="Tahoma" pitchFamily="34" charset="0"/>
                <a:ea typeface="Tahoma" pitchFamily="34" charset="0"/>
                <a:cs typeface="Tahoma" pitchFamily="34" charset="0"/>
              </a:rPr>
              <a:t>Доверенности;</a:t>
            </a:r>
          </a:p>
          <a:p>
            <a:pPr algn="just">
              <a:buFont typeface="Wingdings" pitchFamily="2" charset="2"/>
              <a:buChar char="Ø"/>
            </a:pPr>
            <a:r>
              <a:rPr lang="ru-RU" sz="2000" dirty="0" smtClean="0">
                <a:latin typeface="Tahoma" pitchFamily="34" charset="0"/>
                <a:ea typeface="Tahoma" pitchFamily="34" charset="0"/>
                <a:cs typeface="Tahoma" pitchFamily="34" charset="0"/>
              </a:rPr>
              <a:t>Должностные инструкции;</a:t>
            </a:r>
          </a:p>
          <a:p>
            <a:pPr algn="just">
              <a:buFont typeface="Wingdings" pitchFamily="2" charset="2"/>
              <a:buChar char="Ø"/>
            </a:pPr>
            <a:r>
              <a:rPr lang="ru-RU" sz="2000" dirty="0" smtClean="0">
                <a:latin typeface="Tahoma" pitchFamily="34" charset="0"/>
                <a:ea typeface="Tahoma" pitchFamily="34" charset="0"/>
                <a:cs typeface="Tahoma" pitchFamily="34" charset="0"/>
              </a:rPr>
              <a:t>Пояснения должностных лиц по фактам налоговых правонарушений.</a:t>
            </a:r>
          </a:p>
          <a:p>
            <a:pPr algn="just">
              <a:buNone/>
            </a:pPr>
            <a:r>
              <a:rPr lang="ru-RU" sz="2000" dirty="0" smtClean="0">
                <a:latin typeface="Tahoma" pitchFamily="34" charset="0"/>
                <a:ea typeface="Tahoma" pitchFamily="34" charset="0"/>
                <a:cs typeface="Tahoma" pitchFamily="34" charset="0"/>
              </a:rPr>
              <a:t>Вышеуказанные материалы необходимы в совокупности с первичными документами.</a:t>
            </a:r>
          </a:p>
          <a:p>
            <a:pPr algn="just">
              <a:buNone/>
            </a:pPr>
            <a:r>
              <a:rPr lang="ru-RU" sz="2000" dirty="0" smtClean="0">
                <a:latin typeface="Tahoma" pitchFamily="34" charset="0"/>
                <a:ea typeface="Tahoma" pitchFamily="34" charset="0"/>
                <a:cs typeface="Tahoma" pitchFamily="34" charset="0"/>
              </a:rPr>
              <a:t>Результаты проверки включаются в акт налоговой инспекции с соответствующими формулировками.</a:t>
            </a: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К вопросу об умысле…(3)</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19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81329"/>
            <a:ext cx="8219256" cy="4107912"/>
          </a:xfrm>
          <a:ln w="28575">
            <a:solidFill>
              <a:schemeClr val="tx1"/>
            </a:solidFill>
          </a:ln>
        </p:spPr>
        <p:txBody>
          <a:bodyPr>
            <a:normAutofit fontScale="92500"/>
          </a:bodyPr>
          <a:lstStyle/>
          <a:p>
            <a:pPr algn="just"/>
            <a:r>
              <a:rPr lang="ru-RU" dirty="0" smtClean="0"/>
              <a:t> </a:t>
            </a:r>
            <a:r>
              <a:rPr lang="ru-RU" sz="2600" dirty="0" smtClean="0">
                <a:latin typeface="Tahoma" pitchFamily="34" charset="0"/>
                <a:ea typeface="Tahoma" pitchFamily="34" charset="0"/>
                <a:cs typeface="Tahoma" pitchFamily="34" charset="0"/>
              </a:rPr>
              <a:t>Новые требования к обеспечению должной осмотрительности  при выборе контрагентов</a:t>
            </a:r>
          </a:p>
          <a:p>
            <a:pPr algn="just"/>
            <a:r>
              <a:rPr lang="ru-RU" sz="2600" dirty="0" smtClean="0">
                <a:latin typeface="Tahoma" pitchFamily="34" charset="0"/>
                <a:ea typeface="Tahoma" pitchFamily="34" charset="0"/>
                <a:cs typeface="Tahoma" pitchFamily="34" charset="0"/>
              </a:rPr>
              <a:t>Необоснованная налоговая выгода</a:t>
            </a:r>
          </a:p>
          <a:p>
            <a:pPr algn="just"/>
            <a:r>
              <a:rPr lang="ru-RU" sz="2600" dirty="0" smtClean="0">
                <a:latin typeface="Tahoma" pitchFamily="34" charset="0"/>
                <a:ea typeface="Tahoma" pitchFamily="34" charset="0"/>
                <a:cs typeface="Tahoma" pitchFamily="34" charset="0"/>
              </a:rPr>
              <a:t>Налоговый контроль</a:t>
            </a:r>
          </a:p>
          <a:p>
            <a:pPr algn="just"/>
            <a:r>
              <a:rPr lang="ru-RU" sz="2600" dirty="0" smtClean="0">
                <a:latin typeface="Tahoma" pitchFamily="34" charset="0"/>
                <a:ea typeface="Tahoma" pitchFamily="34" charset="0"/>
                <a:cs typeface="Tahoma" pitchFamily="34" charset="0"/>
              </a:rPr>
              <a:t>Анализ основных налоговых нарушений. Анализ арбитражной практики по налоговым спорам</a:t>
            </a:r>
          </a:p>
          <a:p>
            <a:pPr algn="just"/>
            <a:r>
              <a:rPr lang="ru-RU" sz="2600" dirty="0" smtClean="0">
                <a:latin typeface="Tahoma" pitchFamily="34" charset="0"/>
                <a:ea typeface="Tahoma" pitchFamily="34" charset="0"/>
                <a:cs typeface="Tahoma" pitchFamily="34" charset="0"/>
              </a:rPr>
              <a:t>Переход страховой отрасли на проектное финансирование с использованием </a:t>
            </a:r>
            <a:r>
              <a:rPr lang="ru-RU" sz="2600" dirty="0" err="1" smtClean="0">
                <a:latin typeface="Tahoma" pitchFamily="34" charset="0"/>
                <a:ea typeface="Tahoma" pitchFamily="34" charset="0"/>
                <a:cs typeface="Tahoma" pitchFamily="34" charset="0"/>
              </a:rPr>
              <a:t>эскроу</a:t>
            </a:r>
            <a:r>
              <a:rPr lang="ru-RU" sz="2600" dirty="0" smtClean="0">
                <a:latin typeface="Tahoma" pitchFamily="34" charset="0"/>
                <a:ea typeface="Tahoma" pitchFamily="34" charset="0"/>
                <a:cs typeface="Tahoma" pitchFamily="34" charset="0"/>
              </a:rPr>
              <a:t> счетов.</a:t>
            </a:r>
          </a:p>
          <a:p>
            <a:pPr algn="just"/>
            <a:r>
              <a:rPr lang="ru-RU" sz="2600" dirty="0" smtClean="0">
                <a:latin typeface="Tahoma" pitchFamily="34" charset="0"/>
                <a:ea typeface="Tahoma" pitchFamily="34" charset="0"/>
                <a:cs typeface="Tahoma" pitchFamily="34" charset="0"/>
              </a:rPr>
              <a:t>Возможности кредитования в иностранных банках</a:t>
            </a:r>
            <a:endParaRPr lang="ru-RU" sz="2600"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a:xfrm>
            <a:off x="395536" y="692696"/>
            <a:ext cx="8229600" cy="864096"/>
          </a:xfrm>
        </p:spPr>
        <p:txBody>
          <a:bodyPr>
            <a:normAutofit/>
          </a:bodyPr>
          <a:lstStyle/>
          <a:p>
            <a:pPr algn="ctr"/>
            <a:r>
              <a:rPr lang="ru-RU" sz="2800" b="1" i="1" u="sng" dirty="0" smtClean="0">
                <a:latin typeface="Tahoma" pitchFamily="34" charset="0"/>
                <a:ea typeface="Tahoma" pitchFamily="34" charset="0"/>
                <a:cs typeface="Tahoma" pitchFamily="34" charset="0"/>
              </a:rPr>
              <a:t>Основные обсуждаемые проблем</a:t>
            </a:r>
            <a:r>
              <a:rPr lang="ru-RU" sz="2800" i="1" u="sng" dirty="0" smtClean="0">
                <a:latin typeface="Tahoma" pitchFamily="34" charset="0"/>
                <a:ea typeface="Tahoma" pitchFamily="34" charset="0"/>
                <a:cs typeface="Tahoma" pitchFamily="34" charset="0"/>
              </a:rPr>
              <a:t>ы</a:t>
            </a:r>
            <a:r>
              <a:rPr lang="ru-RU" sz="2400" b="1" dirty="0" smtClean="0">
                <a:latin typeface="Tahoma" pitchFamily="34" charset="0"/>
                <a:ea typeface="Tahoma" pitchFamily="34" charset="0"/>
                <a:cs typeface="Tahoma" pitchFamily="34" charset="0"/>
              </a:rPr>
              <a:t> </a:t>
            </a:r>
            <a:endParaRPr lang="ru-RU" sz="24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1800" b="1" dirty="0" smtClean="0">
                <a:latin typeface="Tahoma" pitchFamily="34" charset="0"/>
                <a:ea typeface="Tahoma" pitchFamily="34" charset="0"/>
                <a:cs typeface="Tahoma" pitchFamily="34" charset="0"/>
              </a:rPr>
              <a:t>Обстоятельства, которые могут свидетельствовать об умысле:</a:t>
            </a:r>
          </a:p>
          <a:p>
            <a:pPr algn="just">
              <a:buFont typeface="Wingdings" pitchFamily="2" charset="2"/>
              <a:buChar char="q"/>
            </a:pPr>
            <a:r>
              <a:rPr lang="ru-RU" sz="1800" dirty="0" smtClean="0">
                <a:latin typeface="Tahoma" pitchFamily="34" charset="0"/>
                <a:ea typeface="Tahoma" pitchFamily="34" charset="0"/>
                <a:cs typeface="Tahoma" pitchFamily="34" charset="0"/>
              </a:rPr>
              <a:t>Согласованность группы лиц (в том числе ЮЛ), направленная на минимизацию налоговых обязательств и </a:t>
            </a:r>
            <a:r>
              <a:rPr lang="ru-RU" sz="1800" dirty="0" err="1" smtClean="0">
                <a:latin typeface="Tahoma" pitchFamily="34" charset="0"/>
                <a:ea typeface="Tahoma" pitchFamily="34" charset="0"/>
                <a:cs typeface="Tahoma" pitchFamily="34" charset="0"/>
              </a:rPr>
              <a:t>обналичивание</a:t>
            </a:r>
            <a:r>
              <a:rPr lang="ru-RU" sz="1800" dirty="0" smtClean="0">
                <a:latin typeface="Tahoma" pitchFamily="34" charset="0"/>
                <a:ea typeface="Tahoma" pitchFamily="34" charset="0"/>
                <a:cs typeface="Tahoma" pitchFamily="34" charset="0"/>
              </a:rPr>
              <a:t> денежных средств; </a:t>
            </a:r>
          </a:p>
          <a:p>
            <a:pPr algn="just">
              <a:buFont typeface="Wingdings" pitchFamily="2" charset="2"/>
              <a:buChar char="q"/>
            </a:pPr>
            <a:r>
              <a:rPr lang="ru-RU" sz="1800" dirty="0" smtClean="0">
                <a:latin typeface="Tahoma" pitchFamily="34" charset="0"/>
                <a:ea typeface="Tahoma" pitchFamily="34" charset="0"/>
                <a:cs typeface="Tahoma" pitchFamily="34" charset="0"/>
              </a:rPr>
              <a:t>Доказанные факты подконтрольности фирмы-однодневки (общие </a:t>
            </a:r>
            <a:r>
              <a:rPr lang="en-US" sz="1800" dirty="0" smtClean="0">
                <a:latin typeface="Tahoma" pitchFamily="34" charset="0"/>
                <a:ea typeface="Tahoma" pitchFamily="34" charset="0"/>
                <a:cs typeface="Tahoma" pitchFamily="34" charset="0"/>
              </a:rPr>
              <a:t>IT-</a:t>
            </a:r>
            <a:r>
              <a:rPr lang="ru-RU" sz="1800" dirty="0" smtClean="0">
                <a:latin typeface="Tahoma" pitchFamily="34" charset="0"/>
                <a:ea typeface="Tahoma" pitchFamily="34" charset="0"/>
                <a:cs typeface="Tahoma" pitchFamily="34" charset="0"/>
              </a:rPr>
              <a:t>техника, персонал, имущество</a:t>
            </a:r>
            <a:r>
              <a:rPr lang="en-US" sz="1800" dirty="0" smtClean="0">
                <a:latin typeface="Tahoma" pitchFamily="34" charset="0"/>
                <a:ea typeface="Tahoma" pitchFamily="34" charset="0"/>
                <a:cs typeface="Tahoma" pitchFamily="34" charset="0"/>
              </a:rPr>
              <a:t> </a:t>
            </a:r>
            <a:r>
              <a:rPr lang="ru-RU" sz="1800" dirty="0" smtClean="0">
                <a:latin typeface="Tahoma" pitchFamily="34" charset="0"/>
                <a:ea typeface="Tahoma" pitchFamily="34" charset="0"/>
                <a:cs typeface="Tahoma" pitchFamily="34" charset="0"/>
              </a:rPr>
              <a:t>и др.)</a:t>
            </a:r>
          </a:p>
          <a:p>
            <a:pPr algn="just">
              <a:buFont typeface="Wingdings" pitchFamily="2" charset="2"/>
              <a:buChar char="q"/>
            </a:pPr>
            <a:r>
              <a:rPr lang="ru-RU" sz="1800" dirty="0" smtClean="0">
                <a:latin typeface="Tahoma" pitchFamily="34" charset="0"/>
                <a:ea typeface="Tahoma" pitchFamily="34" charset="0"/>
                <a:cs typeface="Tahoma" pitchFamily="34" charset="0"/>
              </a:rPr>
              <a:t>Факты имитации налогоплательщиками  </a:t>
            </a:r>
            <a:r>
              <a:rPr lang="ru-RU" sz="1800" dirty="0" err="1" smtClean="0">
                <a:latin typeface="Tahoma" pitchFamily="34" charset="0"/>
                <a:ea typeface="Tahoma" pitchFamily="34" charset="0"/>
                <a:cs typeface="Tahoma" pitchFamily="34" charset="0"/>
              </a:rPr>
              <a:t>хоз.связей</a:t>
            </a:r>
            <a:r>
              <a:rPr lang="ru-RU" sz="1800" dirty="0" smtClean="0">
                <a:latin typeface="Tahoma" pitchFamily="34" charset="0"/>
                <a:ea typeface="Tahoma" pitchFamily="34" charset="0"/>
                <a:cs typeface="Tahoma" pitchFamily="34" charset="0"/>
              </a:rPr>
              <a:t> с фирмами-однодневками</a:t>
            </a:r>
          </a:p>
          <a:p>
            <a:pPr algn="just">
              <a:buFont typeface="Wingdings" pitchFamily="2" charset="2"/>
              <a:buChar char="q"/>
            </a:pPr>
            <a:r>
              <a:rPr lang="ru-RU" sz="1800" dirty="0" smtClean="0">
                <a:latin typeface="Tahoma" pitchFamily="34" charset="0"/>
                <a:ea typeface="Tahoma" pitchFamily="34" charset="0"/>
                <a:cs typeface="Tahoma" pitchFamily="34" charset="0"/>
              </a:rPr>
              <a:t>Сложный и запутанный, продолжающийся во времени, повторяющийся характер действий налогоплательщика в рамках налоговой схемы, исключающий их совершение в рамках обычной деятельности или по неосторожности;</a:t>
            </a:r>
          </a:p>
          <a:p>
            <a:pPr algn="just">
              <a:buFont typeface="Wingdings" pitchFamily="2" charset="2"/>
              <a:buChar char="q"/>
            </a:pPr>
            <a:r>
              <a:rPr lang="ru-RU" sz="1800" dirty="0" smtClean="0">
                <a:latin typeface="Tahoma" pitchFamily="34" charset="0"/>
                <a:ea typeface="Tahoma" pitchFamily="34" charset="0"/>
                <a:cs typeface="Tahoma" pitchFamily="34" charset="0"/>
              </a:rPr>
              <a:t>Прямые улики противоправной деятельности («черная бухгалтерия», обнаружение печатей фирм-однодневок в помещении налогоплательщика и др.)</a:t>
            </a:r>
          </a:p>
          <a:p>
            <a:pPr algn="just">
              <a:buNone/>
            </a:pP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К вопросу об умысле…(4)</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just">
              <a:buNone/>
            </a:pPr>
            <a:r>
              <a:rPr lang="ru-RU" sz="2000" dirty="0" smtClean="0">
                <a:latin typeface="Tahoma" pitchFamily="34" charset="0"/>
                <a:ea typeface="Tahoma" pitchFamily="34" charset="0"/>
                <a:cs typeface="Tahoma" pitchFamily="34" charset="0"/>
              </a:rPr>
              <a:t>В рассматриваемом документе рассмотрены следующие </a:t>
            </a:r>
            <a:r>
              <a:rPr lang="ru-RU" sz="2000" b="1" dirty="0" smtClean="0">
                <a:latin typeface="Tahoma" pitchFamily="34" charset="0"/>
                <a:ea typeface="Tahoma" pitchFamily="34" charset="0"/>
                <a:cs typeface="Tahoma" pitchFamily="34" charset="0"/>
              </a:rPr>
              <a:t>схемы-сделки:</a:t>
            </a:r>
          </a:p>
          <a:p>
            <a:pPr algn="just"/>
            <a:r>
              <a:rPr lang="ru-RU" sz="2000" i="1" dirty="0" smtClean="0">
                <a:latin typeface="Tahoma" pitchFamily="34" charset="0"/>
                <a:ea typeface="Tahoma" pitchFamily="34" charset="0"/>
                <a:cs typeface="Tahoma" pitchFamily="34" charset="0"/>
              </a:rPr>
              <a:t>Применение фиктивных сделок, с целью увеличения стоимости приобретенного товара (Р,У) </a:t>
            </a:r>
            <a:r>
              <a:rPr lang="ru-RU" sz="1800" dirty="0" smtClean="0">
                <a:latin typeface="Tahoma" pitchFamily="34" charset="0"/>
                <a:ea typeface="Tahoma" pitchFamily="34" charset="0"/>
                <a:cs typeface="Tahoma" pitchFamily="34" charset="0"/>
              </a:rPr>
              <a:t>(налоговые мероприятия: опрос сотрудников, руководителей с целью получения информации об обстоятельствах заключения договора; истребовать документы не обязательные для ведения – переписка, журналы въезда и выезда и др.; установить связь подозрительного контрагента с должностными лицами налогоплательщика; допросить лиц из состава сотрудников </a:t>
            </a:r>
            <a:r>
              <a:rPr lang="ru-RU" sz="1800" dirty="0" err="1" smtClean="0">
                <a:latin typeface="Tahoma" pitchFamily="34" charset="0"/>
                <a:ea typeface="Tahoma" pitchFamily="34" charset="0"/>
                <a:cs typeface="Tahoma" pitchFamily="34" charset="0"/>
              </a:rPr>
              <a:t>аффилированных</a:t>
            </a:r>
            <a:r>
              <a:rPr lang="ru-RU" sz="1800" dirty="0" smtClean="0">
                <a:latin typeface="Tahoma" pitchFamily="34" charset="0"/>
                <a:ea typeface="Tahoma" pitchFamily="34" charset="0"/>
                <a:cs typeface="Tahoma" pitchFamily="34" charset="0"/>
              </a:rPr>
              <a:t> лиц; опрос лиц, причастных к подозрительной </a:t>
            </a:r>
            <a:r>
              <a:rPr lang="ru-RU" sz="1800" dirty="0" err="1" smtClean="0">
                <a:latin typeface="Tahoma" pitchFamily="34" charset="0"/>
                <a:ea typeface="Tahoma" pitchFamily="34" charset="0"/>
                <a:cs typeface="Tahoma" pitchFamily="34" charset="0"/>
              </a:rPr>
              <a:t>хоз.операции</a:t>
            </a:r>
            <a:r>
              <a:rPr lang="ru-RU" sz="1800" dirty="0" smtClean="0">
                <a:latin typeface="Tahoma" pitchFamily="34" charset="0"/>
                <a:ea typeface="Tahoma" pitchFamily="34" charset="0"/>
                <a:cs typeface="Tahoma" pitchFamily="34" charset="0"/>
              </a:rPr>
              <a:t>; осмотр помещения налогоплательщика; анализ сопутствующих сделок и документов; установка факта нереальности затрат)</a:t>
            </a:r>
          </a:p>
          <a:p>
            <a:pPr algn="just"/>
            <a:r>
              <a:rPr lang="ru-RU" sz="2000" i="1" dirty="0" smtClean="0">
                <a:latin typeface="Tahoma" pitchFamily="34" charset="0"/>
                <a:ea typeface="Tahoma" pitchFamily="34" charset="0"/>
                <a:cs typeface="Tahoma" pitchFamily="34" charset="0"/>
              </a:rPr>
              <a:t>Дробление бизнеса с целью применения спец.налоговых режимов;</a:t>
            </a:r>
          </a:p>
          <a:p>
            <a:pPr algn="just"/>
            <a:r>
              <a:rPr lang="ru-RU" sz="2000" i="1" dirty="0" smtClean="0">
                <a:latin typeface="Tahoma" pitchFamily="34" charset="0"/>
                <a:ea typeface="Tahoma" pitchFamily="34" charset="0"/>
                <a:cs typeface="Tahoma" pitchFamily="34" charset="0"/>
              </a:rPr>
              <a:t>Необоснованное применение льгот, льготных налоговых ставок;</a:t>
            </a:r>
          </a:p>
          <a:p>
            <a:pPr algn="just"/>
            <a:r>
              <a:rPr lang="ru-RU" sz="2000" i="1" dirty="0" smtClean="0">
                <a:latin typeface="Tahoma" pitchFamily="34" charset="0"/>
                <a:ea typeface="Tahoma" pitchFamily="34" charset="0"/>
                <a:cs typeface="Tahoma" pitchFamily="34" charset="0"/>
              </a:rPr>
              <a:t>Подмена гражданско-правовых отношений с целью получения необоснованной налоговой выгоды</a:t>
            </a:r>
          </a:p>
          <a:p>
            <a:pPr>
              <a:buNone/>
            </a:pPr>
            <a:endParaRPr lang="ru-RU" dirty="0"/>
          </a:p>
        </p:txBody>
      </p:sp>
      <p:sp>
        <p:nvSpPr>
          <p:cNvPr id="3" name="Заголовок 2"/>
          <p:cNvSpPr>
            <a:spLocks noGrp="1"/>
          </p:cNvSpPr>
          <p:nvPr>
            <p:ph type="title"/>
          </p:nvPr>
        </p:nvSpPr>
        <p:spPr/>
        <p:txBody>
          <a:bodyPr>
            <a:normAutofit/>
          </a:bodyPr>
          <a:lstStyle/>
          <a:p>
            <a:pPr algn="ctr"/>
            <a:r>
              <a:rPr lang="ru-RU" sz="2800" dirty="0" smtClean="0">
                <a:latin typeface="Tahoma" pitchFamily="34" charset="0"/>
                <a:ea typeface="Tahoma" pitchFamily="34" charset="0"/>
                <a:cs typeface="Tahoma" pitchFamily="34" charset="0"/>
              </a:rPr>
              <a:t>Схемы уклонения от уплаты налогов</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88840"/>
            <a:ext cx="8219256" cy="4032448"/>
          </a:xfrm>
          <a:ln w="12700">
            <a:solidFill>
              <a:schemeClr val="tx1"/>
            </a:solidFill>
          </a:ln>
        </p:spPr>
        <p:txBody>
          <a:bodyPr>
            <a:normAutofit fontScale="92500" lnSpcReduction="10000"/>
          </a:bodyPr>
          <a:lstStyle/>
          <a:p>
            <a:pPr algn="just"/>
            <a:r>
              <a:rPr lang="ru-RU" sz="2000" dirty="0" smtClean="0">
                <a:latin typeface="Tahoma" pitchFamily="34" charset="0"/>
                <a:ea typeface="Tahoma" pitchFamily="34" charset="0"/>
                <a:cs typeface="Tahoma" pitchFamily="34" charset="0"/>
              </a:rPr>
              <a:t>Статья 54.1 устанавливает условия, при которых налогоплательщик вправе уменьшить налоговую базу (сумму налога), а при каких нет.</a:t>
            </a:r>
          </a:p>
          <a:p>
            <a:pPr algn="just"/>
            <a:r>
              <a:rPr lang="ru-RU" sz="2000" dirty="0" smtClean="0">
                <a:latin typeface="Tahoma" pitchFamily="34" charset="0"/>
                <a:ea typeface="Tahoma" pitchFamily="34" charset="0"/>
                <a:cs typeface="Tahoma" pitchFamily="34" charset="0"/>
              </a:rPr>
              <a:t>П.3. ст.54.1. предусматривает: не могут рассматриваться в качестве </a:t>
            </a:r>
            <a:r>
              <a:rPr lang="ru-RU" sz="2000" b="1" dirty="0" smtClean="0">
                <a:latin typeface="Tahoma" pitchFamily="34" charset="0"/>
                <a:ea typeface="Tahoma" pitchFamily="34" charset="0"/>
                <a:cs typeface="Tahoma" pitchFamily="34" charset="0"/>
              </a:rPr>
              <a:t>самостоятельного основания </a:t>
            </a:r>
            <a:r>
              <a:rPr lang="ru-RU" sz="2000" dirty="0" smtClean="0">
                <a:latin typeface="Tahoma" pitchFamily="34" charset="0"/>
                <a:ea typeface="Tahoma" pitchFamily="34" charset="0"/>
                <a:cs typeface="Tahoma" pitchFamily="34" charset="0"/>
              </a:rPr>
              <a:t>для признания неправомерным уменьшения НБ (суммы налога) </a:t>
            </a:r>
            <a:r>
              <a:rPr lang="ru-RU" sz="2000" u="sng" dirty="0" smtClean="0">
                <a:latin typeface="Tahoma" pitchFamily="34" charset="0"/>
                <a:ea typeface="Tahoma" pitchFamily="34" charset="0"/>
                <a:cs typeface="Tahoma" pitchFamily="34" charset="0"/>
              </a:rPr>
              <a:t>следующие обстоятельства:</a:t>
            </a:r>
          </a:p>
          <a:p>
            <a:pPr algn="just"/>
            <a:r>
              <a:rPr lang="ru-RU" sz="2000" i="1" dirty="0" smtClean="0">
                <a:latin typeface="Tahoma" pitchFamily="34" charset="0"/>
                <a:ea typeface="Tahoma" pitchFamily="34" charset="0"/>
                <a:cs typeface="Tahoma" pitchFamily="34" charset="0"/>
              </a:rPr>
              <a:t>Подписание первичных учетных документов неустановленным или неуполномоченным лицом;</a:t>
            </a:r>
          </a:p>
          <a:p>
            <a:pPr algn="just"/>
            <a:r>
              <a:rPr lang="ru-RU" sz="2000" i="1" dirty="0" smtClean="0">
                <a:latin typeface="Tahoma" pitchFamily="34" charset="0"/>
                <a:ea typeface="Tahoma" pitchFamily="34" charset="0"/>
                <a:cs typeface="Tahoma" pitchFamily="34" charset="0"/>
              </a:rPr>
              <a:t>Нарушение контрагентом налогоплательщика законодательства о налогах и сборах;</a:t>
            </a:r>
          </a:p>
          <a:p>
            <a:pPr algn="just"/>
            <a:r>
              <a:rPr lang="ru-RU" sz="2000" i="1" dirty="0" smtClean="0">
                <a:latin typeface="Tahoma" pitchFamily="34" charset="0"/>
                <a:ea typeface="Tahoma" pitchFamily="34" charset="0"/>
                <a:cs typeface="Tahoma" pitchFamily="34" charset="0"/>
              </a:rPr>
              <a:t>Наличие возможности получения налогоплательщиком  того же результата экономической деятельности при совершении иных не запрещенных законодательством сделок (операций).</a:t>
            </a:r>
          </a:p>
          <a:p>
            <a:pPr algn="just"/>
            <a:endParaRPr lang="ru-RU" sz="2000" i="1" dirty="0" smtClean="0">
              <a:latin typeface="Tahoma" pitchFamily="34" charset="0"/>
              <a:ea typeface="Tahoma" pitchFamily="34" charset="0"/>
              <a:cs typeface="Tahoma" pitchFamily="34" charset="0"/>
            </a:endParaRPr>
          </a:p>
          <a:p>
            <a:pPr algn="just"/>
            <a:endParaRPr lang="ru-RU" sz="2000" i="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1426170"/>
          </a:xfrm>
          <a:ln w="12700">
            <a:solidFill>
              <a:schemeClr val="tx1"/>
            </a:solidFill>
          </a:ln>
        </p:spPr>
        <p:txBody>
          <a:bodyPr>
            <a:noAutofit/>
          </a:bodyPr>
          <a:lstStyle/>
          <a:p>
            <a:pPr algn="ctr"/>
            <a:r>
              <a:rPr lang="ru-RU" sz="2000" dirty="0" smtClean="0">
                <a:latin typeface="Tahoma" pitchFamily="34" charset="0"/>
                <a:ea typeface="Tahoma" pitchFamily="34" charset="0"/>
                <a:cs typeface="Tahoma" pitchFamily="34" charset="0"/>
              </a:rPr>
              <a:t>ПРИМЕНЕНИЕ ст.54.1 НК РФ: Пределы осуществления прав по исчислению налоговой базы и (или) суммы налога, сбора, страховых взносов»</a:t>
            </a:r>
            <a:endParaRPr lang="ru-RU" sz="20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88840"/>
            <a:ext cx="8219256" cy="4032448"/>
          </a:xfrm>
          <a:ln w="12700">
            <a:solidFill>
              <a:schemeClr val="tx1"/>
            </a:solidFill>
          </a:ln>
        </p:spPr>
        <p:txBody>
          <a:bodyPr>
            <a:normAutofit/>
          </a:bodyPr>
          <a:lstStyle/>
          <a:p>
            <a:pPr algn="just"/>
            <a:endParaRPr lang="ru-RU" sz="2000" i="1" dirty="0" smtClean="0">
              <a:latin typeface="Tahoma" pitchFamily="34" charset="0"/>
              <a:ea typeface="Tahoma" pitchFamily="34" charset="0"/>
              <a:cs typeface="Tahoma" pitchFamily="34" charset="0"/>
            </a:endParaRPr>
          </a:p>
          <a:p>
            <a:pPr algn="just">
              <a:buNone/>
            </a:pPr>
            <a:r>
              <a:rPr lang="ru-RU" sz="2000" i="1" dirty="0" smtClean="0">
                <a:latin typeface="Tahoma" pitchFamily="34" charset="0"/>
                <a:ea typeface="Tahoma" pitchFamily="34" charset="0"/>
                <a:cs typeface="Tahoma" pitchFamily="34" charset="0"/>
              </a:rPr>
              <a:t>На сегодняшний день пока нет судебной практики применения ст. 54.1 НК РФ. Суды отказывают в применении этой статьи на том простом основании, что пока суды рассматривают дела по проверкам, назначенным до 19.08.2017 г. Например, Постановление ДВО от 30.05.2019 №Ф03-1872/2019. </a:t>
            </a:r>
            <a:r>
              <a:rPr lang="ru-RU" sz="2000" i="1" dirty="0" err="1" smtClean="0">
                <a:latin typeface="Tahoma" pitchFamily="34" charset="0"/>
                <a:ea typeface="Tahoma" pitchFamily="34" charset="0"/>
                <a:cs typeface="Tahoma" pitchFamily="34" charset="0"/>
              </a:rPr>
              <a:t>Фактология</a:t>
            </a:r>
            <a:r>
              <a:rPr lang="ru-RU" sz="2000" i="1" dirty="0" smtClean="0">
                <a:latin typeface="Tahoma" pitchFamily="34" charset="0"/>
                <a:ea typeface="Tahoma" pitchFamily="34" charset="0"/>
                <a:cs typeface="Tahoma" pitchFamily="34" charset="0"/>
              </a:rPr>
              <a:t> – ИФНС отказала в возмещении НДС и признала НБ по налогу на прибыль заниженной  в отношении сделки с контрагентом. Две инстанции поддержали налогоплательщика, но кассация эти решения отменила по формальному признаку,  решение о назначении налоговой проверки было вынесено до 19.08.2017 (введения ст.54.1.).</a:t>
            </a:r>
          </a:p>
          <a:p>
            <a:pPr algn="just"/>
            <a:endParaRPr lang="ru-RU" sz="2000" i="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1426170"/>
          </a:xfrm>
          <a:ln w="12700">
            <a:solidFill>
              <a:schemeClr val="tx1"/>
            </a:solidFill>
          </a:ln>
        </p:spPr>
        <p:txBody>
          <a:bodyPr>
            <a:noAutofit/>
          </a:bodyPr>
          <a:lstStyle/>
          <a:p>
            <a:pPr algn="ctr"/>
            <a:r>
              <a:rPr lang="ru-RU" sz="2000" dirty="0" smtClean="0">
                <a:latin typeface="Tahoma" pitchFamily="34" charset="0"/>
                <a:ea typeface="Tahoma" pitchFamily="34" charset="0"/>
                <a:cs typeface="Tahoma" pitchFamily="34" charset="0"/>
              </a:rPr>
              <a:t>ПРИМЕНЕНИЕ ст.54.1 НК РФ: Пределы осуществления прав по исчислению налоговой базы и (или) суммы налога, сбора, страховых взносов» (2)</a:t>
            </a:r>
            <a:endParaRPr lang="ru-RU" sz="20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2938338"/>
          </a:xfrm>
        </p:spPr>
        <p:txBody>
          <a:bodyPr>
            <a:normAutofit fontScale="90000"/>
          </a:bodyPr>
          <a:lstStyle/>
          <a:p>
            <a:pPr algn="ct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Налоговый контроль</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endParaRPr lang="ru-RU" sz="4400" dirty="0"/>
          </a:p>
        </p:txBody>
      </p:sp>
      <p:sp>
        <p:nvSpPr>
          <p:cNvPr id="3" name="Номер слайда 2"/>
          <p:cNvSpPr>
            <a:spLocks noGrp="1"/>
          </p:cNvSpPr>
          <p:nvPr>
            <p:ph type="sldNum" sz="quarter" idx="12"/>
          </p:nvPr>
        </p:nvSpPr>
        <p:spPr/>
        <p:txBody>
          <a:bodyPr/>
          <a:lstStyle/>
          <a:p>
            <a:fld id="{8D4AC1BC-299C-4B83-A5CA-DD773E3F1862}" type="slidenum">
              <a:rPr lang="ru-RU" smtClean="0"/>
              <a:pPr/>
              <a:t>24</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lstStyle/>
          <a:p>
            <a:pPr algn="just"/>
            <a:r>
              <a:rPr lang="ru-RU" sz="1800" dirty="0" smtClean="0">
                <a:latin typeface="Tahoma" pitchFamily="34" charset="0"/>
                <a:ea typeface="Tahoma" pitchFamily="34" charset="0"/>
                <a:cs typeface="Tahoma" pitchFamily="34" charset="0"/>
              </a:rPr>
              <a:t>сокращение срока проведения камеральных проверок деклараций по НДС до двух месяцев. Это приведет к упрощению и сокращению сроков возмещения НДС (п.2. ст.88 НК РФ);</a:t>
            </a:r>
          </a:p>
          <a:p>
            <a:pPr algn="just"/>
            <a:r>
              <a:rPr lang="ru-RU" sz="1800" dirty="0" smtClean="0">
                <a:latin typeface="Tahoma" pitchFamily="34" charset="0"/>
                <a:ea typeface="Tahoma" pitchFamily="34" charset="0"/>
                <a:cs typeface="Tahoma" pitchFamily="34" charset="0"/>
              </a:rPr>
              <a:t>Повторная проверка налогоплательщика коснется только изменений. Это про ситуации, когда налогоплательщик сдает уточненную декларацию с уменьшением суммы налога. В  этом случае ИФНС может проверить повторно проверенный ранее период, но только в отношении таких изменений;</a:t>
            </a:r>
          </a:p>
          <a:p>
            <a:pPr algn="just"/>
            <a:r>
              <a:rPr lang="ru-RU" sz="1800" dirty="0" smtClean="0">
                <a:latin typeface="Tahoma" pitchFamily="34" charset="0"/>
                <a:ea typeface="Tahoma" pitchFamily="34" charset="0"/>
                <a:cs typeface="Tahoma" pitchFamily="34" charset="0"/>
              </a:rPr>
              <a:t>Налогоплательщик сам будет доказывать, какие документы для него повторные. Речь идет о предоставленных уже ранее документах в ИФНС. Порядок представления документов, истребованных в ходе налоговой проверки, а также уведомления о невозможности представить документы в срок приведен в </a:t>
            </a:r>
            <a:r>
              <a:rPr lang="ru-RU" sz="1800" dirty="0" smtClean="0">
                <a:latin typeface="Tahoma" pitchFamily="34" charset="0"/>
                <a:ea typeface="Tahoma" pitchFamily="34" charset="0"/>
                <a:cs typeface="Tahoma" pitchFamily="34" charset="0"/>
                <a:hlinkClick r:id="rId2"/>
              </a:rPr>
              <a:t>п. 3 ст. 93</a:t>
            </a:r>
            <a:r>
              <a:rPr lang="ru-RU" sz="1800" dirty="0" smtClean="0">
                <a:latin typeface="Tahoma" pitchFamily="34" charset="0"/>
                <a:ea typeface="Tahoma" pitchFamily="34" charset="0"/>
                <a:cs typeface="Tahoma" pitchFamily="34" charset="0"/>
              </a:rPr>
              <a:t> НК РФ; </a:t>
            </a:r>
          </a:p>
          <a:p>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Изменения в порядок налогового администрирования</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92500" lnSpcReduction="20000"/>
          </a:bodyPr>
          <a:lstStyle/>
          <a:p>
            <a:pPr algn="just"/>
            <a:r>
              <a:rPr lang="ru-RU" sz="1900" b="1" dirty="0" smtClean="0">
                <a:latin typeface="Tahoma" pitchFamily="34" charset="0"/>
                <a:ea typeface="Tahoma" pitchFamily="34" charset="0"/>
                <a:cs typeface="Tahoma" pitchFamily="34" charset="0"/>
              </a:rPr>
              <a:t>Срок предоставления информации относительно конкретной сделки продлен от пяти до 10 дней</a:t>
            </a:r>
            <a:r>
              <a:rPr lang="ru-RU" sz="1900" dirty="0" smtClean="0">
                <a:latin typeface="Tahoma" pitchFamily="34" charset="0"/>
                <a:ea typeface="Tahoma" pitchFamily="34" charset="0"/>
                <a:cs typeface="Tahoma" pitchFamily="34" charset="0"/>
              </a:rPr>
              <a:t>, если она запрашивается ИФНС </a:t>
            </a:r>
            <a:r>
              <a:rPr lang="ru-RU" sz="1900" u="sng" dirty="0" smtClean="0">
                <a:latin typeface="Tahoma" pitchFamily="34" charset="0"/>
                <a:ea typeface="Tahoma" pitchFamily="34" charset="0"/>
                <a:cs typeface="Tahoma" pitchFamily="34" charset="0"/>
              </a:rPr>
              <a:t>вне рамок проведения налоговых проверок</a:t>
            </a:r>
            <a:r>
              <a:rPr lang="ru-RU" sz="1900" dirty="0" smtClean="0">
                <a:latin typeface="Tahoma" pitchFamily="34" charset="0"/>
                <a:ea typeface="Tahoma" pitchFamily="34" charset="0"/>
                <a:cs typeface="Tahoma" pitchFamily="34" charset="0"/>
              </a:rPr>
              <a:t>. В остальных случаях пятидневный срок сохраняется: </a:t>
            </a:r>
            <a:r>
              <a:rPr lang="ru-RU" sz="1900" i="1" dirty="0" smtClean="0">
                <a:latin typeface="Tahoma" pitchFamily="34" charset="0"/>
                <a:ea typeface="Tahoma" pitchFamily="34" charset="0"/>
                <a:cs typeface="Tahoma" pitchFamily="34" charset="0"/>
              </a:rPr>
              <a:t>при рассмотрении результатов продолжающейся налоговой проверки в отношении налогоплательщика </a:t>
            </a:r>
            <a:r>
              <a:rPr lang="ru-RU" sz="1900" dirty="0" smtClean="0">
                <a:latin typeface="Tahoma" pitchFamily="34" charset="0"/>
                <a:ea typeface="Tahoma" pitchFamily="34" charset="0"/>
                <a:cs typeface="Tahoma" pitchFamily="34" charset="0"/>
              </a:rPr>
              <a:t>(плательщика сбора, плательщика страховых взносов, налогового агента); при камеральной налоговой проверке расчета финансового результата инвестиционного товарищества, декларации (расчета) по налогу на прибыль организаций, НДФЛ участника договора инвестиционного товарищества);</a:t>
            </a:r>
          </a:p>
          <a:p>
            <a:pPr algn="just"/>
            <a:r>
              <a:rPr lang="ru-RU" sz="1900" b="1" dirty="0" smtClean="0">
                <a:latin typeface="Tahoma" pitchFamily="34" charset="0"/>
                <a:ea typeface="Tahoma" pitchFamily="34" charset="0"/>
                <a:cs typeface="Tahoma" pitchFamily="34" charset="0"/>
              </a:rPr>
              <a:t>Новый порядок дополнительных мероприятий налогового контроля</a:t>
            </a:r>
            <a:r>
              <a:rPr lang="ru-RU" sz="1900" dirty="0" smtClean="0">
                <a:latin typeface="Tahoma" pitchFamily="34" charset="0"/>
                <a:ea typeface="Tahoma" pitchFamily="34" charset="0"/>
                <a:cs typeface="Tahoma" pitchFamily="34" charset="0"/>
              </a:rPr>
              <a:t>: в течение 15 дней со дня окончания всех дополнительных мероприятий налогового контроля должностные лица налогового органа оформляют дополнение к акту налоговой проверки. Это дополнение вручается лицу, в отношении которого проводилась проверка (его представителю). Что касается письменных возражений, указанное лицо сможет их представить уже в течение 15 дней со дня получения дополнения. Об этом будет сказано в новом </a:t>
            </a:r>
            <a:r>
              <a:rPr lang="ru-RU" sz="1900" dirty="0" smtClean="0">
                <a:latin typeface="Tahoma" pitchFamily="34" charset="0"/>
                <a:ea typeface="Tahoma" pitchFamily="34" charset="0"/>
                <a:cs typeface="Tahoma" pitchFamily="34" charset="0"/>
                <a:hlinkClick r:id="rId2"/>
              </a:rPr>
              <a:t>п. 6.2 ст. 101</a:t>
            </a:r>
            <a:r>
              <a:rPr lang="ru-RU" sz="1900" dirty="0" smtClean="0">
                <a:latin typeface="Tahoma" pitchFamily="34" charset="0"/>
                <a:ea typeface="Tahoma" pitchFamily="34" charset="0"/>
                <a:cs typeface="Tahoma" pitchFamily="34" charset="0"/>
              </a:rPr>
              <a:t> НК РФ.</a:t>
            </a:r>
          </a:p>
          <a:p>
            <a:pPr algn="just"/>
            <a:endParaRPr lang="ru-RU" sz="2000" dirty="0" smtClean="0"/>
          </a:p>
          <a:p>
            <a:pPr algn="just"/>
            <a:endParaRPr lang="ru-RU" sz="2000" dirty="0" smtClean="0">
              <a:latin typeface="Tahoma" pitchFamily="34" charset="0"/>
              <a:ea typeface="Tahoma" pitchFamily="34" charset="0"/>
              <a:cs typeface="Tahoma" pitchFamily="34" charset="0"/>
            </a:endParaRPr>
          </a:p>
          <a:p>
            <a:endParaRPr lang="ru-RU" sz="2000" dirty="0" smtClean="0"/>
          </a:p>
          <a:p>
            <a:endParaRPr lang="ru-RU" sz="2000" dirty="0" smtClean="0">
              <a:latin typeface="Tahoma" pitchFamily="34" charset="0"/>
              <a:ea typeface="Tahoma" pitchFamily="34" charset="0"/>
              <a:cs typeface="Tahoma" pitchFamily="34" charset="0"/>
            </a:endParaRPr>
          </a:p>
          <a:p>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Изменения в порядок налогового администрирования (2)</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26</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r>
              <a:rPr lang="ru-RU" sz="1800" b="1" dirty="0" smtClean="0">
                <a:latin typeface="Tahoma" pitchFamily="34" charset="0"/>
                <a:ea typeface="Tahoma" pitchFamily="34" charset="0"/>
                <a:cs typeface="Tahoma" pitchFamily="34" charset="0"/>
              </a:rPr>
              <a:t>Изменение оснований для признания сделок контролируемыми. </a:t>
            </a:r>
            <a:endParaRPr lang="ru-RU" sz="18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С 01.01.2019 г. изменились критерии признания сделок контролируемыми:</a:t>
            </a:r>
          </a:p>
          <a:p>
            <a:pPr algn="just"/>
            <a:r>
              <a:rPr lang="ru-RU" sz="1800" dirty="0" smtClean="0">
                <a:latin typeface="Tahoma" pitchFamily="34" charset="0"/>
                <a:ea typeface="Tahoma" pitchFamily="34" charset="0"/>
                <a:cs typeface="Tahoma" pitchFamily="34" charset="0"/>
              </a:rPr>
              <a:t>Внешнеторговые сделки, если сумма доходов по ним за календарный год </a:t>
            </a:r>
            <a:r>
              <a:rPr lang="en-US" sz="1800" dirty="0" smtClean="0">
                <a:latin typeface="Tahoma" pitchFamily="34" charset="0"/>
                <a:ea typeface="Tahoma" pitchFamily="34" charset="0"/>
                <a:cs typeface="Tahoma" pitchFamily="34" charset="0"/>
              </a:rPr>
              <a:t>&gt;</a:t>
            </a:r>
            <a:r>
              <a:rPr lang="ru-RU" sz="1800" dirty="0" smtClean="0">
                <a:latin typeface="Tahoma" pitchFamily="34" charset="0"/>
                <a:ea typeface="Tahoma" pitchFamily="34" charset="0"/>
                <a:cs typeface="Tahoma" pitchFamily="34" charset="0"/>
              </a:rPr>
              <a:t> 60 млн. руб.</a:t>
            </a:r>
          </a:p>
          <a:p>
            <a:pPr algn="just"/>
            <a:r>
              <a:rPr lang="ru-RU" sz="1800" dirty="0" err="1" smtClean="0">
                <a:latin typeface="Tahoma" pitchFamily="34" charset="0"/>
                <a:ea typeface="Tahoma" pitchFamily="34" charset="0"/>
                <a:cs typeface="Tahoma" pitchFamily="34" charset="0"/>
              </a:rPr>
              <a:t>Внутрироссийские</a:t>
            </a:r>
            <a:r>
              <a:rPr lang="ru-RU" sz="1800" dirty="0" smtClean="0">
                <a:latin typeface="Tahoma" pitchFamily="34" charset="0"/>
                <a:ea typeface="Tahoma" pitchFamily="34" charset="0"/>
                <a:cs typeface="Tahoma" pitchFamily="34" charset="0"/>
              </a:rPr>
              <a:t> сделки, если сумма доходов по ним за календарный год </a:t>
            </a:r>
            <a:r>
              <a:rPr lang="en-US" sz="1800" dirty="0" smtClean="0">
                <a:latin typeface="Tahoma" pitchFamily="34" charset="0"/>
                <a:ea typeface="Tahoma" pitchFamily="34" charset="0"/>
                <a:cs typeface="Tahoma" pitchFamily="34" charset="0"/>
              </a:rPr>
              <a:t>&gt;</a:t>
            </a:r>
            <a:r>
              <a:rPr lang="ru-RU" sz="1800" dirty="0" smtClean="0">
                <a:latin typeface="Tahoma" pitchFamily="34" charset="0"/>
                <a:ea typeface="Tahoma" pitchFamily="34" charset="0"/>
                <a:cs typeface="Tahoma" pitchFamily="34" charset="0"/>
              </a:rPr>
              <a:t> 1 млрд. руб.;</a:t>
            </a:r>
          </a:p>
          <a:p>
            <a:pPr algn="just"/>
            <a:r>
              <a:rPr lang="ru-RU" sz="1800" dirty="0" smtClean="0">
                <a:latin typeface="Tahoma" pitchFamily="34" charset="0"/>
                <a:ea typeface="Tahoma" pitchFamily="34" charset="0"/>
                <a:cs typeface="Tahoma" pitchFamily="34" charset="0"/>
              </a:rPr>
              <a:t>Если сделки удовлетворяют условиям п.2 ст.105.14 НК РФ (те, которые были до 01.01 + новые условия: если стороны применяют разные ставки по налогу на прибыль от деятельности, в рамках которой заключена сделка; если доходы (расходы) учитываются при определении НБ по налогу на дополнительный доход от </a:t>
            </a:r>
            <a:r>
              <a:rPr lang="ru-RU" sz="1800" smtClean="0">
                <a:latin typeface="Tahoma" pitchFamily="34" charset="0"/>
                <a:ea typeface="Tahoma" pitchFamily="34" charset="0"/>
                <a:cs typeface="Tahoma" pitchFamily="34" charset="0"/>
              </a:rPr>
              <a:t>добычи углеводородного сырья</a:t>
            </a:r>
            <a:endParaRPr lang="ru-RU" sz="1800" dirty="0" smtClean="0">
              <a:latin typeface="Tahoma" pitchFamily="34" charset="0"/>
              <a:ea typeface="Tahoma" pitchFamily="34" charset="0"/>
              <a:cs typeface="Tahoma" pitchFamily="34" charset="0"/>
            </a:endParaRPr>
          </a:p>
          <a:p>
            <a:pPr algn="just"/>
            <a:endParaRPr lang="ru-RU" sz="2000" dirty="0" smtClean="0">
              <a:latin typeface="Tahoma" pitchFamily="34" charset="0"/>
              <a:ea typeface="Tahoma" pitchFamily="34" charset="0"/>
              <a:cs typeface="Tahoma" pitchFamily="34" charset="0"/>
            </a:endParaRPr>
          </a:p>
          <a:p>
            <a:endParaRPr lang="ru-RU" sz="2000" dirty="0" smtClean="0"/>
          </a:p>
          <a:p>
            <a:endParaRPr lang="ru-RU" sz="2000" dirty="0" smtClean="0">
              <a:latin typeface="Tahoma" pitchFamily="34" charset="0"/>
              <a:ea typeface="Tahoma" pitchFamily="34" charset="0"/>
              <a:cs typeface="Tahoma" pitchFamily="34" charset="0"/>
            </a:endParaRPr>
          </a:p>
          <a:p>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Изменения в порядок налогового администрирования (3)</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buFont typeface="Wingdings" pitchFamily="2" charset="2"/>
              <a:buChar char="v"/>
            </a:pPr>
            <a:r>
              <a:rPr lang="ru-RU" sz="1800" i="1" dirty="0" smtClean="0">
                <a:latin typeface="Tahoma" pitchFamily="34" charset="0"/>
                <a:ea typeface="Tahoma" pitchFamily="34" charset="0"/>
                <a:cs typeface="Tahoma" pitchFamily="34" charset="0"/>
              </a:rPr>
              <a:t>Требование о предоставлении уведомления о контролируемых иностранных компаниях</a:t>
            </a:r>
            <a:r>
              <a:rPr lang="ru-RU" sz="1800" dirty="0" smtClean="0">
                <a:latin typeface="Tahoma" pitchFamily="34" charset="0"/>
                <a:ea typeface="Tahoma" pitchFamily="34" charset="0"/>
                <a:cs typeface="Tahoma" pitchFamily="34" charset="0"/>
              </a:rPr>
              <a:t>;</a:t>
            </a:r>
          </a:p>
          <a:p>
            <a:pPr algn="just">
              <a:buFont typeface="Wingdings" pitchFamily="2" charset="2"/>
              <a:buChar char="v"/>
            </a:pPr>
            <a:r>
              <a:rPr lang="ru-RU" sz="1800" dirty="0" smtClean="0">
                <a:latin typeface="Tahoma" pitchFamily="34" charset="0"/>
                <a:ea typeface="Tahoma" pitchFamily="34" charset="0"/>
                <a:cs typeface="Tahoma" pitchFamily="34" charset="0"/>
              </a:rPr>
              <a:t>Решение о продлении срока проведения камерной налоговой проверки;</a:t>
            </a:r>
          </a:p>
          <a:p>
            <a:pPr algn="just">
              <a:buFont typeface="Wingdings" pitchFamily="2" charset="2"/>
              <a:buChar char="v"/>
            </a:pPr>
            <a:r>
              <a:rPr lang="ru-RU" sz="1800" i="1" dirty="0" smtClean="0">
                <a:latin typeface="Tahoma" pitchFamily="34" charset="0"/>
                <a:ea typeface="Tahoma" pitchFamily="34" charset="0"/>
                <a:cs typeface="Tahoma" pitchFamily="34" charset="0"/>
              </a:rPr>
              <a:t>Решение об истребовании документов (информации) у аудиторской организации (индивидуального аудитора)</a:t>
            </a:r>
            <a:r>
              <a:rPr lang="ru-RU" sz="1800" dirty="0" smtClean="0">
                <a:latin typeface="Tahoma" pitchFamily="34" charset="0"/>
                <a:ea typeface="Tahoma" pitchFamily="34" charset="0"/>
                <a:cs typeface="Tahoma" pitchFamily="34" charset="0"/>
              </a:rPr>
              <a:t>; </a:t>
            </a:r>
          </a:p>
          <a:p>
            <a:pPr algn="just">
              <a:buFont typeface="Wingdings" pitchFamily="2" charset="2"/>
              <a:buChar char="v"/>
            </a:pPr>
            <a:r>
              <a:rPr lang="ru-RU" sz="1800" i="1" dirty="0" smtClean="0">
                <a:latin typeface="Tahoma" pitchFamily="34" charset="0"/>
                <a:ea typeface="Tahoma" pitchFamily="34" charset="0"/>
                <a:cs typeface="Tahoma" pitchFamily="34" charset="0"/>
              </a:rPr>
              <a:t>Протокол ознакомления с материалами налоговой проверки</a:t>
            </a:r>
            <a:r>
              <a:rPr lang="ru-RU" sz="1800" dirty="0" smtClean="0">
                <a:latin typeface="Tahoma" pitchFamily="34" charset="0"/>
                <a:ea typeface="Tahoma" pitchFamily="34" charset="0"/>
                <a:cs typeface="Tahoma" pitchFamily="34" charset="0"/>
              </a:rPr>
              <a:t> и доп.мероприятий налогового контроля;</a:t>
            </a:r>
          </a:p>
          <a:p>
            <a:pPr algn="just">
              <a:buFont typeface="Wingdings" pitchFamily="2" charset="2"/>
              <a:buChar char="v"/>
            </a:pPr>
            <a:r>
              <a:rPr lang="ru-RU" sz="1800" dirty="0" smtClean="0">
                <a:latin typeface="Tahoma" pitchFamily="34" charset="0"/>
                <a:ea typeface="Tahoma" pitchFamily="34" charset="0"/>
                <a:cs typeface="Tahoma" pitchFamily="34" charset="0"/>
              </a:rPr>
              <a:t>Дополнение к акту налоговой проверки;</a:t>
            </a:r>
          </a:p>
          <a:p>
            <a:pPr algn="just">
              <a:buFont typeface="Wingdings" pitchFamily="2" charset="2"/>
              <a:buChar char="v"/>
            </a:pPr>
            <a:r>
              <a:rPr lang="ru-RU" sz="1800" i="1" dirty="0" smtClean="0">
                <a:latin typeface="Tahoma" pitchFamily="34" charset="0"/>
                <a:ea typeface="Tahoma" pitchFamily="34" charset="0"/>
                <a:cs typeface="Tahoma" pitchFamily="34" charset="0"/>
              </a:rPr>
              <a:t>Требование о предоставлении </a:t>
            </a:r>
            <a:r>
              <a:rPr lang="ru-RU" sz="1800" i="1" dirty="0" err="1" smtClean="0">
                <a:latin typeface="Tahoma" pitchFamily="34" charset="0"/>
                <a:ea typeface="Tahoma" pitchFamily="34" charset="0"/>
                <a:cs typeface="Tahoma" pitchFamily="34" charset="0"/>
              </a:rPr>
              <a:t>странового</a:t>
            </a:r>
            <a:r>
              <a:rPr lang="ru-RU" sz="1800" i="1" dirty="0" smtClean="0">
                <a:latin typeface="Tahoma" pitchFamily="34" charset="0"/>
                <a:ea typeface="Tahoma" pitchFamily="34" charset="0"/>
                <a:cs typeface="Tahoma" pitchFamily="34" charset="0"/>
              </a:rPr>
              <a:t> отчета</a:t>
            </a:r>
            <a:r>
              <a:rPr lang="ru-RU" sz="1800" dirty="0" smtClean="0">
                <a:latin typeface="Tahoma" pitchFamily="34" charset="0"/>
                <a:ea typeface="Tahoma" pitchFamily="34" charset="0"/>
                <a:cs typeface="Tahoma" pitchFamily="34" charset="0"/>
              </a:rPr>
              <a:t>;</a:t>
            </a:r>
          </a:p>
          <a:p>
            <a:pPr algn="just">
              <a:buFont typeface="Wingdings" pitchFamily="2" charset="2"/>
              <a:buChar char="v"/>
            </a:pPr>
            <a:r>
              <a:rPr lang="ru-RU" sz="1800" i="1" dirty="0" smtClean="0">
                <a:latin typeface="Tahoma" pitchFamily="34" charset="0"/>
                <a:ea typeface="Tahoma" pitchFamily="34" charset="0"/>
                <a:cs typeface="Tahoma" pitchFamily="34" charset="0"/>
              </a:rPr>
              <a:t>Заявление об освобождении поручителя (банка) от обязательств по договору поручительства (банковской гарантии)</a:t>
            </a:r>
          </a:p>
          <a:p>
            <a:pPr algn="just">
              <a:buFont typeface="Wingdings" pitchFamily="2" charset="2"/>
              <a:buChar char="v"/>
            </a:pPr>
            <a:r>
              <a:rPr lang="ru-RU" sz="1800" i="1" dirty="0" smtClean="0">
                <a:latin typeface="Tahoma" pitchFamily="34" charset="0"/>
                <a:ea typeface="Tahoma" pitchFamily="34" charset="0"/>
                <a:cs typeface="Tahoma" pitchFamily="34" charset="0"/>
              </a:rPr>
              <a:t>Уведомление о </a:t>
            </a:r>
            <a:r>
              <a:rPr lang="ru-RU" sz="1800" i="1" dirty="0" err="1" smtClean="0">
                <a:latin typeface="Tahoma" pitchFamily="34" charset="0"/>
                <a:ea typeface="Tahoma" pitchFamily="34" charset="0"/>
                <a:cs typeface="Tahoma" pitchFamily="34" charset="0"/>
              </a:rPr>
              <a:t>непредоставлении</a:t>
            </a:r>
            <a:r>
              <a:rPr lang="ru-RU" sz="1800" i="1" dirty="0" smtClean="0">
                <a:latin typeface="Tahoma" pitchFamily="34" charset="0"/>
                <a:ea typeface="Tahoma" pitchFamily="34" charset="0"/>
                <a:cs typeface="Tahoma" pitchFamily="34" charset="0"/>
              </a:rPr>
              <a:t> расчета по страховым взносам</a:t>
            </a:r>
            <a:r>
              <a:rPr lang="ru-RU" sz="1800" dirty="0" smtClean="0">
                <a:latin typeface="Tahoma" pitchFamily="34" charset="0"/>
                <a:ea typeface="Tahoma" pitchFamily="34" charset="0"/>
                <a:cs typeface="Tahoma" pitchFamily="34" charset="0"/>
              </a:rPr>
              <a:t>.</a:t>
            </a: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Новые формы налогового контроля </a:t>
            </a:r>
            <a:r>
              <a:rPr lang="ru-RU" sz="2000" dirty="0" smtClean="0">
                <a:latin typeface="Tahoma" pitchFamily="34" charset="0"/>
                <a:ea typeface="Tahoma" pitchFamily="34" charset="0"/>
                <a:cs typeface="Tahoma" pitchFamily="34" charset="0"/>
              </a:rPr>
              <a:t>(обновленные и новые – </a:t>
            </a:r>
            <a:r>
              <a:rPr lang="ru-RU" sz="2000" i="1" dirty="0" smtClean="0">
                <a:latin typeface="Tahoma" pitchFamily="34" charset="0"/>
                <a:ea typeface="Tahoma" pitchFamily="34" charset="0"/>
                <a:cs typeface="Tahoma" pitchFamily="34" charset="0"/>
              </a:rPr>
              <a:t>курсивом</a:t>
            </a:r>
            <a:r>
              <a:rPr lang="ru-RU" sz="2000" dirty="0" smtClean="0">
                <a:latin typeface="Tahoma" pitchFamily="34" charset="0"/>
                <a:ea typeface="Tahoma" pitchFamily="34" charset="0"/>
                <a:cs typeface="Tahoma" pitchFamily="34" charset="0"/>
              </a:rPr>
              <a:t>)</a:t>
            </a:r>
            <a:endParaRPr lang="ru-RU" sz="20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buNone/>
            </a:pPr>
            <a:r>
              <a:rPr lang="ru-RU" sz="2000" b="1" dirty="0" smtClean="0">
                <a:latin typeface="Tahoma" pitchFamily="34" charset="0"/>
                <a:ea typeface="Tahoma" pitchFamily="34" charset="0"/>
                <a:cs typeface="Tahoma" pitchFamily="34" charset="0"/>
              </a:rPr>
              <a:t>Формы налогового контроля:</a:t>
            </a:r>
          </a:p>
          <a:p>
            <a:pPr algn="just"/>
            <a:r>
              <a:rPr lang="ru-RU" sz="2000" dirty="0" smtClean="0">
                <a:latin typeface="Tahoma" pitchFamily="34" charset="0"/>
                <a:ea typeface="Tahoma" pitchFamily="34" charset="0"/>
                <a:cs typeface="Tahoma" pitchFamily="34" charset="0"/>
              </a:rPr>
              <a:t>налоговые проверки (камеральные и выездные);</a:t>
            </a:r>
          </a:p>
          <a:p>
            <a:pPr algn="just"/>
            <a:r>
              <a:rPr lang="ru-RU" sz="2000" dirty="0" smtClean="0">
                <a:latin typeface="Tahoma" pitchFamily="34" charset="0"/>
                <a:ea typeface="Tahoma" pitchFamily="34" charset="0"/>
                <a:cs typeface="Tahoma" pitchFamily="34" charset="0"/>
              </a:rPr>
              <a:t>получение объяснений налогоплательщиков, налоговых агентов и плательщиков сбора;</a:t>
            </a:r>
          </a:p>
          <a:p>
            <a:pPr algn="just"/>
            <a:r>
              <a:rPr lang="ru-RU" sz="2000" dirty="0" smtClean="0">
                <a:latin typeface="Tahoma" pitchFamily="34" charset="0"/>
                <a:ea typeface="Tahoma" pitchFamily="34" charset="0"/>
                <a:cs typeface="Tahoma" pitchFamily="34" charset="0"/>
              </a:rPr>
              <a:t>проверки данных учета и отчетности;</a:t>
            </a:r>
          </a:p>
          <a:p>
            <a:pPr algn="just"/>
            <a:r>
              <a:rPr lang="ru-RU" sz="2000" dirty="0" smtClean="0">
                <a:latin typeface="Tahoma" pitchFamily="34" charset="0"/>
                <a:ea typeface="Tahoma" pitchFamily="34" charset="0"/>
                <a:cs typeface="Tahoma" pitchFamily="34" charset="0"/>
              </a:rPr>
              <a:t>осмотр помещений и территорий, используемых для извлечения дохода или прибыли;</a:t>
            </a:r>
          </a:p>
          <a:p>
            <a:pPr algn="just"/>
            <a:r>
              <a:rPr lang="ru-RU" sz="2000" dirty="0" smtClean="0">
                <a:latin typeface="Tahoma" pitchFamily="34" charset="0"/>
                <a:ea typeface="Tahoma" pitchFamily="34" charset="0"/>
                <a:cs typeface="Tahoma" pitchFamily="34" charset="0"/>
              </a:rPr>
              <a:t>другие форм, предусмотренных Налоговым кодексом (</a:t>
            </a:r>
            <a:r>
              <a:rPr lang="ru-RU" sz="2000" dirty="0" smtClean="0">
                <a:latin typeface="Tahoma" pitchFamily="34" charset="0"/>
                <a:ea typeface="Tahoma" pitchFamily="34" charset="0"/>
                <a:cs typeface="Tahoma" pitchFamily="34" charset="0"/>
                <a:hlinkClick r:id="rId2"/>
              </a:rPr>
              <a:t>ст. 82</a:t>
            </a:r>
            <a:r>
              <a:rPr lang="ru-RU" sz="2000" dirty="0" smtClean="0">
                <a:latin typeface="Tahoma" pitchFamily="34" charset="0"/>
                <a:ea typeface="Tahoma" pitchFamily="34" charset="0"/>
                <a:cs typeface="Tahoma" pitchFamily="34" charset="0"/>
              </a:rPr>
              <a:t> НК РФ).</a:t>
            </a:r>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29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2938338"/>
          </a:xfrm>
        </p:spPr>
        <p:txBody>
          <a:bodyPr>
            <a:normAutofit fontScale="90000"/>
          </a:bodyPr>
          <a:lstStyle/>
          <a:p>
            <a:pPr algn="just"/>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4400" dirty="0" smtClean="0">
                <a:latin typeface="Tahoma" pitchFamily="34" charset="0"/>
                <a:ea typeface="Tahoma" pitchFamily="34" charset="0"/>
                <a:cs typeface="Tahoma" pitchFamily="34" charset="0"/>
              </a:rPr>
              <a:t/>
            </a:r>
            <a:br>
              <a:rPr lang="ru-RU" sz="4400" dirty="0" smtClean="0">
                <a:latin typeface="Tahoma" pitchFamily="34" charset="0"/>
                <a:ea typeface="Tahoma" pitchFamily="34" charset="0"/>
                <a:cs typeface="Tahoma" pitchFamily="34" charset="0"/>
              </a:rPr>
            </a:br>
            <a:r>
              <a:rPr lang="ru-RU" sz="3600" dirty="0" smtClean="0">
                <a:latin typeface="Tahoma" pitchFamily="34" charset="0"/>
                <a:ea typeface="Tahoma" pitchFamily="34" charset="0"/>
                <a:cs typeface="Tahoma" pitchFamily="34" charset="0"/>
              </a:rPr>
              <a:t>Новые требования к обеспечению должной осмотрительности  при выборе контрагентов</a:t>
            </a:r>
            <a:endParaRPr lang="ru-RU" sz="3600" dirty="0"/>
          </a:p>
        </p:txBody>
      </p:sp>
      <p:sp>
        <p:nvSpPr>
          <p:cNvPr id="3" name="Номер слайда 2"/>
          <p:cNvSpPr>
            <a:spLocks noGrp="1"/>
          </p:cNvSpPr>
          <p:nvPr>
            <p:ph type="sldNum" sz="quarter" idx="12"/>
          </p:nvPr>
        </p:nvSpPr>
        <p:spPr/>
        <p:txBody>
          <a:bodyPr/>
          <a:lstStyle/>
          <a:p>
            <a:fld id="{8D4AC1BC-299C-4B83-A5CA-DD773E3F1862}" type="slidenum">
              <a:rPr lang="ru-RU" smtClean="0"/>
              <a:pPr/>
              <a:t>3</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85000" lnSpcReduction="10000"/>
          </a:bodyPr>
          <a:lstStyle/>
          <a:p>
            <a:pPr algn="just"/>
            <a:r>
              <a:rPr lang="ru-RU" sz="1900" b="1" dirty="0" smtClean="0">
                <a:latin typeface="Tahoma" pitchFamily="34" charset="0"/>
                <a:ea typeface="Tahoma" pitchFamily="34" charset="0"/>
                <a:cs typeface="Tahoma" pitchFamily="34" charset="0"/>
              </a:rPr>
              <a:t>ИФНС проигнорировала необходимое обоснование проведения мероприятий дополнительного налогового контроля, а также истребования дополнительных документов. </a:t>
            </a:r>
          </a:p>
          <a:p>
            <a:pPr algn="just">
              <a:buNone/>
            </a:pPr>
            <a:r>
              <a:rPr lang="ru-RU" sz="1900" dirty="0" smtClean="0">
                <a:latin typeface="Tahoma" pitchFamily="34" charset="0"/>
                <a:ea typeface="Tahoma" pitchFamily="34" charset="0"/>
                <a:cs typeface="Tahoma" pitchFamily="34" charset="0"/>
              </a:rPr>
              <a:t>Налоговики вправе истребовать у контрагента или у иных лиц, располагающих документами (информацией), касающимися деятельности проверяемой компании, эти документы (информацию) (</a:t>
            </a:r>
            <a:r>
              <a:rPr lang="ru-RU" sz="1900" dirty="0" smtClean="0">
                <a:latin typeface="Tahoma" pitchFamily="34" charset="0"/>
                <a:ea typeface="Tahoma" pitchFamily="34" charset="0"/>
                <a:cs typeface="Tahoma" pitchFamily="34" charset="0"/>
                <a:hlinkClick r:id="rId2"/>
              </a:rPr>
              <a:t>п. 1 ст. 93.1</a:t>
            </a:r>
            <a:r>
              <a:rPr lang="ru-RU" sz="1900" dirty="0" smtClean="0">
                <a:latin typeface="Tahoma" pitchFamily="34" charset="0"/>
                <a:ea typeface="Tahoma" pitchFamily="34" charset="0"/>
                <a:cs typeface="Tahoma" pitchFamily="34" charset="0"/>
              </a:rPr>
              <a:t> НК РФ). При этом в поручении налоговики должны указать, при проведении какого мероприятия налогового контроля возникла необходимость в представлении документов (информации), а при истребовании информации относительно конкретной сделки отражаются также сведения, позволяющие идентифицировать эту сделку.</a:t>
            </a:r>
          </a:p>
          <a:p>
            <a:pPr algn="just">
              <a:buNone/>
            </a:pPr>
            <a:r>
              <a:rPr lang="ru-RU" sz="1900" dirty="0" smtClean="0">
                <a:latin typeface="Tahoma" pitchFamily="34" charset="0"/>
                <a:ea typeface="Tahoma" pitchFamily="34" charset="0"/>
                <a:cs typeface="Tahoma" pitchFamily="34" charset="0"/>
              </a:rPr>
              <a:t>Как свидетельствует судебная практика, налоговый орган вправе при истребовании документов не указывать точные реквизиты, если они неизвестны, но обязан сформулировать требование таким образом, чтобы из него было ясно, какие документы, за какой период и в отношении кого им </a:t>
            </a:r>
            <a:r>
              <a:rPr lang="ru-RU" sz="1900" dirty="0" err="1" smtClean="0">
                <a:latin typeface="Tahoma" pitchFamily="34" charset="0"/>
                <a:ea typeface="Tahoma" pitchFamily="34" charset="0"/>
                <a:cs typeface="Tahoma" pitchFamily="34" charset="0"/>
              </a:rPr>
              <a:t>истребуются</a:t>
            </a:r>
            <a:r>
              <a:rPr lang="ru-RU" sz="1900" dirty="0" smtClean="0">
                <a:latin typeface="Tahoma" pitchFamily="34" charset="0"/>
                <a:ea typeface="Tahoma" pitchFamily="34" charset="0"/>
                <a:cs typeface="Tahoma" pitchFamily="34" charset="0"/>
              </a:rPr>
              <a:t> (постановления Девятого арбитражного апелляционного суда от 23.10.2018 по делу N А40-112960/2018, АС Московского округа от 13.12.2016 по делу </a:t>
            </a:r>
            <a:r>
              <a:rPr lang="ru-RU" sz="1900" dirty="0" smtClean="0">
                <a:latin typeface="Tahoma" pitchFamily="34" charset="0"/>
                <a:ea typeface="Tahoma" pitchFamily="34" charset="0"/>
                <a:cs typeface="Tahoma" pitchFamily="34" charset="0"/>
                <a:hlinkClick r:id="rId3"/>
              </a:rPr>
              <a:t>N А40-25588/2016</a:t>
            </a:r>
            <a:r>
              <a:rPr lang="ru-RU" sz="1900" dirty="0" smtClean="0">
                <a:latin typeface="Tahoma" pitchFamily="34" charset="0"/>
                <a:ea typeface="Tahoma" pitchFamily="34" charset="0"/>
                <a:cs typeface="Tahoma" pitchFamily="34" charset="0"/>
              </a:rPr>
              <a:t>).</a:t>
            </a: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 (2)</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r>
              <a:rPr lang="ru-RU" sz="1800" b="1" dirty="0" smtClean="0">
                <a:latin typeface="Tahoma" pitchFamily="34" charset="0"/>
                <a:ea typeface="Tahoma" pitchFamily="34" charset="0"/>
                <a:cs typeface="Tahoma" pitchFamily="34" charset="0"/>
              </a:rPr>
              <a:t>Акт налоговой проверки подписан не должным лицом.</a:t>
            </a:r>
          </a:p>
          <a:p>
            <a:pPr algn="just">
              <a:buNone/>
            </a:pPr>
            <a:endParaRPr lang="ru-RU" sz="18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Акт налоговой проверки, а также представленные компанией письменные возражения по нему должны быть рассмотрены руководителем (заместителем руководителя) налогового органа (</a:t>
            </a:r>
            <a:r>
              <a:rPr lang="ru-RU" sz="1800" dirty="0" smtClean="0">
                <a:latin typeface="Tahoma" pitchFamily="34" charset="0"/>
                <a:ea typeface="Tahoma" pitchFamily="34" charset="0"/>
                <a:cs typeface="Tahoma" pitchFamily="34" charset="0"/>
                <a:hlinkClick r:id="rId2"/>
              </a:rPr>
              <a:t>п. 1 ст. 101</a:t>
            </a:r>
            <a:r>
              <a:rPr lang="ru-RU" sz="1800" dirty="0" smtClean="0">
                <a:latin typeface="Tahoma" pitchFamily="34" charset="0"/>
                <a:ea typeface="Tahoma" pitchFamily="34" charset="0"/>
                <a:cs typeface="Tahoma" pitchFamily="34" charset="0"/>
              </a:rPr>
              <a:t> НК РФ). И по результатам такого рассмотрения руководителем (заместителем руководителя) налогового органа принимается решение о привлечении (об отказе в привлечении) к налоговой ответственности или решение о проведении дополнительных мероприятий налогового контроля</a:t>
            </a:r>
          </a:p>
          <a:p>
            <a:pPr>
              <a:buNone/>
            </a:pPr>
            <a:r>
              <a:rPr lang="ru-RU" sz="1800" dirty="0" smtClean="0">
                <a:latin typeface="Tahoma" pitchFamily="34" charset="0"/>
                <a:ea typeface="Tahoma" pitchFamily="34" charset="0"/>
                <a:cs typeface="Tahoma" pitchFamily="34" charset="0"/>
              </a:rPr>
              <a:t>(постановление Девятого арбитражного апелляционного суда от 14.07.2017 по делу N А40-255216/16).</a:t>
            </a: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 (3)</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lnSpcReduction="10000"/>
          </a:bodyPr>
          <a:lstStyle/>
          <a:p>
            <a:pPr algn="just"/>
            <a:r>
              <a:rPr lang="ru-RU" sz="1600" b="1" dirty="0" err="1" smtClean="0">
                <a:latin typeface="Tahoma" pitchFamily="34" charset="0"/>
                <a:ea typeface="Tahoma" pitchFamily="34" charset="0"/>
                <a:cs typeface="Tahoma" pitchFamily="34" charset="0"/>
              </a:rPr>
              <a:t>необеспечение</a:t>
            </a:r>
            <a:r>
              <a:rPr lang="ru-RU" sz="1600" b="1" dirty="0" smtClean="0">
                <a:latin typeface="Tahoma" pitchFamily="34" charset="0"/>
                <a:ea typeface="Tahoma" pitchFamily="34" charset="0"/>
                <a:cs typeface="Tahoma" pitchFamily="34" charset="0"/>
              </a:rPr>
              <a:t> возможности лица, в отношении которого проводилась проверка, участвовать в процессе рассмотрения материалов налоговой проверки лично и (или) через своего представителя и обеспечение возможности налогоплательщика представить объяснения. </a:t>
            </a:r>
            <a:r>
              <a:rPr lang="ru-RU" sz="1600" dirty="0" smtClean="0">
                <a:latin typeface="Tahoma" pitchFamily="34" charset="0"/>
                <a:ea typeface="Tahoma" pitchFamily="34" charset="0"/>
                <a:cs typeface="Tahoma" pitchFamily="34" charset="0"/>
              </a:rPr>
              <a:t>Например, не сообщение о месте и времени проведения рассмотрения результатов проверки.</a:t>
            </a:r>
          </a:p>
          <a:p>
            <a:pPr algn="just"/>
            <a:r>
              <a:rPr lang="ru-RU" sz="1600" b="1" dirty="0" err="1" smtClean="0">
                <a:latin typeface="Tahoma" pitchFamily="34" charset="0"/>
                <a:ea typeface="Tahoma" pitchFamily="34" charset="0"/>
                <a:cs typeface="Tahoma" pitchFamily="34" charset="0"/>
              </a:rPr>
              <a:t>ненаправление</a:t>
            </a:r>
            <a:r>
              <a:rPr lang="ru-RU" sz="1600" b="1" dirty="0" smtClean="0">
                <a:latin typeface="Tahoma" pitchFamily="34" charset="0"/>
                <a:ea typeface="Tahoma" pitchFamily="34" charset="0"/>
                <a:cs typeface="Tahoma" pitchFamily="34" charset="0"/>
              </a:rPr>
              <a:t> инспекцией извещения по юридическому адресу </a:t>
            </a:r>
            <a:r>
              <a:rPr lang="ru-RU" sz="1600" dirty="0" smtClean="0">
                <a:latin typeface="Tahoma" pitchFamily="34" charset="0"/>
                <a:ea typeface="Tahoma" pitchFamily="34" charset="0"/>
                <a:cs typeface="Tahoma" pitchFamily="34" charset="0"/>
              </a:rPr>
              <a:t>свидетельствует о несоблюдении налоговым органом требований законодательства о надлежащем извещении, что прямо рассматривается законом как существенное нарушение прав участника налоговых отношений (</a:t>
            </a:r>
            <a:r>
              <a:rPr lang="ru-RU" sz="1600" dirty="0" smtClean="0">
                <a:latin typeface="Tahoma" pitchFamily="34" charset="0"/>
                <a:ea typeface="Tahoma" pitchFamily="34" charset="0"/>
                <a:cs typeface="Tahoma" pitchFamily="34" charset="0"/>
                <a:hlinkClick r:id="rId2"/>
              </a:rPr>
              <a:t>постановление</a:t>
            </a:r>
            <a:r>
              <a:rPr lang="ru-RU" sz="1600" dirty="0" smtClean="0">
                <a:latin typeface="Tahoma" pitchFamily="34" charset="0"/>
                <a:ea typeface="Tahoma" pitchFamily="34" charset="0"/>
                <a:cs typeface="Tahoma" pitchFamily="34" charset="0"/>
              </a:rPr>
              <a:t> АС Северо-Западного округа от 12.04.2016 по делу N А13-14571/2014)</a:t>
            </a:r>
          </a:p>
          <a:p>
            <a:pPr algn="just"/>
            <a:r>
              <a:rPr lang="ru-RU" sz="1600" b="1" dirty="0" smtClean="0">
                <a:latin typeface="Tahoma" pitchFamily="34" charset="0"/>
                <a:ea typeface="Tahoma" pitchFamily="34" charset="0"/>
                <a:cs typeface="Tahoma" pitchFamily="34" charset="0"/>
              </a:rPr>
              <a:t>игнорирование процедуры рассмотрения материалов</a:t>
            </a:r>
            <a:r>
              <a:rPr lang="ru-RU" sz="1600" dirty="0" smtClean="0">
                <a:latin typeface="Tahoma" pitchFamily="34" charset="0"/>
                <a:ea typeface="Tahoma" pitchFamily="34" charset="0"/>
                <a:cs typeface="Tahoma" pitchFamily="34" charset="0"/>
              </a:rPr>
              <a:t>. В случае явки представителя на рассмотрение налоговики обязаны его заслушать, рассмотреть представленные им доказательства и пояснения, составить протокол рассмотрения материалов налоговой проверки (</a:t>
            </a:r>
            <a:r>
              <a:rPr lang="ru-RU" sz="1600" dirty="0" smtClean="0">
                <a:latin typeface="Tahoma" pitchFamily="34" charset="0"/>
                <a:ea typeface="Tahoma" pitchFamily="34" charset="0"/>
                <a:cs typeface="Tahoma" pitchFamily="34" charset="0"/>
                <a:hlinkClick r:id="rId3"/>
              </a:rPr>
              <a:t>п. 4 ст. 101</a:t>
            </a:r>
            <a:r>
              <a:rPr lang="ru-RU" sz="1600" dirty="0" smtClean="0">
                <a:latin typeface="Tahoma" pitchFamily="34" charset="0"/>
                <a:ea typeface="Tahoma" pitchFamily="34" charset="0"/>
                <a:cs typeface="Tahoma" pitchFamily="34" charset="0"/>
              </a:rPr>
              <a:t> НК РФ). Примером может служить спор, рассмотренный в </a:t>
            </a:r>
            <a:r>
              <a:rPr lang="ru-RU" sz="1600" dirty="0" smtClean="0">
                <a:latin typeface="Tahoma" pitchFamily="34" charset="0"/>
                <a:ea typeface="Tahoma" pitchFamily="34" charset="0"/>
                <a:cs typeface="Tahoma" pitchFamily="34" charset="0"/>
                <a:hlinkClick r:id="rId4"/>
              </a:rPr>
              <a:t>постановлении</a:t>
            </a:r>
            <a:r>
              <a:rPr lang="ru-RU" sz="1600" dirty="0" smtClean="0">
                <a:latin typeface="Tahoma" pitchFamily="34" charset="0"/>
                <a:ea typeface="Tahoma" pitchFamily="34" charset="0"/>
                <a:cs typeface="Tahoma" pitchFamily="34" charset="0"/>
              </a:rPr>
              <a:t> АС Уральского округа от 23.10.2018 по делу N А60-69803/2017.</a:t>
            </a:r>
          </a:p>
          <a:p>
            <a:pPr algn="just"/>
            <a:endParaRPr lang="ru-RU" sz="1600" b="1" dirty="0" smtClean="0">
              <a:latin typeface="Tahoma" pitchFamily="34" charset="0"/>
              <a:ea typeface="Tahoma" pitchFamily="34" charset="0"/>
              <a:cs typeface="Tahoma" pitchFamily="34" charset="0"/>
            </a:endParaRPr>
          </a:p>
          <a:p>
            <a:pPr algn="just"/>
            <a:endParaRPr lang="ru-RU" sz="1800" dirty="0" smtClean="0">
              <a:latin typeface="Tahoma" pitchFamily="34" charset="0"/>
              <a:ea typeface="Tahoma" pitchFamily="34" charset="0"/>
              <a:cs typeface="Tahoma" pitchFamily="34" charset="0"/>
            </a:endParaRP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 (4)</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85000" lnSpcReduction="10000"/>
          </a:bodyPr>
          <a:lstStyle/>
          <a:p>
            <a:pPr algn="just"/>
            <a:r>
              <a:rPr lang="ru-RU" sz="1700" b="1" dirty="0" smtClean="0">
                <a:latin typeface="Tahoma" pitchFamily="34" charset="0"/>
                <a:ea typeface="Tahoma" pitchFamily="34" charset="0"/>
                <a:cs typeface="Tahoma" pitchFamily="34" charset="0"/>
              </a:rPr>
              <a:t>Не в полном объеме приложены документы к акту налоговой проверки. </a:t>
            </a:r>
            <a:r>
              <a:rPr lang="ru-RU" sz="1900" dirty="0" smtClean="0">
                <a:latin typeface="Tahoma" pitchFamily="34" charset="0"/>
                <a:ea typeface="Tahoma" pitchFamily="34" charset="0"/>
                <a:cs typeface="Tahoma" pitchFamily="34" charset="0"/>
              </a:rPr>
              <a:t>Положения Налогового кодекса возлагают на налоговиков обязанность вручения компании одновременно с актом налоговой проверки документов, подтверждающих факты нарушений законодательства о налогах и сборах, выявленные в ходе проверки (</a:t>
            </a:r>
            <a:r>
              <a:rPr lang="ru-RU" sz="1900" dirty="0" smtClean="0">
                <a:latin typeface="Tahoma" pitchFamily="34" charset="0"/>
                <a:ea typeface="Tahoma" pitchFamily="34" charset="0"/>
                <a:cs typeface="Tahoma" pitchFamily="34" charset="0"/>
                <a:hlinkClick r:id="rId2"/>
              </a:rPr>
              <a:t>п. 3.1 ст. 100</a:t>
            </a:r>
            <a:r>
              <a:rPr lang="ru-RU" sz="1900" dirty="0" smtClean="0">
                <a:latin typeface="Tahoma" pitchFamily="34" charset="0"/>
                <a:ea typeface="Tahoma" pitchFamily="34" charset="0"/>
                <a:cs typeface="Tahoma" pitchFamily="34" charset="0"/>
              </a:rPr>
              <a:t> НК РФ, </a:t>
            </a:r>
            <a:r>
              <a:rPr lang="ru-RU" sz="1900" dirty="0" smtClean="0">
                <a:latin typeface="Tahoma" pitchFamily="34" charset="0"/>
                <a:ea typeface="Tahoma" pitchFamily="34" charset="0"/>
                <a:cs typeface="Tahoma" pitchFamily="34" charset="0"/>
                <a:hlinkClick r:id="rId3"/>
              </a:rPr>
              <a:t>письмо</a:t>
            </a:r>
            <a:r>
              <a:rPr lang="ru-RU" sz="1900" dirty="0" smtClean="0">
                <a:latin typeface="Tahoma" pitchFamily="34" charset="0"/>
                <a:ea typeface="Tahoma" pitchFamily="34" charset="0"/>
                <a:cs typeface="Tahoma" pitchFamily="34" charset="0"/>
              </a:rPr>
              <a:t> ФНС России от 10.01.2019 N ЕД-4-2/55).</a:t>
            </a:r>
          </a:p>
          <a:p>
            <a:pPr algn="just"/>
            <a:r>
              <a:rPr lang="ru-RU" sz="1700" b="1" dirty="0" smtClean="0">
                <a:latin typeface="Tahoma" pitchFamily="34" charset="0"/>
                <a:ea typeface="Tahoma" pitchFamily="34" charset="0"/>
                <a:cs typeface="Tahoma" pitchFamily="34" charset="0"/>
              </a:rPr>
              <a:t>Несоблюдение процедуры назначения эксперта, экспертизы налоговым органом. </a:t>
            </a:r>
            <a:r>
              <a:rPr lang="ru-RU" sz="1900" dirty="0" smtClean="0">
                <a:latin typeface="Tahoma" pitchFamily="34" charset="0"/>
                <a:ea typeface="Tahoma" pitchFamily="34" charset="0"/>
                <a:cs typeface="Tahoma" pitchFamily="34" charset="0"/>
              </a:rPr>
              <a:t>При назначении и производстве экспертизы компания имеет право: заявить отвод эксперту; просить о назначении эксперта из числа указанных им лиц; представить дополнительные вопросы для получения по ним заключения эксперта; присутствовать с разрешения должностного лица налогового органа при производстве экспертизы и давать объяснения эксперту; знакомиться с заключением эксперта (</a:t>
            </a:r>
            <a:r>
              <a:rPr lang="ru-RU" sz="1900" dirty="0" smtClean="0">
                <a:latin typeface="Tahoma" pitchFamily="34" charset="0"/>
                <a:ea typeface="Tahoma" pitchFamily="34" charset="0"/>
                <a:cs typeface="Tahoma" pitchFamily="34" charset="0"/>
                <a:hlinkClick r:id="rId4"/>
              </a:rPr>
              <a:t>п. 7 ст. 95</a:t>
            </a:r>
            <a:r>
              <a:rPr lang="ru-RU" sz="1900" dirty="0" smtClean="0">
                <a:latin typeface="Tahoma" pitchFamily="34" charset="0"/>
                <a:ea typeface="Tahoma" pitchFamily="34" charset="0"/>
                <a:cs typeface="Tahoma" pitchFamily="34" charset="0"/>
              </a:rPr>
              <a:t> НК РФ). Должностное лицо налогового органа, которое вынесло постановление о назначении экспертизы, обязано ознакомить с этим постановлением проверяемую компанию и разъяснить ее права, о чем составляется протокол. В случае несогласия с результатами экспертизы компания вправе ходатайствовать о назначении повторной экспертизы, а не заявлять в суде постфактум о несогласии с результатами экспертизы (</a:t>
            </a:r>
            <a:r>
              <a:rPr lang="ru-RU" sz="1900" dirty="0" smtClean="0">
                <a:latin typeface="Tahoma" pitchFamily="34" charset="0"/>
                <a:ea typeface="Tahoma" pitchFamily="34" charset="0"/>
                <a:cs typeface="Tahoma" pitchFamily="34" charset="0"/>
                <a:hlinkClick r:id="rId5"/>
              </a:rPr>
              <a:t>п. 10 ст. 95</a:t>
            </a:r>
            <a:r>
              <a:rPr lang="ru-RU" sz="1900" dirty="0" smtClean="0">
                <a:latin typeface="Tahoma" pitchFamily="34" charset="0"/>
                <a:ea typeface="Tahoma" pitchFamily="34" charset="0"/>
                <a:cs typeface="Tahoma" pitchFamily="34" charset="0"/>
              </a:rPr>
              <a:t> НК РФ, </a:t>
            </a:r>
            <a:r>
              <a:rPr lang="ru-RU" sz="1900" dirty="0" smtClean="0">
                <a:latin typeface="Tahoma" pitchFamily="34" charset="0"/>
                <a:ea typeface="Tahoma" pitchFamily="34" charset="0"/>
                <a:cs typeface="Tahoma" pitchFamily="34" charset="0"/>
                <a:hlinkClick r:id="rId6"/>
              </a:rPr>
              <a:t>постановление</a:t>
            </a:r>
            <a:r>
              <a:rPr lang="ru-RU" sz="1900" dirty="0" smtClean="0">
                <a:latin typeface="Tahoma" pitchFamily="34" charset="0"/>
                <a:ea typeface="Tahoma" pitchFamily="34" charset="0"/>
                <a:cs typeface="Tahoma" pitchFamily="34" charset="0"/>
              </a:rPr>
              <a:t> АС </a:t>
            </a:r>
            <a:r>
              <a:rPr lang="ru-RU" sz="1900" dirty="0" err="1" smtClean="0">
                <a:latin typeface="Tahoma" pitchFamily="34" charset="0"/>
                <a:ea typeface="Tahoma" pitchFamily="34" charset="0"/>
                <a:cs typeface="Tahoma" pitchFamily="34" charset="0"/>
              </a:rPr>
              <a:t>Северо-Кавказского</a:t>
            </a:r>
            <a:r>
              <a:rPr lang="ru-RU" sz="1900" dirty="0" smtClean="0">
                <a:latin typeface="Tahoma" pitchFamily="34" charset="0"/>
                <a:ea typeface="Tahoma" pitchFamily="34" charset="0"/>
                <a:cs typeface="Tahoma" pitchFamily="34" charset="0"/>
              </a:rPr>
              <a:t> округа от 28.01.2019 по делу N А63-18244/2017).</a:t>
            </a:r>
            <a:endParaRPr lang="ru-RU" sz="1600" dirty="0" smtClean="0">
              <a:latin typeface="Tahoma" pitchFamily="34" charset="0"/>
              <a:ea typeface="Tahoma" pitchFamily="34" charset="0"/>
              <a:cs typeface="Tahoma" pitchFamily="34" charset="0"/>
            </a:endParaRPr>
          </a:p>
          <a:p>
            <a:pPr algn="just"/>
            <a:endParaRPr lang="ru-RU" sz="1800" dirty="0" smtClean="0">
              <a:latin typeface="Tahoma" pitchFamily="34" charset="0"/>
              <a:ea typeface="Tahoma" pitchFamily="34" charset="0"/>
              <a:cs typeface="Tahoma" pitchFamily="34" charset="0"/>
            </a:endParaRP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 (5)</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r>
              <a:rPr lang="ru-RU" sz="1700" b="1" dirty="0" smtClean="0">
                <a:latin typeface="Tahoma" pitchFamily="34" charset="0"/>
                <a:ea typeface="Tahoma" pitchFamily="34" charset="0"/>
                <a:cs typeface="Tahoma" pitchFamily="34" charset="0"/>
              </a:rPr>
              <a:t>Выемка документов. </a:t>
            </a:r>
          </a:p>
          <a:p>
            <a:pPr algn="just">
              <a:buNone/>
            </a:pPr>
            <a:r>
              <a:rPr lang="ru-RU" sz="1600" dirty="0" smtClean="0">
                <a:latin typeface="Tahoma" pitchFamily="34" charset="0"/>
                <a:ea typeface="Tahoma" pitchFamily="34" charset="0"/>
                <a:cs typeface="Tahoma" pitchFamily="34" charset="0"/>
              </a:rPr>
              <a:t>Налоговики при проведении проверок вправе производить выемку документов у компаний в случаях, когда есть достаточные основания полагать, что эти документы будут уничтожены, сокрыты, изменены или заменены (</a:t>
            </a:r>
            <a:r>
              <a:rPr lang="ru-RU" sz="1600" dirty="0" err="1" smtClean="0">
                <a:latin typeface="Tahoma" pitchFamily="34" charset="0"/>
                <a:ea typeface="Tahoma" pitchFamily="34" charset="0"/>
                <a:cs typeface="Tahoma" pitchFamily="34" charset="0"/>
                <a:hlinkClick r:id="rId2"/>
              </a:rPr>
              <a:t>подп</a:t>
            </a:r>
            <a:r>
              <a:rPr lang="ru-RU" sz="1600" dirty="0" smtClean="0">
                <a:latin typeface="Tahoma" pitchFamily="34" charset="0"/>
                <a:ea typeface="Tahoma" pitchFamily="34" charset="0"/>
                <a:cs typeface="Tahoma" pitchFamily="34" charset="0"/>
                <a:hlinkClick r:id="rId2"/>
              </a:rPr>
              <a:t>. 3 п. 1 ст. 31</a:t>
            </a:r>
            <a:r>
              <a:rPr lang="ru-RU" sz="1600" dirty="0" smtClean="0">
                <a:latin typeface="Tahoma" pitchFamily="34" charset="0"/>
                <a:ea typeface="Tahoma" pitchFamily="34" charset="0"/>
                <a:cs typeface="Tahoma" pitchFamily="34" charset="0"/>
              </a:rPr>
              <a:t> НК РФ). Так, одним из оснований для выемки является систематическое непредставление документов налоговикам (</a:t>
            </a:r>
            <a:r>
              <a:rPr lang="ru-RU" sz="1600" dirty="0" smtClean="0">
                <a:latin typeface="Tahoma" pitchFamily="34" charset="0"/>
                <a:ea typeface="Tahoma" pitchFamily="34" charset="0"/>
                <a:cs typeface="Tahoma" pitchFamily="34" charset="0"/>
                <a:hlinkClick r:id="rId3"/>
              </a:rPr>
              <a:t>Определение</a:t>
            </a:r>
            <a:r>
              <a:rPr lang="ru-RU" sz="1600" dirty="0" smtClean="0">
                <a:latin typeface="Tahoma" pitchFamily="34" charset="0"/>
                <a:ea typeface="Tahoma" pitchFamily="34" charset="0"/>
                <a:cs typeface="Tahoma" pitchFamily="34" charset="0"/>
              </a:rPr>
              <a:t> ВС РФ от 10.12.2018 N 302-КГ18-20113).</a:t>
            </a:r>
          </a:p>
          <a:p>
            <a:pPr algn="just">
              <a:buNone/>
            </a:pPr>
            <a:r>
              <a:rPr lang="ru-RU" sz="1600" dirty="0" smtClean="0">
                <a:latin typeface="Tahoma" pitchFamily="34" charset="0"/>
                <a:ea typeface="Tahoma" pitchFamily="34" charset="0"/>
                <a:cs typeface="Tahoma" pitchFamily="34" charset="0"/>
              </a:rPr>
              <a:t>Выемка производится на основании мотивированного постановления должностного лица налогового органа и производится в присутствии понятых и лиц, у которых производится выемка документов и предметов (</a:t>
            </a:r>
            <a:r>
              <a:rPr lang="ru-RU" sz="1600" dirty="0" smtClean="0">
                <a:latin typeface="Tahoma" pitchFamily="34" charset="0"/>
                <a:ea typeface="Tahoma" pitchFamily="34" charset="0"/>
                <a:cs typeface="Tahoma" pitchFamily="34" charset="0"/>
                <a:hlinkClick r:id="rId4"/>
              </a:rPr>
              <a:t>п. 1 ст. 94</a:t>
            </a:r>
            <a:r>
              <a:rPr lang="ru-RU" sz="1600" dirty="0" smtClean="0">
                <a:latin typeface="Tahoma" pitchFamily="34" charset="0"/>
                <a:ea typeface="Tahoma" pitchFamily="34" charset="0"/>
                <a:cs typeface="Tahoma" pitchFamily="34" charset="0"/>
              </a:rPr>
              <a:t> НК РФ). При этом понятые вызываются в количестве не менее двух человек. В качестве понятых могут быть вызваны любые не заинтересованные в исходе дела физические лица. Не допускается участие в качестве понятых должностных лиц налоговых органов.</a:t>
            </a:r>
          </a:p>
          <a:p>
            <a:pPr algn="just">
              <a:buNone/>
            </a:pPr>
            <a:r>
              <a:rPr lang="ru-RU" sz="1600" dirty="0" smtClean="0">
                <a:latin typeface="Tahoma" pitchFamily="34" charset="0"/>
                <a:ea typeface="Tahoma" pitchFamily="34" charset="0"/>
                <a:cs typeface="Tahoma" pitchFamily="34" charset="0"/>
              </a:rPr>
              <a:t>До начала выемки должностное лицо налогового органа предъявляет постановление о производстве выемки и разъясняет присутствующим лицам их права и обязанности (</a:t>
            </a:r>
            <a:r>
              <a:rPr lang="ru-RU" sz="1600" dirty="0" smtClean="0">
                <a:latin typeface="Tahoma" pitchFamily="34" charset="0"/>
                <a:ea typeface="Tahoma" pitchFamily="34" charset="0"/>
                <a:cs typeface="Tahoma" pitchFamily="34" charset="0"/>
                <a:hlinkClick r:id="rId5"/>
              </a:rPr>
              <a:t>п. 3 ст. 94</a:t>
            </a:r>
            <a:r>
              <a:rPr lang="ru-RU" sz="1600" dirty="0" smtClean="0">
                <a:latin typeface="Tahoma" pitchFamily="34" charset="0"/>
                <a:ea typeface="Tahoma" pitchFamily="34" charset="0"/>
                <a:cs typeface="Tahoma" pitchFamily="34" charset="0"/>
              </a:rPr>
              <a:t> НК РФ).</a:t>
            </a:r>
          </a:p>
          <a:p>
            <a:pPr algn="just">
              <a:buNone/>
            </a:pPr>
            <a:endParaRPr lang="ru-RU" sz="1600" dirty="0" smtClean="0">
              <a:latin typeface="Tahoma" pitchFamily="34" charset="0"/>
              <a:ea typeface="Tahoma" pitchFamily="34" charset="0"/>
              <a:cs typeface="Tahoma" pitchFamily="34" charset="0"/>
            </a:endParaRPr>
          </a:p>
          <a:p>
            <a:pPr algn="just"/>
            <a:endParaRPr lang="ru-RU" sz="1800" dirty="0" smtClean="0">
              <a:latin typeface="Tahoma" pitchFamily="34" charset="0"/>
              <a:ea typeface="Tahoma" pitchFamily="34" charset="0"/>
              <a:cs typeface="Tahoma" pitchFamily="34" charset="0"/>
            </a:endParaRP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Ошибки ИФНС во время проверок (6)</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pPr algn="just">
              <a:buNone/>
            </a:pPr>
            <a:r>
              <a:rPr lang="ru-RU" sz="1600" b="1" u="sng" dirty="0" smtClean="0">
                <a:latin typeface="Tahoma" pitchFamily="34" charset="0"/>
                <a:ea typeface="Tahoma" pitchFamily="34" charset="0"/>
                <a:cs typeface="Tahoma" pitchFamily="34" charset="0"/>
              </a:rPr>
              <a:t>Риски проведения выездных налоговых проверок будут выше, если</a:t>
            </a:r>
          </a:p>
          <a:p>
            <a:pPr algn="just">
              <a:buFont typeface="Wingdings" pitchFamily="2" charset="2"/>
              <a:buChar char="q"/>
            </a:pPr>
            <a:r>
              <a:rPr lang="ru-RU" sz="1600" b="1" dirty="0" smtClean="0">
                <a:latin typeface="Tahoma" pitchFamily="34" charset="0"/>
                <a:ea typeface="Tahoma" pitchFamily="34" charset="0"/>
                <a:cs typeface="Tahoma" pitchFamily="34" charset="0"/>
              </a:rPr>
              <a:t>Сумма нарушения превышает 10 млн. руб.;</a:t>
            </a:r>
          </a:p>
          <a:p>
            <a:pPr algn="just">
              <a:buFont typeface="Wingdings" pitchFamily="2" charset="2"/>
              <a:buChar char="q"/>
            </a:pPr>
            <a:r>
              <a:rPr lang="ru-RU" sz="1600" b="1" dirty="0" smtClean="0">
                <a:latin typeface="Tahoma" pitchFamily="34" charset="0"/>
                <a:ea typeface="Tahoma" pitchFamily="34" charset="0"/>
                <a:cs typeface="Tahoma" pitchFamily="34" charset="0"/>
              </a:rPr>
              <a:t>Компания игнорирует требования ИФНС в части предоставления пояснений к отчетности;</a:t>
            </a:r>
          </a:p>
          <a:p>
            <a:pPr algn="just">
              <a:buFont typeface="Wingdings" pitchFamily="2" charset="2"/>
              <a:buChar char="q"/>
            </a:pPr>
            <a:r>
              <a:rPr lang="ru-RU" sz="1600" b="1" dirty="0" smtClean="0">
                <a:latin typeface="Tahoma" pitchFamily="34" charset="0"/>
                <a:ea typeface="Tahoma" pitchFamily="34" charset="0"/>
                <a:cs typeface="Tahoma" pitchFamily="34" charset="0"/>
              </a:rPr>
              <a:t>Если по итогам камеральной проверки компания попала в план выездных налоговых проверок;</a:t>
            </a:r>
          </a:p>
          <a:p>
            <a:pPr algn="just">
              <a:buFont typeface="Wingdings" pitchFamily="2" charset="2"/>
              <a:buChar char="q"/>
            </a:pPr>
            <a:r>
              <a:rPr lang="ru-RU" sz="1600" b="1" dirty="0" smtClean="0">
                <a:latin typeface="Tahoma" pitchFamily="34" charset="0"/>
                <a:ea typeface="Tahoma" pitchFamily="34" charset="0"/>
                <a:cs typeface="Tahoma" pitchFamily="34" charset="0"/>
              </a:rPr>
              <a:t>Если от налоговой требование или запрос о корректировке декларации </a:t>
            </a:r>
            <a:r>
              <a:rPr lang="ru-RU" sz="1600" dirty="0" smtClean="0">
                <a:latin typeface="Tahoma" pitchFamily="34" charset="0"/>
                <a:ea typeface="Tahoma" pitchFamily="34" charset="0"/>
                <a:cs typeface="Tahoma" pitchFamily="34" charset="0"/>
              </a:rPr>
              <a:t>(кстати Пояснения к налоговой декларации необходимо предоставить в течение 5 рабочих дней со дня получения требования о предоставлении пояснений (п.3 ст.88 НК РФ)).</a:t>
            </a:r>
          </a:p>
          <a:p>
            <a:pPr algn="just">
              <a:buFont typeface="Wingdings" pitchFamily="2" charset="2"/>
              <a:buChar char="q"/>
            </a:pPr>
            <a:r>
              <a:rPr lang="ru-RU" sz="1600" i="1" dirty="0" smtClean="0">
                <a:latin typeface="Tahoma" pitchFamily="34" charset="0"/>
                <a:ea typeface="Tahoma" pitchFamily="34" charset="0"/>
                <a:cs typeface="Tahoma" pitchFamily="34" charset="0"/>
              </a:rPr>
              <a:t>См. также сайт налоговой органа </a:t>
            </a:r>
            <a:r>
              <a:rPr lang="en-US" sz="1600" i="1" dirty="0" smtClean="0">
                <a:latin typeface="Tahoma" pitchFamily="34" charset="0"/>
                <a:ea typeface="Tahoma" pitchFamily="34" charset="0"/>
                <a:cs typeface="Tahoma" pitchFamily="34" charset="0"/>
                <a:hlinkClick r:id="rId2"/>
              </a:rPr>
              <a:t>https</a:t>
            </a:r>
            <a:r>
              <a:rPr lang="ru-RU" sz="1600" i="1" dirty="0" smtClean="0">
                <a:latin typeface="Tahoma" pitchFamily="34" charset="0"/>
                <a:ea typeface="Tahoma" pitchFamily="34" charset="0"/>
                <a:cs typeface="Tahoma" pitchFamily="34" charset="0"/>
                <a:sym typeface="Wingdings" pitchFamily="2" charset="2"/>
                <a:hlinkClick r:id="rId2"/>
              </a:rPr>
              <a:t>://</a:t>
            </a:r>
            <a:r>
              <a:rPr lang="en-US" sz="1600" i="1" dirty="0" smtClean="0">
                <a:latin typeface="Tahoma" pitchFamily="34" charset="0"/>
                <a:ea typeface="Tahoma" pitchFamily="34" charset="0"/>
                <a:cs typeface="Tahoma" pitchFamily="34" charset="0"/>
                <a:sym typeface="Wingdings" pitchFamily="2" charset="2"/>
                <a:hlinkClick r:id="rId2"/>
              </a:rPr>
              <a:t>www.nalog.ru</a:t>
            </a:r>
            <a:r>
              <a:rPr lang="en-US" sz="1600" i="1" dirty="0" smtClean="0">
                <a:latin typeface="Tahoma" pitchFamily="34" charset="0"/>
                <a:ea typeface="Tahoma" pitchFamily="34" charset="0"/>
                <a:cs typeface="Tahoma" pitchFamily="34" charset="0"/>
                <a:sym typeface="Wingdings" pitchFamily="2" charset="2"/>
              </a:rPr>
              <a:t> </a:t>
            </a:r>
            <a:r>
              <a:rPr lang="ru-RU" sz="1600" i="1" dirty="0" smtClean="0">
                <a:latin typeface="Tahoma" pitchFamily="34" charset="0"/>
                <a:ea typeface="Tahoma" pitchFamily="34" charset="0"/>
                <a:cs typeface="Tahoma" pitchFamily="34" charset="0"/>
                <a:sym typeface="Wingdings" pitchFamily="2" charset="2"/>
              </a:rPr>
              <a:t>«Я хочу минимизировать риск налоговой проверки». Здесь Вы найдете ресурс Концепция выездных налоговых проверок.</a:t>
            </a:r>
            <a:endParaRPr lang="ru-RU" sz="1600" i="1" dirty="0" smtClean="0">
              <a:latin typeface="Tahoma" pitchFamily="34" charset="0"/>
              <a:ea typeface="Tahoma" pitchFamily="34" charset="0"/>
              <a:cs typeface="Tahoma" pitchFamily="34" charset="0"/>
            </a:endParaRPr>
          </a:p>
          <a:p>
            <a:pPr algn="just"/>
            <a:endParaRPr lang="ru-RU" sz="1800" dirty="0" smtClean="0">
              <a:latin typeface="Tahoma" pitchFamily="34" charset="0"/>
              <a:ea typeface="Tahoma" pitchFamily="34" charset="0"/>
              <a:cs typeface="Tahoma" pitchFamily="34" charset="0"/>
            </a:endParaRPr>
          </a:p>
          <a:p>
            <a:pPr>
              <a:buNone/>
            </a:pPr>
            <a:endParaRPr lang="ru-RU" dirty="0" smtClean="0"/>
          </a:p>
          <a:p>
            <a:pPr>
              <a:buNone/>
            </a:pPr>
            <a:endParaRPr lang="ru-RU" dirty="0"/>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РИСКИ НАЛОГОВЫХ ПРОВЕРОК</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endParaRPr lang="ru-RU" sz="1400" dirty="0" smtClean="0">
              <a:latin typeface="Tahoma" pitchFamily="34" charset="0"/>
              <a:ea typeface="Tahoma" pitchFamily="34" charset="0"/>
              <a:cs typeface="Tahoma" pitchFamily="34" charset="0"/>
            </a:endParaRPr>
          </a:p>
          <a:p>
            <a:pPr algn="just">
              <a:buNone/>
            </a:pPr>
            <a:endParaRPr lang="ru-RU" sz="1400" dirty="0" smtClean="0">
              <a:latin typeface="Tahoma" pitchFamily="34" charset="0"/>
              <a:ea typeface="Tahoma" pitchFamily="34" charset="0"/>
              <a:cs typeface="Tahoma" pitchFamily="34" charset="0"/>
            </a:endParaRPr>
          </a:p>
          <a:p>
            <a:pPr algn="ctr">
              <a:buNone/>
            </a:pPr>
            <a:endParaRPr lang="ru-RU" dirty="0" smtClean="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a:xfrm>
            <a:off x="395536" y="274638"/>
            <a:ext cx="8291264" cy="4378498"/>
          </a:xfrm>
        </p:spPr>
        <p:txBody>
          <a:bodyPr>
            <a:normAutofit/>
          </a:bodyPr>
          <a:lstStyle/>
          <a:p>
            <a:pPr algn="ctr"/>
            <a:r>
              <a:rPr lang="ru-RU" sz="3600" dirty="0" smtClean="0">
                <a:latin typeface="Tahoma" pitchFamily="34" charset="0"/>
                <a:ea typeface="Tahoma" pitchFamily="34" charset="0"/>
                <a:cs typeface="Tahoma" pitchFamily="34" charset="0"/>
              </a:rPr>
              <a:t>Анализ основных налоговых нарушений</a:t>
            </a:r>
            <a:r>
              <a:rPr lang="ru-RU" sz="3200" dirty="0" smtClean="0">
                <a:latin typeface="Tahoma" pitchFamily="34" charset="0"/>
                <a:ea typeface="Tahoma" pitchFamily="34" charset="0"/>
                <a:cs typeface="Tahoma" pitchFamily="34" charset="0"/>
              </a:rPr>
              <a:t/>
            </a:r>
            <a:br>
              <a:rPr lang="ru-RU" sz="3200" dirty="0" smtClean="0">
                <a:latin typeface="Tahoma" pitchFamily="34" charset="0"/>
                <a:ea typeface="Tahoma" pitchFamily="34" charset="0"/>
                <a:cs typeface="Tahoma" pitchFamily="34" charset="0"/>
              </a:rPr>
            </a:br>
            <a:r>
              <a:rPr lang="ru-RU" sz="2800" dirty="0" smtClean="0">
                <a:latin typeface="Tahoma" pitchFamily="34" charset="0"/>
                <a:ea typeface="Tahoma" pitchFamily="34" charset="0"/>
                <a:cs typeface="Tahoma" pitchFamily="34" charset="0"/>
              </a:rPr>
              <a:t/>
            </a:r>
            <a:br>
              <a:rPr lang="ru-RU" sz="2800" dirty="0" smtClean="0">
                <a:latin typeface="Tahoma" pitchFamily="34" charset="0"/>
                <a:ea typeface="Tahoma" pitchFamily="34" charset="0"/>
                <a:cs typeface="Tahoma" pitchFamily="34" charset="0"/>
              </a:rPr>
            </a:br>
            <a:endParaRPr lang="ru-RU" sz="28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36</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endParaRPr lang="ru-RU" sz="1400" dirty="0" smtClean="0">
              <a:latin typeface="Tahoma" pitchFamily="34" charset="0"/>
              <a:ea typeface="Tahoma" pitchFamily="34" charset="0"/>
              <a:cs typeface="Tahoma" pitchFamily="34" charset="0"/>
            </a:endParaRPr>
          </a:p>
          <a:p>
            <a:pPr algn="just">
              <a:buNone/>
            </a:pPr>
            <a:endParaRPr lang="ru-RU" sz="1400" dirty="0" smtClean="0">
              <a:latin typeface="Tahoma" pitchFamily="34" charset="0"/>
              <a:ea typeface="Tahoma" pitchFamily="34" charset="0"/>
              <a:cs typeface="Tahoma" pitchFamily="34" charset="0"/>
            </a:endParaRPr>
          </a:p>
          <a:p>
            <a:pPr algn="ctr">
              <a:buNone/>
            </a:pPr>
            <a:endParaRPr lang="ru-RU" dirty="0" smtClean="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a:xfrm>
            <a:off x="395536" y="274638"/>
            <a:ext cx="8291264" cy="4378498"/>
          </a:xfrm>
        </p:spPr>
        <p:txBody>
          <a:bodyPr>
            <a:normAutofit/>
          </a:bodyPr>
          <a:lstStyle/>
          <a:p>
            <a:pPr algn="ctr"/>
            <a:r>
              <a:rPr lang="ru-RU" sz="2800" u="sng" dirty="0" smtClean="0">
                <a:latin typeface="Tahoma" pitchFamily="34" charset="0"/>
                <a:ea typeface="Tahoma" pitchFamily="34" charset="0"/>
                <a:cs typeface="Tahoma" pitchFamily="34" charset="0"/>
              </a:rPr>
              <a:t>НАЛОГ НА ПРИБЫЛЬ</a:t>
            </a:r>
            <a:r>
              <a:rPr lang="ru-RU" sz="2800" dirty="0" smtClean="0">
                <a:latin typeface="Tahoma" pitchFamily="34" charset="0"/>
                <a:ea typeface="Tahoma" pitchFamily="34" charset="0"/>
                <a:cs typeface="Tahoma" pitchFamily="34" charset="0"/>
              </a:rPr>
              <a:t/>
            </a:r>
            <a:br>
              <a:rPr lang="ru-RU" sz="2800" dirty="0" smtClean="0">
                <a:latin typeface="Tahoma" pitchFamily="34" charset="0"/>
                <a:ea typeface="Tahoma" pitchFamily="34" charset="0"/>
                <a:cs typeface="Tahoma" pitchFamily="34" charset="0"/>
              </a:rPr>
            </a:br>
            <a:endParaRPr lang="ru-RU" sz="28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250, п.1 ст.274 статьи 246, 247, 248, 249 НК РФ</a:t>
            </a:r>
          </a:p>
          <a:p>
            <a:r>
              <a:rPr lang="ru-RU" sz="2000" b="1" dirty="0" smtClean="0">
                <a:latin typeface="Tahoma" pitchFamily="34" charset="0"/>
                <a:ea typeface="Tahoma" pitchFamily="34" charset="0"/>
                <a:cs typeface="Tahoma" pitchFamily="34" charset="0"/>
              </a:rPr>
              <a:t>Судебная практика: Определение КС РФ от 04.07.2017 №1440-0, ВС РФ от 27.11.2015 №306-КГ15-7673, Постановления Поволжского округа от 15.04.2016 №А12-15531/2015, Арбитражного суда Уральского  округа от 21.06.2016 №А76-21239/2014</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400" dirty="0" smtClean="0">
                <a:latin typeface="Tahoma" pitchFamily="34" charset="0"/>
                <a:ea typeface="Tahoma" pitchFamily="34" charset="0"/>
                <a:cs typeface="Tahoma" pitchFamily="34" charset="0"/>
              </a:rPr>
              <a:t>Занижение налоговой базы в результате дробления бизнеса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ст.252 НК РФ</a:t>
            </a:r>
          </a:p>
          <a:p>
            <a:r>
              <a:rPr lang="ru-RU" sz="2000" b="1" dirty="0" smtClean="0">
                <a:latin typeface="Tahoma" pitchFamily="34" charset="0"/>
                <a:ea typeface="Tahoma" pitchFamily="34" charset="0"/>
                <a:cs typeface="Tahoma" pitchFamily="34" charset="0"/>
              </a:rPr>
              <a:t>Судебная практика: Определение ВС РФ от 03.09.2014 №307-ЭС14-314</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fontScale="90000"/>
          </a:bodyPr>
          <a:lstStyle/>
          <a:p>
            <a:pPr algn="ctr"/>
            <a:r>
              <a:rPr lang="ru-RU" sz="2400" dirty="0" smtClean="0">
                <a:latin typeface="Tahoma" pitchFamily="34" charset="0"/>
                <a:ea typeface="Tahoma" pitchFamily="34" charset="0"/>
                <a:cs typeface="Tahoma" pitchFamily="34" charset="0"/>
              </a:rPr>
              <a:t>Неправомерное списание затрат по сносу домов на земельных участках, приобретенных для создания санитарно-защитных зон, единовременно в составе расходов, вместо включения их в первоначальную стоимость таких земельных участков</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39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92500" lnSpcReduction="10000"/>
          </a:bodyPr>
          <a:lstStyle/>
          <a:p>
            <a:pPr>
              <a:buNone/>
            </a:pPr>
            <a:r>
              <a:rPr lang="ru-RU" sz="2400" b="1" dirty="0" smtClean="0">
                <a:latin typeface="Tahoma" pitchFamily="34" charset="0"/>
                <a:ea typeface="Tahoma" pitchFamily="34" charset="0"/>
                <a:cs typeface="Tahoma" pitchFamily="34" charset="0"/>
              </a:rPr>
              <a:t>Направления (элементы) проверки контрагентов:</a:t>
            </a:r>
          </a:p>
          <a:p>
            <a:pPr algn="just"/>
            <a:r>
              <a:rPr lang="ru-RU" sz="2000" i="1" dirty="0" smtClean="0">
                <a:latin typeface="Tahoma" pitchFamily="34" charset="0"/>
                <a:ea typeface="Tahoma" pitchFamily="34" charset="0"/>
                <a:cs typeface="Tahoma" pitchFamily="34" charset="0"/>
              </a:rPr>
              <a:t>деловая репутация контрагента;</a:t>
            </a:r>
          </a:p>
          <a:p>
            <a:pPr algn="just"/>
            <a:r>
              <a:rPr lang="ru-RU" sz="2000" i="1" dirty="0" smtClean="0">
                <a:latin typeface="Tahoma" pitchFamily="34" charset="0"/>
                <a:ea typeface="Tahoma" pitchFamily="34" charset="0"/>
                <a:cs typeface="Tahoma" pitchFamily="34" charset="0"/>
              </a:rPr>
              <a:t>платежеспособность, финансовое положение контрагента;</a:t>
            </a:r>
          </a:p>
          <a:p>
            <a:pPr algn="just"/>
            <a:r>
              <a:rPr lang="ru-RU" sz="2000" i="1" dirty="0" smtClean="0">
                <a:latin typeface="Tahoma" pitchFamily="34" charset="0"/>
                <a:ea typeface="Tahoma" pitchFamily="34" charset="0"/>
                <a:cs typeface="Tahoma" pitchFamily="34" charset="0"/>
              </a:rPr>
              <a:t>не находится ли контрагент в стадии банкротства, ликвидации;</a:t>
            </a:r>
          </a:p>
          <a:p>
            <a:pPr algn="just"/>
            <a:r>
              <a:rPr lang="ru-RU" sz="2000" i="1" dirty="0" smtClean="0">
                <a:latin typeface="Tahoma" pitchFamily="34" charset="0"/>
                <a:ea typeface="Tahoma" pitchFamily="34" charset="0"/>
                <a:cs typeface="Tahoma" pitchFamily="34" charset="0"/>
              </a:rPr>
              <a:t>возможность контрагента выполнять предполагаемый контракт (договор): осуществляемые виды деятельности, опыт, численность персонала;</a:t>
            </a:r>
          </a:p>
          <a:p>
            <a:pPr algn="just"/>
            <a:r>
              <a:rPr lang="ru-RU" sz="2000" i="1" dirty="0" smtClean="0">
                <a:latin typeface="Tahoma" pitchFamily="34" charset="0"/>
                <a:ea typeface="Tahoma" pitchFamily="34" charset="0"/>
                <a:cs typeface="Tahoma" pitchFamily="34" charset="0"/>
              </a:rPr>
              <a:t>признаки фирмы–однодневки (недостоверность регистрационных сведений, организации, не предоставляющие отчетность более года, недобросовестные поставщики, дисквалифицированные лица, массовые руководители или учредители, организации, имеющие задолженность по уплате налогов, массовый юридический адрес);</a:t>
            </a:r>
          </a:p>
          <a:p>
            <a:pPr algn="just"/>
            <a:r>
              <a:rPr lang="ru-RU" sz="2000" i="1" dirty="0" smtClean="0">
                <a:latin typeface="Tahoma" pitchFamily="34" charset="0"/>
                <a:ea typeface="Tahoma" pitchFamily="34" charset="0"/>
                <a:cs typeface="Tahoma" pitchFamily="34" charset="0"/>
              </a:rPr>
              <a:t>возраст фирмы-контрагента;</a:t>
            </a:r>
          </a:p>
          <a:p>
            <a:pPr algn="just"/>
            <a:r>
              <a:rPr lang="ru-RU" sz="2000" i="1" dirty="0" smtClean="0">
                <a:latin typeface="Tahoma" pitchFamily="34" charset="0"/>
                <a:ea typeface="Tahoma" pitchFamily="34" charset="0"/>
                <a:cs typeface="Tahoma" pitchFamily="34" charset="0"/>
              </a:rPr>
              <a:t>структура собственности контрагента, взаимосвязи и зависимость контрагента с нашей организацией</a:t>
            </a:r>
          </a:p>
          <a:p>
            <a:pPr algn="just"/>
            <a:endParaRPr lang="ru-RU" sz="2000" i="1" dirty="0" smtClean="0">
              <a:latin typeface="Tahoma" pitchFamily="34" charset="0"/>
              <a:ea typeface="Tahoma" pitchFamily="34" charset="0"/>
              <a:cs typeface="Tahoma" pitchFamily="34" charset="0"/>
            </a:endParaRPr>
          </a:p>
          <a:p>
            <a:endParaRPr lang="ru-RU" sz="2400" i="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Цели проверки</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264, 265, 318, 319 НК РФ</a:t>
            </a:r>
          </a:p>
          <a:p>
            <a:r>
              <a:rPr lang="ru-RU" sz="2000" b="1" dirty="0" smtClean="0">
                <a:latin typeface="Tahoma" pitchFamily="34" charset="0"/>
                <a:ea typeface="Tahoma" pitchFamily="34" charset="0"/>
                <a:cs typeface="Tahoma" pitchFamily="34" charset="0"/>
              </a:rPr>
              <a:t>Судебная практика: Постановление Арбитражного суда Дальневосточного округа от 01.08.2017 №Ф03-2571/2017 №Ф04-10568/2016, Арбитражного суда Поволжского округа от 05.06.2018 №Ф06-32863/2018</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ctr"/>
            <a:r>
              <a:rPr lang="ru-RU" sz="2400" dirty="0" smtClean="0">
                <a:latin typeface="Tahoma" pitchFamily="34" charset="0"/>
                <a:ea typeface="Tahoma" pitchFamily="34" charset="0"/>
                <a:cs typeface="Tahoma" pitchFamily="34" charset="0"/>
              </a:rPr>
              <a:t>Неправомерное отнесение отдельных связанных с производством товаров (работ, услуг) затрат к косвенным расходам, если возможно отнести их к прямым, применив экономически обоснованные показатели</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252, 365 НК РФ</a:t>
            </a:r>
          </a:p>
          <a:p>
            <a:r>
              <a:rPr lang="ru-RU" sz="2000" b="1" dirty="0" smtClean="0">
                <a:latin typeface="Tahoma" pitchFamily="34" charset="0"/>
                <a:ea typeface="Tahoma" pitchFamily="34" charset="0"/>
                <a:cs typeface="Tahoma" pitchFamily="34" charset="0"/>
              </a:rPr>
              <a:t>Судебная практика: Постановление Арбитражного суда Волго-Вятского округа от 15.08.2018 №Ф01-3236/2018, Второго арбитражного апелляционного суда от 28.04.2018 №02АП-767/2018</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ctr"/>
            <a:r>
              <a:rPr lang="ru-RU" sz="2400" dirty="0" smtClean="0">
                <a:latin typeface="Tahoma" pitchFamily="34" charset="0"/>
                <a:ea typeface="Tahoma" pitchFamily="34" charset="0"/>
                <a:cs typeface="Tahoma" pitchFamily="34" charset="0"/>
              </a:rPr>
              <a:t>Неправомерное включение в состав расходов необоснованных и экономически неоправданных затрат на аренду (субаренду) недвижимого имущества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255, 270 НК РФ</a:t>
            </a:r>
          </a:p>
          <a:p>
            <a:r>
              <a:rPr lang="ru-RU" sz="2000" b="1" dirty="0" smtClean="0">
                <a:latin typeface="Tahoma" pitchFamily="34" charset="0"/>
                <a:ea typeface="Tahoma" pitchFamily="34" charset="0"/>
                <a:cs typeface="Tahoma" pitchFamily="34" charset="0"/>
              </a:rPr>
              <a:t>Судебная практика: Постановление Арбитражного суда Поволжского округа от 22.03.2018 №Ф06-30828/2018, Одиннадцатого арбитражного апелляционного суда от 17.11.2017 №11АП-14273/2017</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Отнесение к расходам на оплату труда стоимости бесплатно предоставляемых в соответствии с законодательством питания и продуктов, не предусмотренных трудовым и (или) коллективным договором</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ст.252, 253, пп.12 п.1 ст. 264 НК РФ</a:t>
            </a:r>
          </a:p>
          <a:p>
            <a:r>
              <a:rPr lang="ru-RU" sz="2000" b="1" dirty="0" smtClean="0">
                <a:latin typeface="Tahoma" pitchFamily="34" charset="0"/>
                <a:ea typeface="Tahoma" pitchFamily="34" charset="0"/>
                <a:cs typeface="Tahoma" pitchFamily="34" charset="0"/>
              </a:rPr>
              <a:t>Судебная практика: Определение ВС РФ от 31.01.2017 №307-КГ16-19481, Постановление арбитражного суда Северо-Западного округа от 27.10.2016 №А21-5397/2015</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Необоснованное завышение расходов путем оформления сделок с фирмами-однодневками и взаимозависимых лиц при отсутствии реальности операций по документам, содержащим недостоверные сведения</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fontScale="92500" lnSpcReduction="10000"/>
          </a:bodyPr>
          <a:lstStyle/>
          <a:p>
            <a:r>
              <a:rPr lang="ru-RU" sz="2000" b="1" dirty="0" smtClean="0">
                <a:latin typeface="Tahoma" pitchFamily="34" charset="0"/>
                <a:ea typeface="Tahoma" pitchFamily="34" charset="0"/>
                <a:cs typeface="Tahoma" pitchFamily="34" charset="0"/>
              </a:rPr>
              <a:t>Основание:  письмо МФ от 28.11.2018 №03-12-12/1/85982. Решение ВС РФ от 01.02.2016 №АкПИ15-1383</a:t>
            </a:r>
          </a:p>
          <a:p>
            <a:r>
              <a:rPr lang="ru-RU" sz="2000" b="1" dirty="0" smtClean="0">
                <a:latin typeface="Tahoma" pitchFamily="34" charset="0"/>
                <a:ea typeface="Tahoma" pitchFamily="34" charset="0"/>
                <a:cs typeface="Tahoma" pitchFamily="34" charset="0"/>
              </a:rPr>
              <a:t>Проверка рыночной стоимости необходима ИФНС чтобы обосновать размер необоснованной налоговой выгоды. При этом финансовое ведомство считает, что контроль цен и суммовая оценка налоговой выгоды – не одно и тоже. ИФНС не вправе начинать работу с проверки цен. А вот когда ИФНС установила, что налогоплательщик незаконно экономит на налогах, то вправе доказывать этот факт всеми способами </a:t>
            </a:r>
            <a:r>
              <a:rPr lang="ru-RU" sz="2000" b="1" i="1" dirty="0" smtClean="0">
                <a:latin typeface="Tahoma" pitchFamily="34" charset="0"/>
                <a:ea typeface="Tahoma" pitchFamily="34" charset="0"/>
                <a:cs typeface="Tahoma" pitchFamily="34" charset="0"/>
              </a:rPr>
              <a:t>(см. ниже Решение Суда по подобному вопросу).</a:t>
            </a: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ctr"/>
            <a:r>
              <a:rPr lang="ru-RU" sz="2400" dirty="0" smtClean="0">
                <a:latin typeface="Tahoma" pitchFamily="34" charset="0"/>
                <a:ea typeface="Tahoma" pitchFamily="34" charset="0"/>
                <a:cs typeface="Tahoma" pitchFamily="34" charset="0"/>
              </a:rPr>
              <a:t>Рыночные цены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(ИФНС имеет право проверить их)</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2938338"/>
          </a:xfrm>
        </p:spPr>
        <p:txBody>
          <a:bodyPr>
            <a:normAutofit/>
          </a:bodyPr>
          <a:lstStyle/>
          <a:p>
            <a:pPr algn="ctr"/>
            <a:r>
              <a:rPr lang="ru-RU" sz="3600" u="sng" dirty="0" smtClean="0">
                <a:latin typeface="Tahoma" pitchFamily="34" charset="0"/>
                <a:ea typeface="Tahoma" pitchFamily="34" charset="0"/>
                <a:cs typeface="Tahoma" pitchFamily="34" charset="0"/>
              </a:rPr>
              <a:t/>
            </a:r>
            <a:br>
              <a:rPr lang="ru-RU" sz="3600" u="sng" dirty="0" smtClean="0">
                <a:latin typeface="Tahoma" pitchFamily="34" charset="0"/>
                <a:ea typeface="Tahoma" pitchFamily="34" charset="0"/>
                <a:cs typeface="Tahoma" pitchFamily="34" charset="0"/>
              </a:rPr>
            </a:br>
            <a:r>
              <a:rPr lang="ru-RU" sz="3600" u="sng" dirty="0" smtClean="0">
                <a:latin typeface="Tahoma" pitchFamily="34" charset="0"/>
                <a:ea typeface="Tahoma" pitchFamily="34" charset="0"/>
                <a:cs typeface="Tahoma" pitchFamily="34" charset="0"/>
              </a:rPr>
              <a:t>НДС</a:t>
            </a:r>
            <a:endParaRPr lang="ru-RU" sz="36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45</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статьи 169, 171, 172 НК РФ</a:t>
            </a:r>
          </a:p>
          <a:p>
            <a:r>
              <a:rPr lang="ru-RU" sz="2000" b="1" dirty="0" smtClean="0">
                <a:latin typeface="Tahoma" pitchFamily="34" charset="0"/>
                <a:ea typeface="Tahoma" pitchFamily="34" charset="0"/>
                <a:cs typeface="Tahoma" pitchFamily="34" charset="0"/>
              </a:rPr>
              <a:t>Судебная практика: Постановление арбитражного суда Дальневосточного округа от 25.07.2018 №Ф03-2686/2018 Арбитражного суда Северо-Западного округа от 06.04.2018 №Ф07-1838/2018, Арбитражного суда Дальневосточного округа от 21.03.2018 №Ф03-40/2018, Определение ВС РФ от 10.04.2018 №304-КГ18-2806</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fontScale="90000"/>
          </a:bodyPr>
          <a:lstStyle/>
          <a:p>
            <a:pPr algn="just"/>
            <a:r>
              <a:rPr lang="ru-RU" sz="2400" dirty="0" smtClean="0">
                <a:latin typeface="Tahoma" pitchFamily="34" charset="0"/>
                <a:ea typeface="Tahoma" pitchFamily="34" charset="0"/>
                <a:cs typeface="Tahoma" pitchFamily="34" charset="0"/>
              </a:rPr>
              <a:t>В состав вычетов необоснованно включены суммы НДС по взаимоотношения с фиктивными фирмами, приняты к вычету сумы налога без подтверждающих документов и (или) на основании счетов-фактур, содержащих недостоверные сведения</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46</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статьи 146, 154, 171, 172, 173, 174 НК РФ</a:t>
            </a:r>
          </a:p>
          <a:p>
            <a:r>
              <a:rPr lang="ru-RU" sz="2000" b="1" dirty="0" smtClean="0">
                <a:latin typeface="Tahoma" pitchFamily="34" charset="0"/>
                <a:ea typeface="Tahoma" pitchFamily="34" charset="0"/>
                <a:cs typeface="Tahoma" pitchFamily="34" charset="0"/>
              </a:rPr>
              <a:t>Судебная практика: Определение КС РФ от 04.07.2017 №1440-0, ВС РФ от 27.11.2015 №306-КГ15-7673, Постановления Арбитражного суда Поволжского округа от 15.04.2016 №А12-15531/2015; Арбитражного суда Уральского  округа от 21.06.2016 №А76-21239/2014</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налоговой базы в результате дробления бизнеса с использованием взаимозависимых лиц</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060848"/>
            <a:ext cx="8219256" cy="3946443"/>
          </a:xfrm>
          <a:ln w="12700">
            <a:solidFill>
              <a:schemeClr val="tx1"/>
            </a:solidFill>
          </a:ln>
        </p:spPr>
        <p:txBody>
          <a:bodyPr>
            <a:normAutofit/>
          </a:bodyPr>
          <a:lstStyle/>
          <a:p>
            <a:pPr>
              <a:buNone/>
            </a:pPr>
            <a:r>
              <a:rPr lang="ru-RU" sz="1800" b="1" dirty="0" smtClean="0">
                <a:latin typeface="Tahoma" pitchFamily="34" charset="0"/>
                <a:ea typeface="Tahoma" pitchFamily="34" charset="0"/>
                <a:cs typeface="Tahoma" pitchFamily="34" charset="0"/>
              </a:rPr>
              <a:t>Признаки дробления бизнеса:</a:t>
            </a:r>
          </a:p>
          <a:p>
            <a:pPr>
              <a:buNone/>
            </a:pPr>
            <a:r>
              <a:rPr lang="ru-RU" sz="1800" dirty="0" smtClean="0">
                <a:latin typeface="Tahoma" pitchFamily="34" charset="0"/>
                <a:ea typeface="Tahoma" pitchFamily="34" charset="0"/>
                <a:cs typeface="Tahoma" pitchFamily="34" charset="0"/>
              </a:rPr>
              <a:t>1.Участники группы взаимозависимы между собой прямо или косвенно.</a:t>
            </a:r>
          </a:p>
          <a:p>
            <a:pPr>
              <a:buNone/>
            </a:pPr>
            <a:r>
              <a:rPr lang="ru-RU" sz="1800" dirty="0" smtClean="0">
                <a:latin typeface="Tahoma" pitchFamily="34" charset="0"/>
                <a:ea typeface="Tahoma" pitchFamily="34" charset="0"/>
                <a:cs typeface="Tahoma" pitchFamily="34" charset="0"/>
              </a:rPr>
              <a:t>2.Всеми участниками управляют одни и те же лица.</a:t>
            </a:r>
          </a:p>
          <a:p>
            <a:pPr>
              <a:buNone/>
            </a:pPr>
            <a:r>
              <a:rPr lang="ru-RU" sz="1800" dirty="0" smtClean="0">
                <a:latin typeface="Tahoma" pitchFamily="34" charset="0"/>
                <a:ea typeface="Tahoma" pitchFamily="34" charset="0"/>
                <a:cs typeface="Tahoma" pitchFamily="34" charset="0"/>
              </a:rPr>
              <a:t>3.Участники группы не ведут разные бизнесы</a:t>
            </a:r>
            <a:r>
              <a:rPr lang="ru-RU" sz="1800" b="1" dirty="0" smtClean="0">
                <a:latin typeface="Tahoma" pitchFamily="34" charset="0"/>
                <a:ea typeface="Tahoma" pitchFamily="34" charset="0"/>
                <a:cs typeface="Tahoma" pitchFamily="34" charset="0"/>
              </a:rPr>
              <a:t>.</a:t>
            </a:r>
          </a:p>
          <a:p>
            <a:pPr>
              <a:buNone/>
            </a:pPr>
            <a:r>
              <a:rPr lang="ru-RU" sz="1800" dirty="0" smtClean="0">
                <a:latin typeface="Tahoma" pitchFamily="34" charset="0"/>
                <a:ea typeface="Tahoma" pitchFamily="34" charset="0"/>
                <a:cs typeface="Tahoma" pitchFamily="34" charset="0"/>
              </a:rPr>
              <a:t>4. Налоговые платежи снизились после реорганизации (расширения).</a:t>
            </a:r>
          </a:p>
          <a:p>
            <a:pPr>
              <a:buNone/>
            </a:pPr>
            <a:r>
              <a:rPr lang="ru-RU" sz="1800" dirty="0" smtClean="0">
                <a:latin typeface="Tahoma" pitchFamily="34" charset="0"/>
                <a:ea typeface="Tahoma" pitchFamily="34" charset="0"/>
                <a:cs typeface="Tahoma" pitchFamily="34" charset="0"/>
              </a:rPr>
              <a:t>5. Как изменилась рентабельности после реорганизации (расширения).</a:t>
            </a:r>
          </a:p>
          <a:p>
            <a:pPr>
              <a:buNone/>
            </a:pPr>
            <a:r>
              <a:rPr lang="ru-RU" sz="1800" dirty="0" smtClean="0">
                <a:latin typeface="Tahoma" pitchFamily="34" charset="0"/>
                <a:ea typeface="Tahoma" pitchFamily="34" charset="0"/>
                <a:cs typeface="Tahoma" pitchFamily="34" charset="0"/>
              </a:rPr>
              <a:t>6. Некоторые участники группы созданы в короткий промежуток времени перед реорганизацией (расширением).</a:t>
            </a:r>
          </a:p>
          <a:p>
            <a:pPr>
              <a:buNone/>
            </a:pPr>
            <a:r>
              <a:rPr lang="ru-RU" sz="1800" dirty="0" smtClean="0">
                <a:latin typeface="Tahoma" pitchFamily="34" charset="0"/>
                <a:ea typeface="Tahoma" pitchFamily="34" charset="0"/>
                <a:cs typeface="Tahoma" pitchFamily="34" charset="0"/>
              </a:rPr>
              <a:t>7. В группе одинаковые адреса, телефоны, </a:t>
            </a:r>
            <a:r>
              <a:rPr lang="en-US" sz="1800" dirty="0" smtClean="0">
                <a:latin typeface="Tahoma" pitchFamily="34" charset="0"/>
                <a:ea typeface="Tahoma" pitchFamily="34" charset="0"/>
                <a:cs typeface="Tahoma" pitchFamily="34" charset="0"/>
              </a:rPr>
              <a:t>IP</a:t>
            </a:r>
            <a:r>
              <a:rPr lang="ru-RU" sz="1800" dirty="0" smtClean="0">
                <a:latin typeface="Tahoma" pitchFamily="34" charset="0"/>
                <a:ea typeface="Tahoma" pitchFamily="34" charset="0"/>
                <a:cs typeface="Tahoma" pitchFamily="34" charset="0"/>
              </a:rPr>
              <a:t> адреса, общие сайты, кассовые аппараты, вывески, </a:t>
            </a:r>
            <a:r>
              <a:rPr lang="ru-RU" sz="1800" dirty="0" err="1" smtClean="0">
                <a:latin typeface="Tahoma" pitchFamily="34" charset="0"/>
                <a:ea typeface="Tahoma" pitchFamily="34" charset="0"/>
                <a:cs typeface="Tahoma" pitchFamily="34" charset="0"/>
              </a:rPr>
              <a:t>банеры</a:t>
            </a:r>
            <a:r>
              <a:rPr lang="ru-RU" sz="1800" dirty="0" smtClean="0">
                <a:latin typeface="Tahoma" pitchFamily="34" charset="0"/>
                <a:ea typeface="Tahoma" pitchFamily="34" charset="0"/>
                <a:cs typeface="Tahoma" pitchFamily="34" charset="0"/>
              </a:rPr>
              <a:t>, единая рекламная концепция, счета в одном банке.</a:t>
            </a: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1570186"/>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«Дробление» бизнеса (подробнее): письмо от 11.08.2017 №СА-4-7/15895</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письмо ФНС от 13.07.2017 №ЕД-4-2/13650</a:t>
            </a:r>
            <a:r>
              <a:rPr lang="en-US" sz="2400" dirty="0" smtClean="0">
                <a:latin typeface="Tahoma" pitchFamily="34" charset="0"/>
                <a:ea typeface="Tahoma" pitchFamily="34" charset="0"/>
                <a:cs typeface="Tahoma" pitchFamily="34" charset="0"/>
              </a:rPr>
              <a:t>@</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060848"/>
            <a:ext cx="8219256" cy="3946443"/>
          </a:xfrm>
          <a:ln w="12700">
            <a:solidFill>
              <a:schemeClr val="tx1"/>
            </a:solidFill>
          </a:ln>
        </p:spPr>
        <p:txBody>
          <a:bodyPr>
            <a:normAutofit/>
          </a:bodyPr>
          <a:lstStyle/>
          <a:p>
            <a:pPr>
              <a:buNone/>
            </a:pPr>
            <a:r>
              <a:rPr lang="ru-RU" sz="1800" b="1" dirty="0" smtClean="0">
                <a:latin typeface="Tahoma" pitchFamily="34" charset="0"/>
                <a:ea typeface="Tahoma" pitchFamily="34" charset="0"/>
                <a:cs typeface="Tahoma" pitchFamily="34" charset="0"/>
              </a:rPr>
              <a:t>Признаки дробления бизнеса:</a:t>
            </a:r>
          </a:p>
          <a:p>
            <a:pPr>
              <a:buNone/>
            </a:pPr>
            <a:r>
              <a:rPr lang="ru-RU" sz="1800" dirty="0" smtClean="0">
                <a:latin typeface="Tahoma" pitchFamily="34" charset="0"/>
                <a:ea typeface="Tahoma" pitchFamily="34" charset="0"/>
                <a:cs typeface="Tahoma" pitchFamily="34" charset="0"/>
              </a:rPr>
              <a:t>8. Отдельные работники числятся в нескольких компаниях или переводятся из одной компании в другую.</a:t>
            </a:r>
          </a:p>
          <a:p>
            <a:pPr>
              <a:buNone/>
            </a:pPr>
            <a:r>
              <a:rPr lang="ru-RU" sz="1800" dirty="0" smtClean="0">
                <a:latin typeface="Tahoma" pitchFamily="34" charset="0"/>
                <a:ea typeface="Tahoma" pitchFamily="34" charset="0"/>
                <a:cs typeface="Tahoma" pitchFamily="34" charset="0"/>
              </a:rPr>
              <a:t>9. Участники группы имеют общие помещения, оборудование, иные активы.</a:t>
            </a:r>
          </a:p>
          <a:p>
            <a:pPr>
              <a:buNone/>
            </a:pPr>
            <a:r>
              <a:rPr lang="ru-RU" sz="1800" dirty="0" smtClean="0">
                <a:latin typeface="Tahoma" pitchFamily="34" charset="0"/>
                <a:ea typeface="Tahoma" pitchFamily="34" charset="0"/>
                <a:cs typeface="Tahoma" pitchFamily="34" charset="0"/>
              </a:rPr>
              <a:t>10.Участники групп имеют одну учетную службу (бухгалтерию).</a:t>
            </a:r>
          </a:p>
          <a:p>
            <a:pPr>
              <a:buNone/>
            </a:pPr>
            <a:r>
              <a:rPr lang="ru-RU" sz="1800" dirty="0" smtClean="0">
                <a:latin typeface="Tahoma" pitchFamily="34" charset="0"/>
                <a:ea typeface="Tahoma" pitchFamily="34" charset="0"/>
                <a:cs typeface="Tahoma" pitchFamily="34" charset="0"/>
              </a:rPr>
              <a:t>11.Участники группы совместно платят коммунальные услуги, аренду, услуги связи, интернет и прочее (одни платят за других).</a:t>
            </a:r>
          </a:p>
          <a:p>
            <a:pPr>
              <a:buNone/>
            </a:pPr>
            <a:r>
              <a:rPr lang="ru-RU" sz="1800" dirty="0" smtClean="0">
                <a:latin typeface="Tahoma" pitchFamily="34" charset="0"/>
                <a:ea typeface="Tahoma" pitchFamily="34" charset="0"/>
                <a:cs typeface="Tahoma" pitchFamily="34" charset="0"/>
              </a:rPr>
              <a:t>12. Спец.режимы приближаются к пороговым значениям по сумме доходов, численности или площади торгового зала.</a:t>
            </a:r>
          </a:p>
          <a:p>
            <a:pPr>
              <a:buNone/>
            </a:pPr>
            <a:r>
              <a:rPr lang="ru-RU" sz="1800" dirty="0" smtClean="0">
                <a:latin typeface="Tahoma" pitchFamily="34" charset="0"/>
                <a:ea typeface="Tahoma" pitchFamily="34" charset="0"/>
                <a:cs typeface="Tahoma" pitchFamily="34" charset="0"/>
              </a:rPr>
              <a:t>13.Участники группы имеют единых покупателей, поставщиков.</a:t>
            </a:r>
          </a:p>
          <a:p>
            <a:pPr>
              <a:buNone/>
            </a:pPr>
            <a:r>
              <a:rPr lang="ru-RU" sz="1800" dirty="0" smtClean="0">
                <a:latin typeface="Tahoma" pitchFamily="34" charset="0"/>
                <a:ea typeface="Tahoma" pitchFamily="34" charset="0"/>
                <a:cs typeface="Tahoma" pitchFamily="34" charset="0"/>
              </a:rPr>
              <a:t>14.Покупатели поделены исходя из режима налогообложения</a:t>
            </a: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1570186"/>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«Дробление» бизнеса (подробнее): письмо от 11.08.2017 №СА-4-7/15895</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письмо ФНС от 13.07.2017 №ЕД-4-2/13650</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(2)</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49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0000" lnSpcReduction="20000"/>
          </a:bodyPr>
          <a:lstStyle/>
          <a:p>
            <a:pPr>
              <a:buNone/>
            </a:pPr>
            <a:r>
              <a:rPr lang="ru-RU" sz="3000" b="1" u="sng" dirty="0" smtClean="0">
                <a:latin typeface="Tahoma" pitchFamily="34" charset="0"/>
                <a:ea typeface="Tahoma" pitchFamily="34" charset="0"/>
                <a:cs typeface="Tahoma" pitchFamily="34" charset="0"/>
              </a:rPr>
              <a:t>Области проверки ФНС:</a:t>
            </a:r>
          </a:p>
          <a:p>
            <a:pPr algn="just"/>
            <a:r>
              <a:rPr lang="ru-RU" sz="3000" dirty="0" smtClean="0">
                <a:latin typeface="Tahoma" pitchFamily="34" charset="0"/>
                <a:ea typeface="Tahoma" pitchFamily="34" charset="0"/>
                <a:cs typeface="Tahoma" pitchFamily="34" charset="0"/>
              </a:rPr>
              <a:t>отличаются ли выбор контрагента от условий делового оборота или установленной самой компанией практики выбора деловых партнеров;</a:t>
            </a:r>
          </a:p>
          <a:p>
            <a:pPr algn="just"/>
            <a:r>
              <a:rPr lang="ru-RU" sz="3000" dirty="0" smtClean="0">
                <a:latin typeface="Tahoma" pitchFamily="34" charset="0"/>
                <a:ea typeface="Tahoma" pitchFamily="34" charset="0"/>
                <a:cs typeface="Tahoma" pitchFamily="34" charset="0"/>
              </a:rPr>
              <a:t>каким образом оценивается условие сделки и ее коммерческая привлекательность. Деловая репутация. Платежеспособность, контрагента, риск неисполнения обязательств;</a:t>
            </a:r>
          </a:p>
          <a:p>
            <a:pPr algn="just"/>
            <a:r>
              <a:rPr lang="ru-RU" sz="3000" dirty="0" smtClean="0">
                <a:latin typeface="Tahoma" pitchFamily="34" charset="0"/>
                <a:ea typeface="Tahoma" pitchFamily="34" charset="0"/>
                <a:cs typeface="Tahoma" pitchFamily="34" charset="0"/>
              </a:rPr>
              <a:t>есть ли у контрагента необходимые ресурсы и опыт (производственные мощности, оборудование, персонал) и пр.</a:t>
            </a:r>
          </a:p>
          <a:p>
            <a:pPr algn="just"/>
            <a:r>
              <a:rPr lang="ru-RU" sz="3000" dirty="0" smtClean="0">
                <a:latin typeface="Tahoma" pitchFamily="34" charset="0"/>
                <a:ea typeface="Tahoma" pitchFamily="34" charset="0"/>
                <a:cs typeface="Tahoma" pitchFamily="34" charset="0"/>
              </a:rPr>
              <a:t>заключает ли компания сделки преимущественно с контрагентами, которые не исполняют налоговые обязательства;</a:t>
            </a:r>
          </a:p>
          <a:p>
            <a:pPr>
              <a:buNone/>
            </a:pPr>
            <a:r>
              <a:rPr lang="ru-RU" sz="3000" b="1" u="sng" dirty="0" smtClean="0">
                <a:latin typeface="Tahoma" pitchFamily="34" charset="0"/>
                <a:ea typeface="Tahoma" pitchFamily="34" charset="0"/>
                <a:cs typeface="Tahoma" pitchFamily="34" charset="0"/>
              </a:rPr>
              <a:t>Если не обосновать выбор, возможны налоговые последствия:</a:t>
            </a:r>
          </a:p>
          <a:p>
            <a:pPr algn="just"/>
            <a:r>
              <a:rPr lang="ru-RU" sz="3000" dirty="0" smtClean="0">
                <a:latin typeface="Tahoma" pitchFamily="34" charset="0"/>
                <a:ea typeface="Tahoma" pitchFamily="34" charset="0"/>
                <a:cs typeface="Tahoma" pitchFamily="34" charset="0"/>
              </a:rPr>
              <a:t>Постановления  судов: Северо-Западный округ от 29.06.15 №Ф04-10520/2015; Уральского округа от 18.112016 №Ф09-10039/2016.</a:t>
            </a:r>
          </a:p>
          <a:p>
            <a:pPr algn="just">
              <a:buNone/>
            </a:pPr>
            <a:r>
              <a:rPr lang="ru-RU" sz="3000" dirty="0" smtClean="0">
                <a:latin typeface="Tahoma" pitchFamily="34" charset="0"/>
                <a:ea typeface="Tahoma" pitchFamily="34" charset="0"/>
                <a:cs typeface="Tahoma" pitchFamily="34" charset="0"/>
              </a:rPr>
              <a:t>Налоговики </a:t>
            </a:r>
            <a:r>
              <a:rPr lang="ru-RU" sz="3000" b="1" u="sng" dirty="0" smtClean="0">
                <a:latin typeface="Tahoma" pitchFamily="34" charset="0"/>
                <a:ea typeface="Tahoma" pitchFamily="34" charset="0"/>
                <a:cs typeface="Tahoma" pitchFamily="34" charset="0"/>
              </a:rPr>
              <a:t>усомнятся в реальности сделок </a:t>
            </a:r>
            <a:r>
              <a:rPr lang="ru-RU" sz="3000" dirty="0" smtClean="0">
                <a:latin typeface="Tahoma" pitchFamily="34" charset="0"/>
                <a:ea typeface="Tahoma" pitchFamily="34" charset="0"/>
                <a:cs typeface="Tahoma" pitchFamily="34" charset="0"/>
              </a:rPr>
              <a:t>с контрагентами, если обнаружат отсутствие у компании:</a:t>
            </a:r>
          </a:p>
          <a:p>
            <a:pPr algn="just"/>
            <a:r>
              <a:rPr lang="ru-RU" sz="3000" dirty="0" smtClean="0">
                <a:latin typeface="Tahoma" pitchFamily="34" charset="0"/>
                <a:ea typeface="Tahoma" pitchFamily="34" charset="0"/>
                <a:cs typeface="Tahoma" pitchFamily="34" charset="0"/>
              </a:rPr>
              <a:t>личных контактов с руководителем либо уполномоченными сотрудниками поставщика или покупателя при осуждении условий контракта и подписания договора;</a:t>
            </a:r>
          </a:p>
          <a:p>
            <a:pPr algn="just"/>
            <a:r>
              <a:rPr lang="ru-RU" sz="3000" dirty="0" smtClean="0">
                <a:latin typeface="Tahoma" pitchFamily="34" charset="0"/>
                <a:ea typeface="Tahoma" pitchFamily="34" charset="0"/>
                <a:cs typeface="Tahoma" pitchFamily="34" charset="0"/>
              </a:rPr>
              <a:t>копии документов, которые  подтверждают полномочия руководителя контрагента и удостоверяют его личность, </a:t>
            </a:r>
          </a:p>
          <a:p>
            <a:pPr algn="just"/>
            <a:r>
              <a:rPr lang="ru-RU" sz="3000" dirty="0" smtClean="0">
                <a:latin typeface="Tahoma" pitchFamily="34" charset="0"/>
                <a:ea typeface="Tahoma" pitchFamily="34" charset="0"/>
                <a:cs typeface="Tahoma" pitchFamily="34" charset="0"/>
              </a:rPr>
              <a:t>информации о факте местонахождения, офиса контрагента, его складов, производственных или торговых площадок</a:t>
            </a:r>
          </a:p>
          <a:p>
            <a:pPr algn="just"/>
            <a:r>
              <a:rPr lang="ru-RU" sz="3000" dirty="0" smtClean="0">
                <a:latin typeface="Tahoma" pitchFamily="34" charset="0"/>
                <a:ea typeface="Tahoma" pitchFamily="34" charset="0"/>
                <a:cs typeface="Tahoma" pitchFamily="34" charset="0"/>
              </a:rPr>
              <a:t>информации о способе, которым она получила сведения о контрагенте – рекомендации партнеров, сайта контрагента, рекламы в СМИ и др.</a:t>
            </a:r>
          </a:p>
          <a:p>
            <a:pPr algn="just"/>
            <a:r>
              <a:rPr lang="ru-RU" sz="3000" dirty="0" smtClean="0">
                <a:latin typeface="Tahoma" pitchFamily="34" charset="0"/>
                <a:ea typeface="Tahoma" pitchFamily="34" charset="0"/>
                <a:cs typeface="Tahoma" pitchFamily="34" charset="0"/>
              </a:rPr>
              <a:t>Информации о регистрации контрагента в ЕГРЮЛ, а также лицензиях и разрешения, которые нужны для использования сделки.</a:t>
            </a:r>
          </a:p>
          <a:p>
            <a:endParaRPr lang="ru-RU" dirty="0"/>
          </a:p>
        </p:txBody>
      </p:sp>
      <p:sp>
        <p:nvSpPr>
          <p:cNvPr id="3" name="Заголовок 2"/>
          <p:cNvSpPr>
            <a:spLocks noGrp="1"/>
          </p:cNvSpPr>
          <p:nvPr>
            <p:ph type="title"/>
          </p:nvPr>
        </p:nvSpPr>
        <p:spPr/>
        <p:txBody>
          <a:bodyPr>
            <a:normAutofit/>
          </a:bodyPr>
          <a:lstStyle/>
          <a:p>
            <a:pPr algn="just"/>
            <a:r>
              <a:rPr lang="ru-RU" sz="2400" dirty="0" smtClean="0">
                <a:latin typeface="Tahoma" pitchFamily="34" charset="0"/>
                <a:ea typeface="Tahoma" pitchFamily="34" charset="0"/>
                <a:cs typeface="Tahoma" pitchFamily="34" charset="0"/>
              </a:rPr>
              <a:t>НОВОЕ в ПРОВЕРКАХ контрагентов – письмо ФНС России от 23.03.17 №ЕД-5-9/547@</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060848"/>
            <a:ext cx="8219256" cy="3946443"/>
          </a:xfrm>
          <a:ln w="12700">
            <a:solidFill>
              <a:schemeClr val="tx1"/>
            </a:solidFill>
          </a:ln>
        </p:spPr>
        <p:txBody>
          <a:bodyPr>
            <a:normAutofit/>
          </a:bodyPr>
          <a:lstStyle/>
          <a:p>
            <a:pPr>
              <a:buNone/>
            </a:pPr>
            <a:r>
              <a:rPr lang="ru-RU" sz="1800" b="1" dirty="0" smtClean="0">
                <a:latin typeface="Tahoma" pitchFamily="34" charset="0"/>
                <a:ea typeface="Tahoma" pitchFamily="34" charset="0"/>
                <a:cs typeface="Tahoma" pitchFamily="34" charset="0"/>
              </a:rPr>
              <a:t>Признаки дробления бизнеса:</a:t>
            </a:r>
          </a:p>
          <a:p>
            <a:pPr>
              <a:buNone/>
            </a:pPr>
            <a:r>
              <a:rPr lang="ru-RU" sz="1800" dirty="0" smtClean="0">
                <a:latin typeface="Tahoma" pitchFamily="34" charset="0"/>
                <a:ea typeface="Tahoma" pitchFamily="34" charset="0"/>
                <a:cs typeface="Tahoma" pitchFamily="34" charset="0"/>
              </a:rPr>
              <a:t>15. В группе компаний имеется не разделенный на несколько субъектов единый бизнес-процесс.</a:t>
            </a:r>
          </a:p>
          <a:p>
            <a:pPr>
              <a:buNone/>
            </a:pPr>
            <a:r>
              <a:rPr lang="ru-RU" sz="1800" dirty="0" smtClean="0">
                <a:latin typeface="Tahoma" pitchFamily="34" charset="0"/>
                <a:ea typeface="Tahoma" pitchFamily="34" charset="0"/>
                <a:cs typeface="Tahoma" pitchFamily="34" charset="0"/>
              </a:rPr>
              <a:t>____________________________________________________________</a:t>
            </a:r>
          </a:p>
          <a:p>
            <a:pPr algn="just">
              <a:buNone/>
            </a:pPr>
            <a:r>
              <a:rPr lang="ru-RU" sz="1800" dirty="0" smtClean="0">
                <a:latin typeface="Tahoma" pitchFamily="34" charset="0"/>
                <a:ea typeface="Tahoma" pitchFamily="34" charset="0"/>
                <a:cs typeface="Tahoma" pitchFamily="34" charset="0"/>
              </a:rPr>
              <a:t>Как ведут себя ИФНС, когда инкриминируют налогоплательщикам «раздробление бизнеса»: суммируют доходы по всем участникам группы. Как правило, не учитывают расходы. Это надо оспаривать.</a:t>
            </a:r>
          </a:p>
          <a:p>
            <a:pPr algn="just">
              <a:buNone/>
            </a:pPr>
            <a:r>
              <a:rPr lang="ru-RU" sz="1800" dirty="0" smtClean="0">
                <a:latin typeface="Tahoma" pitchFamily="34" charset="0"/>
                <a:ea typeface="Tahoma" pitchFamily="34" charset="0"/>
                <a:cs typeface="Tahoma" pitchFamily="34" charset="0"/>
              </a:rPr>
              <a:t>Отметим, что взаимозависимость – сама по себе не доказывает наличие СХЕМЫ (Постановление Восемнадцатого Арбитражного апелляционного суда от 22.03.2016  №18АП-757/2016).</a:t>
            </a:r>
          </a:p>
          <a:p>
            <a:pPr algn="just">
              <a:buNone/>
            </a:pPr>
            <a:r>
              <a:rPr lang="ru-RU" sz="1800" u="sng" dirty="0" smtClean="0">
                <a:latin typeface="Tahoma" pitchFamily="34" charset="0"/>
                <a:ea typeface="Tahoma" pitchFamily="34" charset="0"/>
                <a:cs typeface="Tahoma" pitchFamily="34" charset="0"/>
              </a:rPr>
              <a:t>СНИЖЕНИЕ РИСКОВ</a:t>
            </a:r>
            <a:r>
              <a:rPr lang="ru-RU" sz="1800" dirty="0" smtClean="0">
                <a:latin typeface="Tahoma" pitchFamily="34" charset="0"/>
                <a:ea typeface="Tahoma" pitchFamily="34" charset="0"/>
                <a:cs typeface="Tahoma" pitchFamily="34" charset="0"/>
              </a:rPr>
              <a:t>: доказать , что дробление бизнеса не фиктивно, все компании наделены активами и персоналом.</a:t>
            </a:r>
          </a:p>
          <a:p>
            <a:pPr>
              <a:buNone/>
            </a:pP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1570186"/>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«Дробление» бизнеса (подробнее): письмо от 11.08.2017 №СА-4-7/15895</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письмо ФНС от 13.07.2017 №ЕД-4-2/13650</a:t>
            </a:r>
            <a:r>
              <a:rPr lang="en-US" sz="2400" dirty="0" smtClean="0">
                <a:latin typeface="Tahoma" pitchFamily="34" charset="0"/>
                <a:ea typeface="Tahoma" pitchFamily="34" charset="0"/>
                <a:cs typeface="Tahoma" pitchFamily="34" charset="0"/>
              </a:rPr>
              <a:t>@</a:t>
            </a:r>
            <a:r>
              <a:rPr lang="ru-RU" sz="2400" dirty="0" smtClean="0">
                <a:latin typeface="Tahoma" pitchFamily="34" charset="0"/>
                <a:ea typeface="Tahoma" pitchFamily="34" charset="0"/>
                <a:cs typeface="Tahoma" pitchFamily="34" charset="0"/>
              </a:rPr>
              <a:t> (3)</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just">
              <a:buNone/>
            </a:pPr>
            <a:r>
              <a:rPr lang="ru-RU" sz="1800" u="sng" dirty="0" smtClean="0">
                <a:latin typeface="Tahoma" pitchFamily="34" charset="0"/>
                <a:ea typeface="Tahoma" pitchFamily="34" charset="0"/>
                <a:cs typeface="Tahoma" pitchFamily="34" charset="0"/>
              </a:rPr>
              <a:t>ООО «МАН» + ИП Бочаров (подконтрольное </a:t>
            </a:r>
            <a:r>
              <a:rPr lang="ru-RU" sz="1800" u="sng" dirty="0" err="1" smtClean="0">
                <a:latin typeface="Tahoma" pitchFamily="34" charset="0"/>
                <a:ea typeface="Tahoma" pitchFamily="34" charset="0"/>
                <a:cs typeface="Tahoma" pitchFamily="34" charset="0"/>
              </a:rPr>
              <a:t>аффилированное</a:t>
            </a:r>
            <a:r>
              <a:rPr lang="ru-RU" sz="1800" u="sng" dirty="0" smtClean="0">
                <a:latin typeface="Tahoma" pitchFamily="34" charset="0"/>
                <a:ea typeface="Tahoma" pitchFamily="34" charset="0"/>
                <a:cs typeface="Tahoma" pitchFamily="34" charset="0"/>
              </a:rPr>
              <a:t> лицо).</a:t>
            </a:r>
          </a:p>
          <a:p>
            <a:pPr algn="just">
              <a:buNone/>
            </a:pPr>
            <a:r>
              <a:rPr lang="ru-RU" sz="1800" u="sng" dirty="0" smtClean="0">
                <a:latin typeface="Tahoma" pitchFamily="34" charset="0"/>
                <a:ea typeface="Tahoma" pitchFamily="34" charset="0"/>
                <a:cs typeface="Tahoma" pitchFamily="34" charset="0"/>
              </a:rPr>
              <a:t>Схема</a:t>
            </a:r>
            <a:r>
              <a:rPr lang="ru-RU" sz="1800" dirty="0" smtClean="0">
                <a:latin typeface="Tahoma" pitchFamily="34" charset="0"/>
                <a:ea typeface="Tahoma" pitchFamily="34" charset="0"/>
                <a:cs typeface="Tahoma" pitchFamily="34" charset="0"/>
              </a:rPr>
              <a:t>: ООО и ИП от имени друг друга заключали договоры купли-продажи (договоры поручения).</a:t>
            </a:r>
          </a:p>
          <a:p>
            <a:pPr algn="just">
              <a:buNone/>
            </a:pPr>
            <a:r>
              <a:rPr lang="ru-RU" sz="1800" i="1" dirty="0" smtClean="0">
                <a:latin typeface="Tahoma" pitchFamily="34" charset="0"/>
                <a:ea typeface="Tahoma" pitchFamily="34" charset="0"/>
                <a:cs typeface="Tahoma" pitchFamily="34" charset="0"/>
              </a:rPr>
              <a:t>Позиция ИФНС</a:t>
            </a:r>
            <a:r>
              <a:rPr lang="ru-RU" sz="1800" dirty="0" smtClean="0">
                <a:latin typeface="Tahoma" pitchFamily="34" charset="0"/>
                <a:ea typeface="Tahoma" pitchFamily="34" charset="0"/>
                <a:cs typeface="Tahoma" pitchFamily="34" charset="0"/>
              </a:rPr>
              <a:t>: реализация на единой торговой площади, общие склады. Выручка учитывалась через единое программное обеспечение кассовой техники, инкассирование, единая политика снабжения (поставщики). Сотрудники воспринимали  ИП как единое целое с ООО. Налицо все признаки подконтрольности ИП. </a:t>
            </a:r>
          </a:p>
          <a:p>
            <a:pPr algn="just">
              <a:buNone/>
            </a:pPr>
            <a:r>
              <a:rPr lang="ru-RU" sz="1800" i="1" dirty="0" smtClean="0">
                <a:latin typeface="Tahoma" pitchFamily="34" charset="0"/>
                <a:ea typeface="Tahoma" pitchFamily="34" charset="0"/>
                <a:cs typeface="Tahoma" pitchFamily="34" charset="0"/>
              </a:rPr>
              <a:t>Суд решает</a:t>
            </a:r>
            <a:r>
              <a:rPr lang="ru-RU" sz="1800" dirty="0" smtClean="0">
                <a:latin typeface="Tahoma" pitchFamily="34" charset="0"/>
                <a:ea typeface="Tahoma" pitchFamily="34" charset="0"/>
                <a:cs typeface="Tahoma" pitchFamily="34" charset="0"/>
              </a:rPr>
              <a:t>, что ООО имитирует документооборот и </a:t>
            </a:r>
            <a:r>
              <a:rPr lang="ru-RU" sz="1800" dirty="0" err="1" smtClean="0">
                <a:latin typeface="Tahoma" pitchFamily="34" charset="0"/>
                <a:ea typeface="Tahoma" pitchFamily="34" charset="0"/>
                <a:cs typeface="Tahoma" pitchFamily="34" charset="0"/>
              </a:rPr>
              <a:t>хоз.деятельность</a:t>
            </a:r>
            <a:r>
              <a:rPr lang="ru-RU" sz="1800" dirty="0" smtClean="0">
                <a:latin typeface="Tahoma" pitchFamily="34" charset="0"/>
                <a:ea typeface="Tahoma" pitchFamily="34" charset="0"/>
                <a:cs typeface="Tahoma" pitchFamily="34" charset="0"/>
              </a:rPr>
              <a:t> по реализации товаров ИП в рамках договора поручения, фактически осуществляя реализацию своего товара. Схема позволила минимизировать налоговые обязательства ООО и получить необоснованную налоговую выгоду. </a:t>
            </a:r>
          </a:p>
          <a:p>
            <a:pPr algn="just">
              <a:buNone/>
            </a:pPr>
            <a:r>
              <a:rPr lang="ru-RU" sz="1800" dirty="0" smtClean="0">
                <a:latin typeface="Tahoma" pitchFamily="34" charset="0"/>
                <a:ea typeface="Tahoma" pitchFamily="34" charset="0"/>
                <a:cs typeface="Tahoma" pitchFamily="34" charset="0"/>
              </a:rPr>
              <a:t>Нельзя, чтобы был </a:t>
            </a:r>
            <a:r>
              <a:rPr lang="ru-RU" sz="1800" b="1" dirty="0" smtClean="0">
                <a:latin typeface="Tahoma" pitchFamily="34" charset="0"/>
                <a:ea typeface="Tahoma" pitchFamily="34" charset="0"/>
                <a:cs typeface="Tahoma" pitchFamily="34" charset="0"/>
              </a:rPr>
              <a:t>формальный характер </a:t>
            </a:r>
            <a:r>
              <a:rPr lang="ru-RU" sz="1800" dirty="0" smtClean="0">
                <a:latin typeface="Tahoma" pitchFamily="34" charset="0"/>
                <a:ea typeface="Tahoma" pitchFamily="34" charset="0"/>
                <a:cs typeface="Tahoma" pitchFamily="34" charset="0"/>
              </a:rPr>
              <a:t>деятельности!!!</a:t>
            </a:r>
          </a:p>
          <a:p>
            <a:pPr algn="just">
              <a:buNone/>
            </a:pPr>
            <a:endParaRPr lang="ru-RU" sz="18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Аналогичное дело № А46-8330/2014 </a:t>
            </a:r>
            <a:r>
              <a:rPr lang="ru-RU" sz="1800" u="sng" dirty="0" smtClean="0">
                <a:latin typeface="Tahoma" pitchFamily="34" charset="0"/>
                <a:ea typeface="Tahoma" pitchFamily="34" charset="0"/>
                <a:cs typeface="Tahoma" pitchFamily="34" charset="0"/>
              </a:rPr>
              <a:t>ООО «</a:t>
            </a:r>
            <a:r>
              <a:rPr lang="ru-RU" sz="1800" u="sng" dirty="0" err="1" smtClean="0">
                <a:latin typeface="Tahoma" pitchFamily="34" charset="0"/>
                <a:ea typeface="Tahoma" pitchFamily="34" charset="0"/>
                <a:cs typeface="Tahoma" pitchFamily="34" charset="0"/>
              </a:rPr>
              <a:t>Альянс-Трейд</a:t>
            </a:r>
            <a:r>
              <a:rPr lang="ru-RU" sz="1800" u="sng" dirty="0" smtClean="0">
                <a:latin typeface="Tahoma" pitchFamily="34" charset="0"/>
                <a:ea typeface="Tahoma" pitchFamily="34" charset="0"/>
                <a:cs typeface="Tahoma" pitchFamily="34" charset="0"/>
              </a:rPr>
              <a:t>»+ИП Гринев В.М.</a:t>
            </a:r>
            <a:endParaRPr lang="ru-RU" sz="1800" u="sng"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fontScale="90000"/>
          </a:bodyPr>
          <a:lstStyle/>
          <a:p>
            <a:pPr algn="just"/>
            <a:r>
              <a:rPr lang="ru-RU" sz="2400" dirty="0" smtClean="0">
                <a:latin typeface="Tahoma" pitchFamily="34" charset="0"/>
                <a:ea typeface="Tahoma" pitchFamily="34" charset="0"/>
                <a:cs typeface="Tahoma" pitchFamily="34" charset="0"/>
              </a:rPr>
              <a:t>«Дробление бизнеса»: формальный характер деятельности – суды за ИФНС (дело №А12-24270/2014). </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147248" cy="4090459"/>
          </a:xfrm>
        </p:spPr>
        <p:txBody>
          <a:bodyPr>
            <a:normAutofit fontScale="92500" lnSpcReduction="10000"/>
          </a:bodyPr>
          <a:lstStyle/>
          <a:p>
            <a:pPr algn="just">
              <a:buNone/>
            </a:pPr>
            <a:r>
              <a:rPr lang="ru-RU" sz="1800" u="sng" dirty="0" smtClean="0">
                <a:latin typeface="Tahoma" pitchFamily="34" charset="0"/>
                <a:ea typeface="Tahoma" pitchFamily="34" charset="0"/>
                <a:cs typeface="Tahoma" pitchFamily="34" charset="0"/>
              </a:rPr>
              <a:t>ООО </a:t>
            </a:r>
            <a:r>
              <a:rPr lang="ru-RU" sz="1800" u="sng" dirty="0" err="1" smtClean="0">
                <a:latin typeface="Tahoma" pitchFamily="34" charset="0"/>
                <a:ea typeface="Tahoma" pitchFamily="34" charset="0"/>
                <a:cs typeface="Tahoma" pitchFamily="34" charset="0"/>
              </a:rPr>
              <a:t>Стройсервис</a:t>
            </a:r>
            <a:r>
              <a:rPr lang="ru-RU" sz="1800" u="sng" dirty="0" smtClean="0">
                <a:latin typeface="Tahoma" pitchFamily="34" charset="0"/>
                <a:ea typeface="Tahoma" pitchFamily="34" charset="0"/>
                <a:cs typeface="Tahoma" pitchFamily="34" charset="0"/>
              </a:rPr>
              <a:t>» </a:t>
            </a:r>
            <a:r>
              <a:rPr lang="ru-RU" sz="1800" dirty="0" smtClean="0">
                <a:latin typeface="Tahoma" pitchFamily="34" charset="0"/>
                <a:ea typeface="Tahoma" pitchFamily="34" charset="0"/>
                <a:cs typeface="Tahoma" pitchFamily="34" charset="0"/>
              </a:rPr>
              <a:t>осуществляет услуги гостиницы и сдает в аренду часть площадей ООО «</a:t>
            </a:r>
            <a:r>
              <a:rPr lang="ru-RU" sz="1800" dirty="0" err="1" smtClean="0">
                <a:latin typeface="Tahoma" pitchFamily="34" charset="0"/>
                <a:ea typeface="Tahoma" pitchFamily="34" charset="0"/>
                <a:cs typeface="Tahoma" pitchFamily="34" charset="0"/>
              </a:rPr>
              <a:t>Глиф</a:t>
            </a:r>
            <a:r>
              <a:rPr lang="ru-RU" sz="1800" dirty="0" smtClean="0">
                <a:latin typeface="Tahoma" pitchFamily="34" charset="0"/>
                <a:ea typeface="Tahoma" pitchFamily="34" charset="0"/>
                <a:cs typeface="Tahoma" pitchFamily="34" charset="0"/>
              </a:rPr>
              <a:t>», ООО «</a:t>
            </a:r>
            <a:r>
              <a:rPr lang="ru-RU" sz="1800" dirty="0" err="1" smtClean="0">
                <a:latin typeface="Tahoma" pitchFamily="34" charset="0"/>
                <a:ea typeface="Tahoma" pitchFamily="34" charset="0"/>
                <a:cs typeface="Tahoma" pitchFamily="34" charset="0"/>
              </a:rPr>
              <a:t>Поликом</a:t>
            </a:r>
            <a:r>
              <a:rPr lang="ru-RU" sz="1800" dirty="0" smtClean="0">
                <a:latin typeface="Tahoma" pitchFamily="34" charset="0"/>
                <a:ea typeface="Tahoma" pitchFamily="34" charset="0"/>
                <a:cs typeface="Tahoma" pitchFamily="34" charset="0"/>
              </a:rPr>
              <a:t>», ООО «</a:t>
            </a:r>
            <a:r>
              <a:rPr lang="ru-RU" sz="1800" dirty="0" err="1" smtClean="0">
                <a:latin typeface="Tahoma" pitchFamily="34" charset="0"/>
                <a:ea typeface="Tahoma" pitchFamily="34" charset="0"/>
                <a:cs typeface="Tahoma" pitchFamily="34" charset="0"/>
              </a:rPr>
              <a:t>Арт-сервис</a:t>
            </a:r>
            <a:r>
              <a:rPr lang="ru-RU" sz="1800" dirty="0" smtClean="0">
                <a:latin typeface="Tahoma" pitchFamily="34" charset="0"/>
                <a:ea typeface="Tahoma" pitchFamily="34" charset="0"/>
                <a:cs typeface="Tahoma" pitchFamily="34" charset="0"/>
              </a:rPr>
              <a:t>». ИФНС признает этот факт дроблением бизнеса  с целью сохранения налогового режима ЕНВД.</a:t>
            </a:r>
          </a:p>
          <a:p>
            <a:pPr algn="just">
              <a:buNone/>
            </a:pPr>
            <a:r>
              <a:rPr lang="ru-RU" sz="1800" dirty="0" smtClean="0">
                <a:latin typeface="Tahoma" pitchFamily="34" charset="0"/>
                <a:ea typeface="Tahoma" pitchFamily="34" charset="0"/>
                <a:cs typeface="Tahoma" pitchFamily="34" charset="0"/>
              </a:rPr>
              <a:t>Но формальный характер деятельности ООО «</a:t>
            </a:r>
            <a:r>
              <a:rPr lang="ru-RU" sz="1800" dirty="0" err="1" smtClean="0">
                <a:latin typeface="Tahoma" pitchFamily="34" charset="0"/>
                <a:ea typeface="Tahoma" pitchFamily="34" charset="0"/>
                <a:cs typeface="Tahoma" pitchFamily="34" charset="0"/>
              </a:rPr>
              <a:t>Глиф</a:t>
            </a:r>
            <a:r>
              <a:rPr lang="ru-RU" sz="1800" dirty="0" smtClean="0">
                <a:latin typeface="Tahoma" pitchFamily="34" charset="0"/>
                <a:ea typeface="Tahoma" pitchFamily="34" charset="0"/>
                <a:cs typeface="Tahoma" pitchFamily="34" charset="0"/>
              </a:rPr>
              <a:t>», ООО «</a:t>
            </a:r>
            <a:r>
              <a:rPr lang="ru-RU" sz="1800" dirty="0" err="1" smtClean="0">
                <a:latin typeface="Tahoma" pitchFamily="34" charset="0"/>
                <a:ea typeface="Tahoma" pitchFamily="34" charset="0"/>
                <a:cs typeface="Tahoma" pitchFamily="34" charset="0"/>
              </a:rPr>
              <a:t>Поликом</a:t>
            </a:r>
            <a:r>
              <a:rPr lang="ru-RU" sz="1800" dirty="0" smtClean="0">
                <a:latin typeface="Tahoma" pitchFamily="34" charset="0"/>
                <a:ea typeface="Tahoma" pitchFamily="34" charset="0"/>
                <a:cs typeface="Tahoma" pitchFamily="34" charset="0"/>
              </a:rPr>
              <a:t>», ООО «</a:t>
            </a:r>
            <a:r>
              <a:rPr lang="ru-RU" sz="1800" dirty="0" err="1" smtClean="0">
                <a:latin typeface="Tahoma" pitchFamily="34" charset="0"/>
                <a:ea typeface="Tahoma" pitchFamily="34" charset="0"/>
                <a:cs typeface="Tahoma" pitchFamily="34" charset="0"/>
              </a:rPr>
              <a:t>Арт-сервис</a:t>
            </a:r>
            <a:r>
              <a:rPr lang="ru-RU" sz="1800" dirty="0" smtClean="0">
                <a:latin typeface="Tahoma" pitchFamily="34" charset="0"/>
                <a:ea typeface="Tahoma" pitchFamily="34" charset="0"/>
                <a:cs typeface="Tahoma" pitchFamily="34" charset="0"/>
              </a:rPr>
              <a:t>» доказан не был, а ООО «</a:t>
            </a:r>
            <a:r>
              <a:rPr lang="ru-RU" sz="1800" dirty="0" err="1" smtClean="0">
                <a:latin typeface="Tahoma" pitchFamily="34" charset="0"/>
                <a:ea typeface="Tahoma" pitchFamily="34" charset="0"/>
                <a:cs typeface="Tahoma" pitchFamily="34" charset="0"/>
              </a:rPr>
              <a:t>стройсервис</a:t>
            </a:r>
            <a:r>
              <a:rPr lang="ru-RU" sz="1800" dirty="0" smtClean="0">
                <a:latin typeface="Tahoma" pitchFamily="34" charset="0"/>
                <a:ea typeface="Tahoma" pitchFamily="34" charset="0"/>
                <a:cs typeface="Tahoma" pitchFamily="34" charset="0"/>
              </a:rPr>
              <a:t>» работает на ОСНО и исправно платит налоги.</a:t>
            </a:r>
          </a:p>
          <a:p>
            <a:pPr algn="just">
              <a:buNone/>
            </a:pPr>
            <a:r>
              <a:rPr lang="ru-RU" sz="1800" u="sng" dirty="0" smtClean="0">
                <a:latin typeface="Tahoma" pitchFamily="34" charset="0"/>
                <a:ea typeface="Tahoma" pitchFamily="34" charset="0"/>
                <a:cs typeface="Tahoma" pitchFamily="34" charset="0"/>
              </a:rPr>
              <a:t>Что общего в делах, когда суды поддерживают налогоплательщиков?</a:t>
            </a:r>
          </a:p>
          <a:p>
            <a:pPr algn="just">
              <a:buNone/>
            </a:pPr>
            <a:r>
              <a:rPr lang="ru-RU" sz="1800" dirty="0" smtClean="0">
                <a:latin typeface="Tahoma" pitchFamily="34" charset="0"/>
                <a:ea typeface="Tahoma" pitchFamily="34" charset="0"/>
                <a:cs typeface="Tahoma" pitchFamily="34" charset="0"/>
              </a:rPr>
              <a:t>При доказывании наличия схемы дробления бизнеса </a:t>
            </a:r>
            <a:r>
              <a:rPr lang="ru-RU" sz="1800" b="1" dirty="0" smtClean="0">
                <a:latin typeface="Tahoma" pitchFamily="34" charset="0"/>
                <a:ea typeface="Tahoma" pitchFamily="34" charset="0"/>
                <a:cs typeface="Tahoma" pitchFamily="34" charset="0"/>
              </a:rPr>
              <a:t>налоговики должны</a:t>
            </a:r>
            <a:r>
              <a:rPr lang="ru-RU" sz="1800" dirty="0" smtClean="0">
                <a:latin typeface="Tahoma" pitchFamily="34" charset="0"/>
                <a:ea typeface="Tahoma" pitchFamily="34" charset="0"/>
                <a:cs typeface="Tahoma" pitchFamily="34" charset="0"/>
              </a:rPr>
              <a:t> установить обстоятельства ведения бизнеса налогоплательщиком и связанными с ним субъектами </a:t>
            </a:r>
            <a:r>
              <a:rPr lang="ru-RU" sz="1800" u="sng" dirty="0" smtClean="0">
                <a:latin typeface="Tahoma" pitchFamily="34" charset="0"/>
                <a:ea typeface="Tahoma" pitchFamily="34" charset="0"/>
                <a:cs typeface="Tahoma" pitchFamily="34" charset="0"/>
              </a:rPr>
              <a:t>одного и того вида деятельности</a:t>
            </a:r>
            <a:r>
              <a:rPr lang="ru-RU" sz="1800" dirty="0" smtClean="0">
                <a:latin typeface="Tahoma" pitchFamily="34" charset="0"/>
                <a:ea typeface="Tahoma" pitchFamily="34" charset="0"/>
                <a:cs typeface="Tahoma" pitchFamily="34" charset="0"/>
              </a:rPr>
              <a:t>, выявить обстоятельства </a:t>
            </a:r>
            <a:r>
              <a:rPr lang="ru-RU" sz="1800" u="sng" dirty="0" smtClean="0">
                <a:latin typeface="Tahoma" pitchFamily="34" charset="0"/>
                <a:ea typeface="Tahoma" pitchFamily="34" charset="0"/>
                <a:cs typeface="Tahoma" pitchFamily="34" charset="0"/>
              </a:rPr>
              <a:t>отсутствия реального участия</a:t>
            </a:r>
            <a:r>
              <a:rPr lang="ru-RU" sz="1800" dirty="0" smtClean="0">
                <a:latin typeface="Tahoma" pitchFamily="34" charset="0"/>
                <a:ea typeface="Tahoma" pitchFamily="34" charset="0"/>
                <a:cs typeface="Tahoma" pitchFamily="34" charset="0"/>
              </a:rPr>
              <a:t> таких субъектов в деятельности осуществляемой самим </a:t>
            </a:r>
            <a:r>
              <a:rPr lang="ru-RU" sz="1800" dirty="0" err="1" smtClean="0">
                <a:latin typeface="Tahoma" pitchFamily="34" charset="0"/>
                <a:ea typeface="Tahoma" pitchFamily="34" charset="0"/>
                <a:cs typeface="Tahoma" pitchFamily="34" charset="0"/>
              </a:rPr>
              <a:t>налогоплательшиком</a:t>
            </a:r>
            <a:r>
              <a:rPr lang="ru-RU" sz="1800" dirty="0" smtClean="0">
                <a:latin typeface="Tahoma" pitchFamily="34" charset="0"/>
                <a:ea typeface="Tahoma" pitchFamily="34" charset="0"/>
                <a:cs typeface="Tahoma" pitchFamily="34" charset="0"/>
              </a:rPr>
              <a:t>, </a:t>
            </a:r>
            <a:r>
              <a:rPr lang="ru-RU" sz="1800" u="sng" dirty="0" smtClean="0">
                <a:latin typeface="Tahoma" pitchFamily="34" charset="0"/>
                <a:ea typeface="Tahoma" pitchFamily="34" charset="0"/>
                <a:cs typeface="Tahoma" pitchFamily="34" charset="0"/>
              </a:rPr>
              <a:t>обстоятельства подконтрольности </a:t>
            </a:r>
            <a:r>
              <a:rPr lang="ru-RU" sz="1800" dirty="0" smtClean="0">
                <a:latin typeface="Tahoma" pitchFamily="34" charset="0"/>
                <a:ea typeface="Tahoma" pitchFamily="34" charset="0"/>
                <a:cs typeface="Tahoma" pitchFamily="34" charset="0"/>
              </a:rPr>
              <a:t>субъектов проверяемому налогоплательщику, что исключает наличие у формальных участников самостоятельных доходов по сделкам.</a:t>
            </a:r>
          </a:p>
        </p:txBody>
      </p:sp>
      <p:sp>
        <p:nvSpPr>
          <p:cNvPr id="3" name="Заголовок 2"/>
          <p:cNvSpPr>
            <a:spLocks noGrp="1"/>
          </p:cNvSpPr>
          <p:nvPr>
            <p:ph type="title"/>
          </p:nvPr>
        </p:nvSpPr>
        <p:spPr>
          <a:xfrm>
            <a:off x="467544" y="274638"/>
            <a:ext cx="8219256" cy="1498178"/>
          </a:xfrm>
        </p:spPr>
        <p:txBody>
          <a:bodyPr>
            <a:normAutofit fontScale="90000"/>
          </a:bodyPr>
          <a:lstStyle/>
          <a:p>
            <a:pPr algn="just"/>
            <a:r>
              <a:rPr lang="ru-RU" sz="2400" dirty="0" smtClean="0">
                <a:latin typeface="Tahoma" pitchFamily="34" charset="0"/>
                <a:ea typeface="Tahoma" pitchFamily="34" charset="0"/>
                <a:cs typeface="Tahoma" pitchFamily="34" charset="0"/>
              </a:rPr>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«Дробление бизнеса»: формальный характер деятельности – суды за налогоплательщика (дело №А70-4269/2014 - ООО</a:t>
            </a:r>
            <a:r>
              <a:rPr lang="ru-RU" sz="2400" u="sng" dirty="0" smtClean="0">
                <a:latin typeface="Tahoma" pitchFamily="34" charset="0"/>
                <a:ea typeface="Tahoma" pitchFamily="34" charset="0"/>
                <a:cs typeface="Tahoma" pitchFamily="34" charset="0"/>
              </a:rPr>
              <a:t>«</a:t>
            </a:r>
            <a:r>
              <a:rPr lang="ru-RU" sz="2400" u="sng" dirty="0" err="1" smtClean="0">
                <a:latin typeface="Tahoma" pitchFamily="34" charset="0"/>
                <a:ea typeface="Tahoma" pitchFamily="34" charset="0"/>
                <a:cs typeface="Tahoma" pitchFamily="34" charset="0"/>
              </a:rPr>
              <a:t>Дорсервис</a:t>
            </a:r>
            <a:r>
              <a:rPr lang="ru-RU" sz="2400" u="sng" dirty="0" smtClean="0">
                <a:latin typeface="Tahoma" pitchFamily="34" charset="0"/>
                <a:ea typeface="Tahoma" pitchFamily="34" charset="0"/>
                <a:cs typeface="Tahoma" pitchFamily="34" charset="0"/>
              </a:rPr>
              <a:t>», №А14-10472/2013 ООО «</a:t>
            </a:r>
            <a:r>
              <a:rPr lang="ru-RU" sz="2400" u="sng" dirty="0" err="1" smtClean="0">
                <a:latin typeface="Tahoma" pitchFamily="34" charset="0"/>
                <a:ea typeface="Tahoma" pitchFamily="34" charset="0"/>
                <a:cs typeface="Tahoma" pitchFamily="34" charset="0"/>
              </a:rPr>
              <a:t>Стройсервис</a:t>
            </a:r>
            <a:r>
              <a:rPr lang="ru-RU" sz="2400" u="sng" dirty="0" smtClean="0">
                <a:latin typeface="Tahoma" pitchFamily="34" charset="0"/>
                <a:ea typeface="Tahoma" pitchFamily="34" charset="0"/>
                <a:cs typeface="Tahoma" pitchFamily="34" charset="0"/>
              </a:rPr>
              <a:t>»). </a:t>
            </a:r>
            <a:br>
              <a:rPr lang="ru-RU" sz="2400" u="sng" dirty="0" smtClean="0">
                <a:latin typeface="Tahoma" pitchFamily="34" charset="0"/>
                <a:ea typeface="Tahoma" pitchFamily="34" charset="0"/>
                <a:cs typeface="Tahoma" pitchFamily="34" charset="0"/>
              </a:rPr>
            </a:b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147248" cy="4090459"/>
          </a:xfrm>
        </p:spPr>
        <p:txBody>
          <a:bodyPr>
            <a:normAutofit/>
          </a:bodyPr>
          <a:lstStyle/>
          <a:p>
            <a:pPr algn="just">
              <a:buNone/>
            </a:pPr>
            <a:r>
              <a:rPr lang="ru-RU" sz="1800" u="sng" dirty="0" smtClean="0">
                <a:latin typeface="Tahoma" pitchFamily="34" charset="0"/>
                <a:ea typeface="Tahoma" pitchFamily="34" charset="0"/>
                <a:cs typeface="Tahoma" pitchFamily="34" charset="0"/>
              </a:rPr>
              <a:t>ООО «Ника-сервис» </a:t>
            </a:r>
            <a:r>
              <a:rPr lang="ru-RU" sz="1800" dirty="0" smtClean="0">
                <a:latin typeface="Tahoma" pitchFamily="34" charset="0"/>
                <a:ea typeface="Tahoma" pitchFamily="34" charset="0"/>
                <a:cs typeface="Tahoma" pitchFamily="34" charset="0"/>
              </a:rPr>
              <a:t>реализует ГСМ. Создана цепочка субъектов, реализующих ГСМ взаимозависимых и подконтрольных, при меняющих спец.режимы. ИФНС исследовали вопрос обоснованности использования метода разделения выручки от реализации на две условные части – опт и розница.</a:t>
            </a:r>
          </a:p>
        </p:txBody>
      </p:sp>
      <p:sp>
        <p:nvSpPr>
          <p:cNvPr id="3" name="Заголовок 2"/>
          <p:cNvSpPr>
            <a:spLocks noGrp="1"/>
          </p:cNvSpPr>
          <p:nvPr>
            <p:ph type="title"/>
          </p:nvPr>
        </p:nvSpPr>
        <p:spPr>
          <a:xfrm>
            <a:off x="467544" y="274638"/>
            <a:ext cx="8219256" cy="1498178"/>
          </a:xfrm>
        </p:spPr>
        <p:txBody>
          <a:bodyPr>
            <a:normAutofit fontScale="90000"/>
          </a:bodyPr>
          <a:lstStyle/>
          <a:p>
            <a:pPr algn="just"/>
            <a:r>
              <a:rPr lang="ru-RU" sz="2400" dirty="0" smtClean="0">
                <a:latin typeface="Tahoma" pitchFamily="34" charset="0"/>
                <a:ea typeface="Tahoma" pitchFamily="34" charset="0"/>
                <a:cs typeface="Tahoma" pitchFamily="34" charset="0"/>
              </a:rPr>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«Дробление бизнеса»: действительный размер налоговых обязательств – суды за ИФНС (дело №А03-17184/2014 ООО «Ника-экспорт») </a:t>
            </a:r>
            <a:r>
              <a:rPr lang="ru-RU" sz="2400" u="sng" dirty="0" smtClean="0">
                <a:latin typeface="Tahoma" pitchFamily="34" charset="0"/>
                <a:ea typeface="Tahoma" pitchFamily="34" charset="0"/>
                <a:cs typeface="Tahoma" pitchFamily="34" charset="0"/>
              </a:rPr>
              <a:t/>
            </a:r>
            <a:br>
              <a:rPr lang="ru-RU" sz="2400" u="sng" dirty="0" smtClean="0">
                <a:latin typeface="Tahoma" pitchFamily="34" charset="0"/>
                <a:ea typeface="Tahoma" pitchFamily="34" charset="0"/>
                <a:cs typeface="Tahoma" pitchFamily="34" charset="0"/>
              </a:rPr>
            </a:b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147248" cy="4090459"/>
          </a:xfrm>
        </p:spPr>
        <p:txBody>
          <a:bodyPr>
            <a:normAutofit fontScale="92500"/>
          </a:bodyPr>
          <a:lstStyle/>
          <a:p>
            <a:pPr algn="just">
              <a:buNone/>
            </a:pPr>
            <a:r>
              <a:rPr lang="ru-RU" sz="1800" u="sng" dirty="0" smtClean="0">
                <a:latin typeface="Tahoma" pitchFamily="34" charset="0"/>
                <a:ea typeface="Tahoma" pitchFamily="34" charset="0"/>
                <a:cs typeface="Tahoma" pitchFamily="34" charset="0"/>
              </a:rPr>
              <a:t>ООО УК «</a:t>
            </a:r>
            <a:r>
              <a:rPr lang="ru-RU" sz="1800" u="sng" dirty="0" err="1" smtClean="0">
                <a:latin typeface="Tahoma" pitchFamily="34" charset="0"/>
                <a:ea typeface="Tahoma" pitchFamily="34" charset="0"/>
                <a:cs typeface="Tahoma" pitchFamily="34" charset="0"/>
              </a:rPr>
              <a:t>Востокпромхолдинг</a:t>
            </a:r>
            <a:r>
              <a:rPr lang="ru-RU" sz="1800" u="sng" dirty="0" smtClean="0">
                <a:latin typeface="Tahoma" pitchFamily="34" charset="0"/>
                <a:ea typeface="Tahoma" pitchFamily="34" charset="0"/>
                <a:cs typeface="Tahoma" pitchFamily="34" charset="0"/>
              </a:rPr>
              <a:t>». </a:t>
            </a:r>
            <a:r>
              <a:rPr lang="ru-RU" sz="1800" dirty="0" smtClean="0">
                <a:latin typeface="Tahoma" pitchFamily="34" charset="0"/>
                <a:ea typeface="Tahoma" pitchFamily="34" charset="0"/>
                <a:cs typeface="Tahoma" pitchFamily="34" charset="0"/>
              </a:rPr>
              <a:t>ИФНС инкриминирует налогоплательщику «дробление бизнеса» (не правомерное применение УСНО) и рассчитывает налог на прибыль, включая всех субъектов, но не учитывает их расходы. Это неверный методический подход.</a:t>
            </a:r>
          </a:p>
          <a:p>
            <a:pPr algn="just">
              <a:buNone/>
            </a:pPr>
            <a:r>
              <a:rPr lang="ru-RU" sz="1800" dirty="0" smtClean="0">
                <a:latin typeface="Tahoma" pitchFamily="34" charset="0"/>
                <a:ea typeface="Tahoma" pitchFamily="34" charset="0"/>
                <a:cs typeface="Tahoma" pitchFamily="34" charset="0"/>
              </a:rPr>
              <a:t>Даются ИФНС следующие рекомендации в связи с этим:</a:t>
            </a:r>
          </a:p>
          <a:p>
            <a:pPr algn="just"/>
            <a:r>
              <a:rPr lang="ru-RU" sz="1800" dirty="0" smtClean="0">
                <a:latin typeface="Tahoma" pitchFamily="34" charset="0"/>
                <a:ea typeface="Tahoma" pitchFamily="34" charset="0"/>
                <a:cs typeface="Tahoma" pitchFamily="34" charset="0"/>
              </a:rPr>
              <a:t>обеспечивать наличие в акте  подробный расчет, объясняющий методику доначислений;</a:t>
            </a:r>
          </a:p>
          <a:p>
            <a:pPr algn="just"/>
            <a:r>
              <a:rPr lang="ru-RU" sz="1800" dirty="0" smtClean="0">
                <a:latin typeface="Tahoma" pitchFamily="34" charset="0"/>
                <a:ea typeface="Tahoma" pitchFamily="34" charset="0"/>
                <a:cs typeface="Tahoma" pitchFamily="34" charset="0"/>
              </a:rPr>
              <a:t>в расчете НБ следует учитывать не только доходы, но и расходы;</a:t>
            </a:r>
          </a:p>
          <a:p>
            <a:pPr algn="just"/>
            <a:r>
              <a:rPr lang="ru-RU" sz="1800" dirty="0" smtClean="0">
                <a:latin typeface="Tahoma" pitchFamily="34" charset="0"/>
                <a:ea typeface="Tahoma" pitchFamily="34" charset="0"/>
                <a:cs typeface="Tahoma" pitchFamily="34" charset="0"/>
              </a:rPr>
              <a:t>надлежащее применение налоговой ставки с учетом имеющихся обстоятельств и документов;</a:t>
            </a:r>
          </a:p>
          <a:p>
            <a:pPr algn="just"/>
            <a:r>
              <a:rPr lang="ru-RU" sz="1800" dirty="0" smtClean="0">
                <a:latin typeface="Tahoma" pitchFamily="34" charset="0"/>
                <a:ea typeface="Tahoma" pitchFamily="34" charset="0"/>
                <a:cs typeface="Tahoma" pitchFamily="34" charset="0"/>
              </a:rPr>
              <a:t>предпринимать меры на подтверждение документальной достоверности получаемых доказательств доходов и расходов;</a:t>
            </a:r>
          </a:p>
          <a:p>
            <a:pPr algn="just"/>
            <a:r>
              <a:rPr lang="ru-RU" sz="1800" dirty="0" smtClean="0">
                <a:latin typeface="Tahoma" pitchFamily="34" charset="0"/>
                <a:ea typeface="Tahoma" pitchFamily="34" charset="0"/>
                <a:cs typeface="Tahoma" pitchFamily="34" charset="0"/>
              </a:rPr>
              <a:t>учитывать возражения налогоплательщика  относительно правильности расчетов с учетом подтверждающих документов.</a:t>
            </a:r>
          </a:p>
          <a:p>
            <a:pPr algn="just">
              <a:buNone/>
            </a:pPr>
            <a:endParaRPr lang="ru-RU" sz="1800" dirty="0" smtClean="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467544" y="274638"/>
            <a:ext cx="8219256" cy="1498178"/>
          </a:xfrm>
        </p:spPr>
        <p:txBody>
          <a:bodyPr>
            <a:normAutofit fontScale="90000"/>
          </a:bodyPr>
          <a:lstStyle/>
          <a:p>
            <a:pPr algn="just"/>
            <a:r>
              <a:rPr lang="ru-RU" sz="2400" dirty="0" smtClean="0">
                <a:latin typeface="Tahoma" pitchFamily="34" charset="0"/>
                <a:ea typeface="Tahoma" pitchFamily="34" charset="0"/>
                <a:cs typeface="Tahoma" pitchFamily="34" charset="0"/>
              </a:rPr>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«Дробление бизнеса»: действительный размер налоговых обязательств – суды за налогоплательщика (дело №А19-18472/2012 ООО Управляющая компания «</a:t>
            </a:r>
            <a:r>
              <a:rPr lang="ru-RU" sz="2400" dirty="0" err="1" smtClean="0">
                <a:latin typeface="Tahoma" pitchFamily="34" charset="0"/>
                <a:ea typeface="Tahoma" pitchFamily="34" charset="0"/>
                <a:cs typeface="Tahoma" pitchFamily="34" charset="0"/>
              </a:rPr>
              <a:t>Востокпромхолдинг</a:t>
            </a:r>
            <a:r>
              <a:rPr lang="ru-RU" sz="2400" dirty="0" smtClean="0">
                <a:latin typeface="Tahoma" pitchFamily="34" charset="0"/>
                <a:ea typeface="Tahoma" pitchFamily="34" charset="0"/>
                <a:cs typeface="Tahoma" pitchFamily="34" charset="0"/>
              </a:rPr>
              <a:t>») </a:t>
            </a:r>
            <a:r>
              <a:rPr lang="ru-RU" sz="2400" u="sng" dirty="0" smtClean="0">
                <a:latin typeface="Tahoma" pitchFamily="34" charset="0"/>
                <a:ea typeface="Tahoma" pitchFamily="34" charset="0"/>
                <a:cs typeface="Tahoma" pitchFamily="34" charset="0"/>
              </a:rPr>
              <a:t/>
            </a:r>
            <a:br>
              <a:rPr lang="ru-RU" sz="2400" u="sng" dirty="0" smtClean="0">
                <a:latin typeface="Tahoma" pitchFamily="34" charset="0"/>
                <a:ea typeface="Tahoma" pitchFamily="34" charset="0"/>
                <a:cs typeface="Tahoma" pitchFamily="34" charset="0"/>
              </a:rPr>
            </a:b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147248" cy="4090459"/>
          </a:xfrm>
        </p:spPr>
        <p:txBody>
          <a:bodyPr>
            <a:normAutofit/>
          </a:bodyPr>
          <a:lstStyle/>
          <a:p>
            <a:pPr algn="just">
              <a:buNone/>
            </a:pPr>
            <a:r>
              <a:rPr lang="ru-RU" sz="1800" dirty="0" smtClean="0">
                <a:latin typeface="Tahoma" pitchFamily="34" charset="0"/>
                <a:ea typeface="Tahoma" pitchFamily="34" charset="0"/>
                <a:cs typeface="Tahoma" pitchFamily="34" charset="0"/>
              </a:rPr>
              <a:t>На что обратить внимание, чтобы решение судов было в Вашу пользу и налоговая выгода не была признана необоснованной и право на льготные режимы налогообложения было сохранено? </a:t>
            </a:r>
          </a:p>
          <a:p>
            <a:pPr algn="just">
              <a:buNone/>
            </a:pPr>
            <a:r>
              <a:rPr lang="ru-RU" sz="1800" dirty="0" smtClean="0">
                <a:latin typeface="Tahoma" pitchFamily="34" charset="0"/>
                <a:ea typeface="Tahoma" pitchFamily="34" charset="0"/>
                <a:cs typeface="Tahoma" pitchFamily="34" charset="0"/>
              </a:rPr>
              <a:t>Инструменты снижения налоговой нагрузки, которые проверяются ИФНС:</a:t>
            </a:r>
          </a:p>
          <a:p>
            <a:pPr algn="just"/>
            <a:r>
              <a:rPr lang="ru-RU" sz="1800" dirty="0" smtClean="0">
                <a:latin typeface="Tahoma" pitchFamily="34" charset="0"/>
                <a:ea typeface="Tahoma" pitchFamily="34" charset="0"/>
                <a:cs typeface="Tahoma" pitchFamily="34" charset="0"/>
              </a:rPr>
              <a:t>перераспределение получаемых доходов и трудовых ресурсов в рамках группы лиц;</a:t>
            </a:r>
          </a:p>
          <a:p>
            <a:pPr algn="just"/>
            <a:r>
              <a:rPr lang="ru-RU" sz="1800" dirty="0" smtClean="0">
                <a:latin typeface="Tahoma" pitchFamily="34" charset="0"/>
                <a:ea typeface="Tahoma" pitchFamily="34" charset="0"/>
                <a:cs typeface="Tahoma" pitchFamily="34" charset="0"/>
              </a:rPr>
              <a:t>формальное разделение торговых площадей и перераспределение трудовых ресурсов </a:t>
            </a:r>
          </a:p>
          <a:p>
            <a:pPr algn="just"/>
            <a:r>
              <a:rPr lang="ru-RU" sz="1800" dirty="0" smtClean="0">
                <a:latin typeface="Tahoma" pitchFamily="34" charset="0"/>
                <a:ea typeface="Tahoma" pitchFamily="34" charset="0"/>
                <a:cs typeface="Tahoma" pitchFamily="34" charset="0"/>
              </a:rPr>
              <a:t>иные действия, направленные на соответствие условиям применения спец.режимов.</a:t>
            </a:r>
          </a:p>
          <a:p>
            <a:pPr algn="just">
              <a:buNone/>
            </a:pPr>
            <a:endParaRPr lang="ru-RU" sz="1800" dirty="0" smtClean="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467544" y="274638"/>
            <a:ext cx="8219256" cy="1498178"/>
          </a:xfrm>
        </p:spPr>
        <p:txBody>
          <a:bodyPr>
            <a:normAutofit fontScale="90000"/>
          </a:bodyPr>
          <a:lstStyle/>
          <a:p>
            <a:pPr algn="just"/>
            <a:r>
              <a:rPr lang="ru-RU" sz="2400" dirty="0" smtClean="0">
                <a:latin typeface="Tahoma" pitchFamily="34" charset="0"/>
                <a:ea typeface="Tahoma" pitchFamily="34" charset="0"/>
                <a:cs typeface="Tahoma" pitchFamily="34" charset="0"/>
              </a:rPr>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«Дробление бизнеса»: позиции судов относительно осуществления предпринимательской деятельности несколькими субъектами</a:t>
            </a:r>
            <a:br>
              <a:rPr lang="ru-RU" sz="2400" dirty="0" smtClean="0">
                <a:latin typeface="Tahoma" pitchFamily="34" charset="0"/>
                <a:ea typeface="Tahoma" pitchFamily="34" charset="0"/>
                <a:cs typeface="Tahoma" pitchFamily="34" charset="0"/>
              </a:rPr>
            </a:br>
            <a:r>
              <a:rPr lang="ru-RU" sz="2400" u="sng" dirty="0" smtClean="0">
                <a:latin typeface="Tahoma" pitchFamily="34" charset="0"/>
                <a:ea typeface="Tahoma" pitchFamily="34" charset="0"/>
                <a:cs typeface="Tahoma" pitchFamily="34" charset="0"/>
              </a:rPr>
              <a:t/>
            </a:r>
            <a:br>
              <a:rPr lang="ru-RU" sz="2400" u="sng" dirty="0" smtClean="0">
                <a:latin typeface="Tahoma" pitchFamily="34" charset="0"/>
                <a:ea typeface="Tahoma" pitchFamily="34" charset="0"/>
                <a:cs typeface="Tahoma" pitchFamily="34" charset="0"/>
              </a:rPr>
            </a:b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147248" cy="4090459"/>
          </a:xfrm>
        </p:spPr>
        <p:txBody>
          <a:bodyPr>
            <a:normAutofit/>
          </a:bodyPr>
          <a:lstStyle/>
          <a:p>
            <a:pPr algn="just">
              <a:buNone/>
            </a:pPr>
            <a:r>
              <a:rPr lang="ru-RU" sz="1800" dirty="0" smtClean="0">
                <a:latin typeface="Tahoma" pitchFamily="34" charset="0"/>
                <a:ea typeface="Tahoma" pitchFamily="34" charset="0"/>
                <a:cs typeface="Tahoma" pitchFamily="34" charset="0"/>
              </a:rPr>
              <a:t>Главное, чтобы ИФНС и суды не усмотрели, что разделение бизнеса не было направлено на снижение предельных показателей до установленных законодательством, позволяющих применять спец.налоговый режим в каждом их </a:t>
            </a:r>
            <a:r>
              <a:rPr lang="ru-RU" sz="1800" dirty="0" err="1" smtClean="0">
                <a:latin typeface="Tahoma" pitchFamily="34" charset="0"/>
                <a:ea typeface="Tahoma" pitchFamily="34" charset="0"/>
                <a:cs typeface="Tahoma" pitchFamily="34" charset="0"/>
              </a:rPr>
              <a:t>хоз.субъектов</a:t>
            </a:r>
            <a:r>
              <a:rPr lang="ru-RU" sz="1800" dirty="0" smtClean="0">
                <a:latin typeface="Tahoma" pitchFamily="34" charset="0"/>
                <a:ea typeface="Tahoma" pitchFamily="34" charset="0"/>
                <a:cs typeface="Tahoma" pitchFamily="34" charset="0"/>
              </a:rPr>
              <a:t>. </a:t>
            </a:r>
          </a:p>
          <a:p>
            <a:pPr algn="just">
              <a:buNone/>
            </a:pPr>
            <a:r>
              <a:rPr lang="ru-RU" sz="1800" dirty="0" smtClean="0">
                <a:latin typeface="Tahoma" pitchFamily="34" charset="0"/>
                <a:ea typeface="Tahoma" pitchFamily="34" charset="0"/>
                <a:cs typeface="Tahoma" pitchFamily="34" charset="0"/>
              </a:rPr>
              <a:t>См. признаки «дробления» выше.</a:t>
            </a:r>
          </a:p>
          <a:p>
            <a:pPr algn="just">
              <a:buNone/>
            </a:pPr>
            <a:r>
              <a:rPr lang="ru-RU" sz="1800" dirty="0" smtClean="0">
                <a:latin typeface="Tahoma" pitchFamily="34" charset="0"/>
                <a:ea typeface="Tahoma" pitchFamily="34" charset="0"/>
                <a:cs typeface="Tahoma" pitchFamily="34" charset="0"/>
              </a:rPr>
              <a:t>Интересное решение по делу №А56-67658/2014 в пользу налогоплательщика ООО «Эдельвейс», которое осуществляло оптовую торговлю лекарственными препаратами, а зависимые лица – в розницу. В качестве аргументов налогоплательщика: аптечные организации имеют собственные органы управления и персонал, имущество и расчетные банковские счета, несут затраты самостоятельно. Это признаки самостоятельной </a:t>
            </a:r>
            <a:r>
              <a:rPr lang="ru-RU" sz="1800" dirty="0" err="1" smtClean="0">
                <a:latin typeface="Tahoma" pitchFamily="34" charset="0"/>
                <a:ea typeface="Tahoma" pitchFamily="34" charset="0"/>
                <a:cs typeface="Tahoma" pitchFamily="34" charset="0"/>
              </a:rPr>
              <a:t>хоз.деятельности</a:t>
            </a:r>
            <a:r>
              <a:rPr lang="ru-RU" sz="1800" dirty="0" smtClean="0">
                <a:latin typeface="Tahoma" pitchFamily="34" charset="0"/>
                <a:ea typeface="Tahoma" pitchFamily="34" charset="0"/>
                <a:cs typeface="Tahoma" pitchFamily="34" charset="0"/>
              </a:rPr>
              <a:t>.</a:t>
            </a:r>
          </a:p>
        </p:txBody>
      </p:sp>
      <p:sp>
        <p:nvSpPr>
          <p:cNvPr id="3" name="Заголовок 2"/>
          <p:cNvSpPr>
            <a:spLocks noGrp="1"/>
          </p:cNvSpPr>
          <p:nvPr>
            <p:ph type="title"/>
          </p:nvPr>
        </p:nvSpPr>
        <p:spPr>
          <a:xfrm>
            <a:off x="467544" y="274638"/>
            <a:ext cx="8219256" cy="1498178"/>
          </a:xfrm>
        </p:spPr>
        <p:txBody>
          <a:bodyPr>
            <a:normAutofit fontScale="90000"/>
          </a:bodyPr>
          <a:lstStyle/>
          <a:p>
            <a:pPr algn="just"/>
            <a:r>
              <a:rPr lang="ru-RU" sz="2400" dirty="0" smtClean="0">
                <a:latin typeface="Tahoma" pitchFamily="34" charset="0"/>
                <a:ea typeface="Tahoma" pitchFamily="34" charset="0"/>
                <a:cs typeface="Tahoma" pitchFamily="34" charset="0"/>
              </a:rPr>
              <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«Дробление бизнеса»: позиции судов относительно осуществления идентичной деятельности</a:t>
            </a:r>
            <a:r>
              <a:rPr lang="ru-RU" sz="2400" u="sng" dirty="0" smtClean="0">
                <a:latin typeface="Tahoma" pitchFamily="34" charset="0"/>
                <a:ea typeface="Tahoma" pitchFamily="34" charset="0"/>
                <a:cs typeface="Tahoma" pitchFamily="34" charset="0"/>
              </a:rPr>
              <a:t/>
            </a:r>
            <a:br>
              <a:rPr lang="ru-RU" sz="2400" u="sng" dirty="0" smtClean="0">
                <a:latin typeface="Tahoma" pitchFamily="34" charset="0"/>
                <a:ea typeface="Tahoma" pitchFamily="34" charset="0"/>
                <a:cs typeface="Tahoma" pitchFamily="34" charset="0"/>
              </a:rPr>
            </a:b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56</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статьи 146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31.01.2017 №309-КГ16-13100, Постановления Одиннадцатого арбитражного апелляционного суда от 27.01.2016 №11АП-177790/2015.</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налоговой базы на суммы погашенной заемщиком задолженности по договору займа, а также при передаче товара за счет отступного по договору займа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fontScale="92500" lnSpcReduction="10000"/>
          </a:bodyPr>
          <a:lstStyle/>
          <a:p>
            <a:r>
              <a:rPr lang="ru-RU" sz="2000" b="1" dirty="0" smtClean="0">
                <a:latin typeface="Tahoma" pitchFamily="34" charset="0"/>
                <a:ea typeface="Tahoma" pitchFamily="34" charset="0"/>
                <a:cs typeface="Tahoma" pitchFamily="34" charset="0"/>
              </a:rPr>
              <a:t>Определение Конституционного суда РФ от 27.03.2018 №590-О </a:t>
            </a:r>
            <a:r>
              <a:rPr lang="ru-RU" sz="2000" dirty="0" smtClean="0">
                <a:latin typeface="Tahoma" pitchFamily="34" charset="0"/>
                <a:ea typeface="Tahoma" pitchFamily="34" charset="0"/>
                <a:cs typeface="Tahoma" pitchFamily="34" charset="0"/>
              </a:rPr>
              <a:t>(суд не поддержал налогоплательщика)</a:t>
            </a:r>
          </a:p>
          <a:p>
            <a:pPr algn="just"/>
            <a:r>
              <a:rPr lang="ru-RU" sz="2000" b="1" dirty="0" smtClean="0">
                <a:latin typeface="Tahoma" pitchFamily="34" charset="0"/>
                <a:ea typeface="Tahoma" pitchFamily="34" charset="0"/>
                <a:cs typeface="Tahoma" pitchFamily="34" charset="0"/>
              </a:rPr>
              <a:t>Обстоятельства дела: </a:t>
            </a:r>
            <a:r>
              <a:rPr lang="ru-RU" sz="2000" dirty="0" smtClean="0">
                <a:latin typeface="Tahoma" pitchFamily="34" charset="0"/>
                <a:ea typeface="Tahoma" pitchFamily="34" charset="0"/>
                <a:cs typeface="Tahoma" pitchFamily="34" charset="0"/>
              </a:rPr>
              <a:t>налогоплательщик пытался оспорить конституционность пп.3.п.2 ст.45 «Исполнение обязанности по уплате налога, сбора, страховых взносов» НК РФ согласно которой налоговый орган, юридически переквалифицировав сделку, предъявляет налоговые санкции. Налогоплательщик проводит реорганизацию в форме выделения с последующей продажей доли в УК выделенного общества. Налоговый орган переквалифицировал сделку в реализацию недвижимого имущества. Необоснованная налоговая выгода – разница в налогообложении.</a:t>
            </a:r>
            <a:endParaRPr lang="ru-RU" sz="20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ПРАВО НАЛОГОВОГО ОРГАНА ИЗМЕНЯТЬ ЮРИДИЧЕСКУЮ КВАЛИФИКАЦИЮ СДЕЛКИ</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пп.2 п.3  статьи 170 НК РФ</a:t>
            </a:r>
          </a:p>
          <a:p>
            <a:pPr algn="just"/>
            <a:r>
              <a:rPr lang="ru-RU" sz="2000" b="1" dirty="0" smtClean="0">
                <a:latin typeface="Tahoma" pitchFamily="34" charset="0"/>
                <a:ea typeface="Tahoma" pitchFamily="34" charset="0"/>
                <a:cs typeface="Tahoma" pitchFamily="34" charset="0"/>
              </a:rPr>
              <a:t>Судебная практика: Постановление Арбитражного суда </a:t>
            </a:r>
            <a:r>
              <a:rPr lang="ru-RU" sz="2000" b="1" dirty="0" err="1" smtClean="0">
                <a:latin typeface="Tahoma" pitchFamily="34" charset="0"/>
                <a:ea typeface="Tahoma" pitchFamily="34" charset="0"/>
                <a:cs typeface="Tahoma" pitchFamily="34" charset="0"/>
              </a:rPr>
              <a:t>Западно-Сибирского</a:t>
            </a:r>
            <a:r>
              <a:rPr lang="ru-RU" sz="2000" b="1" dirty="0" smtClean="0">
                <a:latin typeface="Tahoma" pitchFamily="34" charset="0"/>
                <a:ea typeface="Tahoma" pitchFamily="34" charset="0"/>
                <a:cs typeface="Tahoma" pitchFamily="34" charset="0"/>
              </a:rPr>
              <a:t> округа от 20.06.2017 №Ф04-1879/2017, Арбитражного суда </a:t>
            </a:r>
            <a:r>
              <a:rPr lang="ru-RU" sz="2000" b="1" dirty="0" err="1" smtClean="0">
                <a:latin typeface="Tahoma" pitchFamily="34" charset="0"/>
                <a:ea typeface="Tahoma" pitchFamily="34" charset="0"/>
                <a:cs typeface="Tahoma" pitchFamily="34" charset="0"/>
              </a:rPr>
              <a:t>Западно-Сибирского</a:t>
            </a:r>
            <a:r>
              <a:rPr lang="ru-RU" sz="2000" b="1" dirty="0" smtClean="0">
                <a:latin typeface="Tahoma" pitchFamily="34" charset="0"/>
                <a:ea typeface="Tahoma" pitchFamily="34" charset="0"/>
                <a:cs typeface="Tahoma" pitchFamily="34" charset="0"/>
              </a:rPr>
              <a:t> округа от 26.06.2017 №Ф04-1770/2017</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Не восстановление суммы НДС, принятой к вычету при переходе налогоплательщика на спец режимы</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59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95536" y="1700808"/>
          <a:ext cx="8291264" cy="4846320"/>
        </p:xfrm>
        <a:graphic>
          <a:graphicData uri="http://schemas.openxmlformats.org/drawingml/2006/table">
            <a:tbl>
              <a:tblPr firstRow="1" bandRow="1">
                <a:tableStyleId>{5C22544A-7EE6-4342-B048-85BDC9FD1C3A}</a:tableStyleId>
              </a:tblPr>
              <a:tblGrid>
                <a:gridCol w="4145632"/>
                <a:gridCol w="4145632"/>
              </a:tblGrid>
              <a:tr h="315923">
                <a:tc>
                  <a:txBody>
                    <a:bodyPr/>
                    <a:lstStyle/>
                    <a:p>
                      <a:r>
                        <a:rPr lang="ru-RU" dirty="0" smtClean="0"/>
                        <a:t>ресурс</a:t>
                      </a:r>
                      <a:endParaRPr lang="ru-RU" dirty="0"/>
                    </a:p>
                  </a:txBody>
                  <a:tcPr/>
                </a:tc>
                <a:tc>
                  <a:txBody>
                    <a:bodyPr/>
                    <a:lstStyle/>
                    <a:p>
                      <a:r>
                        <a:rPr lang="ru-RU" dirty="0" smtClean="0"/>
                        <a:t>Направления проверки</a:t>
                      </a:r>
                      <a:endParaRPr lang="ru-RU" dirty="0"/>
                    </a:p>
                  </a:txBody>
                  <a:tcPr/>
                </a:tc>
              </a:tr>
              <a:tr h="315923">
                <a:tc>
                  <a:txBody>
                    <a:bodyPr/>
                    <a:lstStyle/>
                    <a:p>
                      <a:r>
                        <a:rPr lang="ru-RU" dirty="0" err="1" smtClean="0">
                          <a:latin typeface="Tahoma" pitchFamily="34" charset="0"/>
                          <a:ea typeface="Tahoma" pitchFamily="34" charset="0"/>
                          <a:cs typeface="Tahoma" pitchFamily="34" charset="0"/>
                        </a:rPr>
                        <a:t>Контур.Фокус</a:t>
                      </a:r>
                      <a:r>
                        <a:rPr lang="ru-RU" dirty="0" smtClean="0">
                          <a:latin typeface="Tahoma" pitchFamily="34" charset="0"/>
                          <a:ea typeface="Tahoma" pitchFamily="34" charset="0"/>
                          <a:cs typeface="Tahoma" pitchFamily="34" charset="0"/>
                        </a:rPr>
                        <a:t>, СПАРК</a:t>
                      </a:r>
                      <a:endParaRPr lang="ru-RU"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Сведения о собственниках контрагента, руководстве, связанных сторонах, признаки активности, численность, основные виды деятельности, информация о </a:t>
                      </a:r>
                      <a:r>
                        <a:rPr lang="ru-RU" dirty="0" err="1" smtClean="0">
                          <a:latin typeface="Tahoma" pitchFamily="34" charset="0"/>
                          <a:ea typeface="Tahoma" pitchFamily="34" charset="0"/>
                          <a:cs typeface="Tahoma" pitchFamily="34" charset="0"/>
                        </a:rPr>
                        <a:t>гос.закупках</a:t>
                      </a:r>
                      <a:r>
                        <a:rPr lang="ru-RU" dirty="0" smtClean="0">
                          <a:latin typeface="Tahoma" pitchFamily="34" charset="0"/>
                          <a:ea typeface="Tahoma" pitchFamily="34" charset="0"/>
                          <a:cs typeface="Tahoma" pitchFamily="34" charset="0"/>
                        </a:rPr>
                        <a:t>, наличие</a:t>
                      </a:r>
                      <a:r>
                        <a:rPr lang="ru-RU" baseline="0" dirty="0" smtClean="0">
                          <a:latin typeface="Tahoma" pitchFamily="34" charset="0"/>
                          <a:ea typeface="Tahoma" pitchFamily="34" charset="0"/>
                          <a:cs typeface="Tahoma" pitchFamily="34" charset="0"/>
                        </a:rPr>
                        <a:t> признаков </a:t>
                      </a:r>
                      <a:r>
                        <a:rPr lang="ru-RU" baseline="0" dirty="0" err="1" smtClean="0">
                          <a:latin typeface="Tahoma" pitchFamily="34" charset="0"/>
                          <a:ea typeface="Tahoma" pitchFamily="34" charset="0"/>
                          <a:cs typeface="Tahoma" pitchFamily="34" charset="0"/>
                        </a:rPr>
                        <a:t>фирм-однодневки</a:t>
                      </a:r>
                      <a:r>
                        <a:rPr lang="ru-RU" baseline="0" dirty="0" smtClean="0">
                          <a:latin typeface="Tahoma" pitchFamily="34" charset="0"/>
                          <a:ea typeface="Tahoma" pitchFamily="34" charset="0"/>
                          <a:cs typeface="Tahoma" pitchFamily="34" charset="0"/>
                        </a:rPr>
                        <a:t>, информация о судебных делах</a:t>
                      </a:r>
                      <a:endParaRPr lang="ru-RU" dirty="0">
                        <a:latin typeface="Tahoma" pitchFamily="34" charset="0"/>
                        <a:ea typeface="Tahoma" pitchFamily="34" charset="0"/>
                        <a:cs typeface="Tahoma" pitchFamily="34" charset="0"/>
                      </a:endParaRPr>
                    </a:p>
                  </a:txBody>
                  <a:tcPr/>
                </a:tc>
              </a:tr>
              <a:tr h="315923">
                <a:tc>
                  <a:txBody>
                    <a:bodyPr/>
                    <a:lstStyle/>
                    <a:p>
                      <a:r>
                        <a:rPr lang="en-US" dirty="0" err="1" smtClean="0">
                          <a:latin typeface="Tahoma" pitchFamily="34" charset="0"/>
                          <a:ea typeface="Tahoma" pitchFamily="34" charset="0"/>
                          <a:cs typeface="Tahoma" pitchFamily="34" charset="0"/>
                        </a:rPr>
                        <a:t>nalog</a:t>
                      </a:r>
                      <a:r>
                        <a:rPr lang="ru-RU" dirty="0" smtClean="0">
                          <a:latin typeface="Tahoma" pitchFamily="34" charset="0"/>
                          <a:ea typeface="Tahoma" pitchFamily="34" charset="0"/>
                          <a:cs typeface="Tahoma" pitchFamily="34" charset="0"/>
                        </a:rPr>
                        <a:t>.</a:t>
                      </a:r>
                      <a:r>
                        <a:rPr lang="en-US" dirty="0" err="1" smtClean="0">
                          <a:latin typeface="Tahoma" pitchFamily="34" charset="0"/>
                          <a:ea typeface="Tahoma" pitchFamily="34" charset="0"/>
                          <a:cs typeface="Tahoma" pitchFamily="34" charset="0"/>
                        </a:rPr>
                        <a:t>ru</a:t>
                      </a:r>
                      <a:r>
                        <a:rPr lang="en-US" dirty="0" smtClean="0">
                          <a:latin typeface="Tahoma" pitchFamily="34" charset="0"/>
                          <a:ea typeface="Tahoma" pitchFamily="34" charset="0"/>
                          <a:cs typeface="Tahoma" pitchFamily="34" charset="0"/>
                        </a:rPr>
                        <a:t> </a:t>
                      </a:r>
                      <a:r>
                        <a:rPr lang="ru-RU" sz="1600" dirty="0" smtClean="0">
                          <a:latin typeface="Tahoma" pitchFamily="34" charset="0"/>
                          <a:ea typeface="Tahoma" pitchFamily="34" charset="0"/>
                          <a:cs typeface="Tahoma" pitchFamily="34" charset="0"/>
                        </a:rPr>
                        <a:t>раздел «Риски для бизнеса»</a:t>
                      </a:r>
                      <a:endParaRPr lang="ru-RU" sz="1600"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Платежеспособность, деловая репутация</a:t>
                      </a:r>
                      <a:endParaRPr lang="ru-RU" dirty="0">
                        <a:latin typeface="Tahoma" pitchFamily="34" charset="0"/>
                        <a:ea typeface="Tahoma" pitchFamily="34" charset="0"/>
                        <a:cs typeface="Tahoma" pitchFamily="34" charset="0"/>
                      </a:endParaRPr>
                    </a:p>
                  </a:txBody>
                  <a:tcPr/>
                </a:tc>
              </a:tr>
              <a:tr h="315923">
                <a:tc>
                  <a:txBody>
                    <a:bodyPr/>
                    <a:lstStyle/>
                    <a:p>
                      <a:pPr algn="l"/>
                      <a:r>
                        <a:rPr lang="en-US" dirty="0" err="1" smtClean="0">
                          <a:latin typeface="Tahoma" pitchFamily="34" charset="0"/>
                          <a:ea typeface="Tahoma" pitchFamily="34" charset="0"/>
                          <a:cs typeface="Tahoma" pitchFamily="34" charset="0"/>
                        </a:rPr>
                        <a:t>htth</a:t>
                      </a:r>
                      <a:r>
                        <a:rPr lang="ru-RU" dirty="0" smtClean="0">
                          <a:latin typeface="Tahoma" pitchFamily="34" charset="0"/>
                          <a:ea typeface="Tahoma" pitchFamily="34" charset="0"/>
                          <a:cs typeface="Tahoma" pitchFamily="34" charset="0"/>
                        </a:rPr>
                        <a:t>://</a:t>
                      </a:r>
                      <a:r>
                        <a:rPr lang="en-US" baseline="0" dirty="0" smtClean="0">
                          <a:latin typeface="Tahoma" pitchFamily="34" charset="0"/>
                          <a:ea typeface="Tahoma" pitchFamily="34" charset="0"/>
                          <a:cs typeface="Tahoma" pitchFamily="34" charset="0"/>
                        </a:rPr>
                        <a:t>kad.arbitr.ru</a:t>
                      </a:r>
                      <a:endParaRPr lang="ru-RU"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Изучение судебных дел</a:t>
                      </a:r>
                      <a:r>
                        <a:rPr lang="ru-RU" baseline="0" dirty="0" smtClean="0">
                          <a:latin typeface="Tahoma" pitchFamily="34" charset="0"/>
                          <a:ea typeface="Tahoma" pitchFamily="34" charset="0"/>
                          <a:cs typeface="Tahoma" pitchFamily="34" charset="0"/>
                        </a:rPr>
                        <a:t> контрагента. Обратить внимание на те дела, в которых контрагент является ответчиком</a:t>
                      </a:r>
                      <a:endParaRPr lang="ru-RU" dirty="0">
                        <a:latin typeface="Tahoma" pitchFamily="34" charset="0"/>
                        <a:ea typeface="Tahoma" pitchFamily="34" charset="0"/>
                        <a:cs typeface="Tahoma" pitchFamily="34" charset="0"/>
                      </a:endParaRPr>
                    </a:p>
                  </a:txBody>
                  <a:tcPr/>
                </a:tc>
              </a:tr>
              <a:tr h="315923">
                <a:tc>
                  <a:txBody>
                    <a:bodyPr/>
                    <a:lstStyle/>
                    <a:p>
                      <a:pPr algn="l"/>
                      <a:r>
                        <a:rPr lang="ru-RU" dirty="0" smtClean="0">
                          <a:latin typeface="Tahoma" pitchFamily="34" charset="0"/>
                          <a:ea typeface="Tahoma" pitchFamily="34" charset="0"/>
                          <a:cs typeface="Tahoma" pitchFamily="34" charset="0"/>
                        </a:rPr>
                        <a:t>Прозрачный</a:t>
                      </a:r>
                      <a:r>
                        <a:rPr lang="ru-RU" baseline="0" dirty="0" smtClean="0">
                          <a:latin typeface="Tahoma" pitchFamily="34" charset="0"/>
                          <a:ea typeface="Tahoma" pitchFamily="34" charset="0"/>
                          <a:cs typeface="Tahoma" pitchFamily="34" charset="0"/>
                        </a:rPr>
                        <a:t> бизнес (</a:t>
                      </a:r>
                      <a:r>
                        <a:rPr lang="en-US" baseline="0" dirty="0" smtClean="0">
                          <a:latin typeface="Tahoma" pitchFamily="34" charset="0"/>
                          <a:ea typeface="Tahoma" pitchFamily="34" charset="0"/>
                          <a:cs typeface="Tahoma" pitchFamily="34" charset="0"/>
                        </a:rPr>
                        <a:t>pb.nalog.ru)</a:t>
                      </a:r>
                      <a:endParaRPr lang="ru-RU"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Сведения</a:t>
                      </a:r>
                      <a:r>
                        <a:rPr lang="ru-RU" baseline="0" dirty="0" smtClean="0">
                          <a:latin typeface="Tahoma" pitchFamily="34" charset="0"/>
                          <a:ea typeface="Tahoma" pitchFamily="34" charset="0"/>
                          <a:cs typeface="Tahoma" pitchFamily="34" charset="0"/>
                        </a:rPr>
                        <a:t> из реестров…</a:t>
                      </a:r>
                      <a:endParaRPr lang="ru-RU" dirty="0">
                        <a:latin typeface="Tahoma" pitchFamily="34" charset="0"/>
                        <a:ea typeface="Tahoma" pitchFamily="34" charset="0"/>
                        <a:cs typeface="Tahoma" pitchFamily="34" charset="0"/>
                      </a:endParaRPr>
                    </a:p>
                  </a:txBody>
                  <a:tcPr/>
                </a:tc>
              </a:tr>
            </a:tbl>
          </a:graphicData>
        </a:graphic>
      </p:graphicFrame>
      <p:sp>
        <p:nvSpPr>
          <p:cNvPr id="3" name="Заголовок 2"/>
          <p:cNvSpPr>
            <a:spLocks noGrp="1"/>
          </p:cNvSpPr>
          <p:nvPr>
            <p:ph type="title"/>
          </p:nvPr>
        </p:nvSpPr>
        <p:spPr>
          <a:ln w="12700">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Открытые ресурсы для проверки контрагентов</a:t>
            </a:r>
            <a:endParaRPr lang="ru-RU" sz="2800" dirty="0">
              <a:latin typeface="Tahoma" pitchFamily="34" charset="0"/>
              <a:ea typeface="Tahoma" pitchFamily="34" charset="0"/>
              <a:cs typeface="Tahoma" pitchFamily="34" charset="0"/>
            </a:endParaRPr>
          </a:p>
        </p:txBody>
      </p:sp>
      <p:sp>
        <p:nvSpPr>
          <p:cNvPr id="5" name="Номер слайда 4"/>
          <p:cNvSpPr>
            <a:spLocks noGrp="1"/>
          </p:cNvSpPr>
          <p:nvPr>
            <p:ph type="sldNum" sz="quarter" idx="12"/>
          </p:nvPr>
        </p:nvSpPr>
        <p:spPr/>
        <p:txBody>
          <a:bodyPr/>
          <a:lstStyle/>
          <a:p>
            <a:fld id="{8D4AC1BC-299C-4B83-A5CA-DD773E3F1862}" type="slidenum">
              <a:rPr lang="ru-RU" smtClean="0"/>
              <a:pPr/>
              <a:t>6</a:t>
            </a:fld>
            <a:endParaRPr lang="ru-RU"/>
          </a:p>
        </p:txBody>
      </p:sp>
      <p:sp>
        <p:nvSpPr>
          <p:cNvPr id="6" name="Нижний колонтитул 5"/>
          <p:cNvSpPr>
            <a:spLocks noGrp="1"/>
          </p:cNvSpPr>
          <p:nvPr>
            <p:ph type="ftr" sz="quarter" idx="11"/>
          </p:nvPr>
        </p:nvSpPr>
        <p:spPr/>
        <p:txBody>
          <a:bodyPr/>
          <a:lstStyle/>
          <a:p>
            <a:endParaRPr lang="ru-R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u="sng" dirty="0" smtClean="0">
                <a:latin typeface="Tahoma" pitchFamily="34" charset="0"/>
                <a:ea typeface="Tahoma" pitchFamily="34" charset="0"/>
                <a:cs typeface="Tahoma" pitchFamily="34" charset="0"/>
              </a:rPr>
              <a:t>НДФЛ</a:t>
            </a:r>
            <a:endParaRPr lang="ru-RU" sz="36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60</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статья 211, 227, 228 НК РФ</a:t>
            </a:r>
          </a:p>
          <a:p>
            <a:pPr algn="just"/>
            <a:r>
              <a:rPr lang="ru-RU" sz="2000" b="1" dirty="0" smtClean="0">
                <a:latin typeface="Tahoma" pitchFamily="34" charset="0"/>
                <a:ea typeface="Tahoma" pitchFamily="34" charset="0"/>
                <a:cs typeface="Tahoma" pitchFamily="34" charset="0"/>
              </a:rPr>
              <a:t>Судебная практика: Обзор практики рассмотрения судами дел, связанных с применением главы 23 НК РФ (утв. Президиумом ВС РФ 21.10.2015); Определение ВС РФ от 28.12.2016 №53-КГ16-27.</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налоговой базы в результате </a:t>
            </a:r>
            <a:r>
              <a:rPr lang="ru-RU" sz="2400" dirty="0" err="1" smtClean="0">
                <a:latin typeface="Tahoma" pitchFamily="34" charset="0"/>
                <a:ea typeface="Tahoma" pitchFamily="34" charset="0"/>
                <a:cs typeface="Tahoma" pitchFamily="34" charset="0"/>
              </a:rPr>
              <a:t>неисчисления</a:t>
            </a:r>
            <a:r>
              <a:rPr lang="ru-RU" sz="2400" dirty="0" smtClean="0">
                <a:latin typeface="Tahoma" pitchFamily="34" charset="0"/>
                <a:ea typeface="Tahoma" pitchFamily="34" charset="0"/>
                <a:cs typeface="Tahoma" pitchFamily="34" charset="0"/>
              </a:rPr>
              <a:t> налога с дохода, полученного в натуральной форме</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u="sng" dirty="0" smtClean="0">
                <a:latin typeface="Tahoma" pitchFamily="34" charset="0"/>
                <a:ea typeface="Tahoma" pitchFamily="34" charset="0"/>
                <a:cs typeface="Tahoma" pitchFamily="34" charset="0"/>
              </a:rPr>
              <a:t>Транспортный налог</a:t>
            </a:r>
            <a:endParaRPr lang="ru-RU" sz="36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62</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статья п.1 ст.358, ст.359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31.05.2018 №308-КГ18-6424, Постановление Президиума ВАС РФ от 07.06.2012 314341/11</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err="1" smtClean="0">
                <a:latin typeface="Tahoma" pitchFamily="34" charset="0"/>
                <a:ea typeface="Tahoma" pitchFamily="34" charset="0"/>
                <a:cs typeface="Tahoma" pitchFamily="34" charset="0"/>
              </a:rPr>
              <a:t>Невключенение</a:t>
            </a:r>
            <a:r>
              <a:rPr lang="ru-RU" sz="2400" dirty="0" smtClean="0">
                <a:latin typeface="Tahoma" pitchFamily="34" charset="0"/>
                <a:ea typeface="Tahoma" pitchFamily="34" charset="0"/>
                <a:cs typeface="Tahoma" pitchFamily="34" charset="0"/>
              </a:rPr>
              <a:t> в налоговую транспортных средств, подлежащих регистрации в органах ГИБДД, </a:t>
            </a:r>
            <a:r>
              <a:rPr lang="ru-RU" sz="2400" dirty="0" err="1" smtClean="0">
                <a:latin typeface="Tahoma" pitchFamily="34" charset="0"/>
                <a:ea typeface="Tahoma" pitchFamily="34" charset="0"/>
                <a:cs typeface="Tahoma" pitchFamily="34" charset="0"/>
              </a:rPr>
              <a:t>Гостехнадзора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u="sng" dirty="0" smtClean="0">
                <a:latin typeface="Tahoma" pitchFamily="34" charset="0"/>
                <a:ea typeface="Tahoma" pitchFamily="34" charset="0"/>
                <a:cs typeface="Tahoma" pitchFamily="34" charset="0"/>
              </a:rPr>
              <a:t>Земельный налог</a:t>
            </a:r>
            <a:endParaRPr lang="ru-RU" sz="32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64</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пункты 1,2 ст.394, п.1 ст.396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14.02.2018 №306-КГ17-22570</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суммы налога в результате применения неверных ставок по налогу, в частности, если земельные участки, предназначенные для с/</a:t>
            </a:r>
            <a:r>
              <a:rPr lang="ru-RU" sz="2400" dirty="0" err="1" smtClean="0">
                <a:latin typeface="Tahoma" pitchFamily="34" charset="0"/>
                <a:ea typeface="Tahoma" pitchFamily="34" charset="0"/>
                <a:cs typeface="Tahoma" pitchFamily="34" charset="0"/>
              </a:rPr>
              <a:t>х</a:t>
            </a:r>
            <a:r>
              <a:rPr lang="ru-RU" sz="2400" dirty="0" smtClean="0">
                <a:latin typeface="Tahoma" pitchFamily="34" charset="0"/>
                <a:ea typeface="Tahoma" pitchFamily="34" charset="0"/>
                <a:cs typeface="Tahoma" pitchFamily="34" charset="0"/>
              </a:rPr>
              <a:t> производства, используются не по целевому назначению</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u="sng" dirty="0" smtClean="0">
                <a:latin typeface="Tahoma" pitchFamily="34" charset="0"/>
                <a:ea typeface="Tahoma" pitchFamily="34" charset="0"/>
                <a:cs typeface="Tahoma" pitchFamily="34" charset="0"/>
              </a:rPr>
              <a:t>НАЛОГ НА ИМУЩЕСТВО</a:t>
            </a:r>
            <a:endParaRPr lang="ru-RU" sz="36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66</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 372, 381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27.04.2018 №302-КГ18-4579, от 17.04.2018 №305-КГ18-501</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fontScale="90000"/>
          </a:bodyPr>
          <a:lstStyle/>
          <a:p>
            <a:pPr algn="just"/>
            <a:r>
              <a:rPr lang="ru-RU" sz="2400" dirty="0" smtClean="0">
                <a:latin typeface="Tahoma" pitchFamily="34" charset="0"/>
                <a:ea typeface="Tahoma" pitchFamily="34" charset="0"/>
                <a:cs typeface="Tahoma" pitchFamily="34" charset="0"/>
              </a:rPr>
              <a:t>Неправомерное применение льгот при несоответствии условиям их применения, в частности, в отсутствие критериев для определения классов энергетической эффективности нежилых зданий, строений, сооружений. </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п.3 ст. 380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16.03.2018 №309-КГ18-756, от 14.06.2017 №308-КГ17-6698, от 11.10.2017 №307-КГ17-14399</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1800" dirty="0" smtClean="0">
                <a:latin typeface="Tahoma" pitchFamily="34" charset="0"/>
                <a:ea typeface="Tahoma" pitchFamily="34" charset="0"/>
                <a:cs typeface="Tahoma" pitchFamily="34" charset="0"/>
              </a:rPr>
              <a:t>Неправомерное применение пониженной ставки (льготы) в случае несоблюдения условий для их применения, в частности, когда магистральные трубопроводы, линии электропередач, а также сооружения, являющиеся неотъемлемой технологической частью указанных объектов не участвуют в процессе передачи электроэнергии третьим лицам и используются только для обеспечения собственных нужд</a:t>
            </a:r>
            <a:endParaRPr lang="ru-RU" sz="1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 374, п.1 ст. 375, п.25 ст. 381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27.04.2018 №306-КГ18-3976, Решение Арбитражного суда Волгоградской области от 29.06.2017 № А12-10578/2017</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базы в связи  неправомерным применением льготы по движимому имуществу, приобретенному у взаимозависимого лица</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69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lnSpcReduction="10000"/>
          </a:bodyPr>
          <a:lstStyle/>
          <a:p>
            <a:pPr algn="just">
              <a:buNone/>
            </a:pPr>
            <a:r>
              <a:rPr lang="ru-RU" sz="1800" dirty="0" smtClean="0">
                <a:latin typeface="Tahoma" pitchFamily="34" charset="0"/>
                <a:ea typeface="Tahoma" pitchFamily="34" charset="0"/>
                <a:cs typeface="Tahoma" pitchFamily="34" charset="0"/>
              </a:rPr>
              <a:t>Устав;</a:t>
            </a:r>
          </a:p>
          <a:p>
            <a:pPr algn="just">
              <a:buNone/>
            </a:pPr>
            <a:r>
              <a:rPr lang="ru-RU" sz="1800" dirty="0" smtClean="0">
                <a:latin typeface="Tahoma" pitchFamily="34" charset="0"/>
                <a:ea typeface="Tahoma" pitchFamily="34" charset="0"/>
                <a:cs typeface="Tahoma" pitchFamily="34" charset="0"/>
              </a:rPr>
              <a:t>Выписка из ЕГРЮЛ;</a:t>
            </a:r>
          </a:p>
          <a:p>
            <a:pPr algn="just">
              <a:buNone/>
            </a:pPr>
            <a:r>
              <a:rPr lang="ru-RU" sz="1800" dirty="0" smtClean="0">
                <a:latin typeface="Tahoma" pitchFamily="34" charset="0"/>
                <a:ea typeface="Tahoma" pitchFamily="34" charset="0"/>
                <a:cs typeface="Tahoma" pitchFamily="34" charset="0"/>
              </a:rPr>
              <a:t>Приказ (м.б. другой документ – протокол общего собрания и др.) о назначении руководителя; </a:t>
            </a:r>
          </a:p>
          <a:p>
            <a:pPr algn="just">
              <a:buNone/>
            </a:pPr>
            <a:r>
              <a:rPr lang="ru-RU" sz="1800" dirty="0" smtClean="0">
                <a:latin typeface="Tahoma" pitchFamily="34" charset="0"/>
                <a:ea typeface="Tahoma" pitchFamily="34" charset="0"/>
                <a:cs typeface="Tahoma" pitchFamily="34" charset="0"/>
              </a:rPr>
              <a:t>Копия паспорта руководителя;</a:t>
            </a:r>
          </a:p>
          <a:p>
            <a:pPr algn="just">
              <a:buNone/>
            </a:pPr>
            <a:r>
              <a:rPr lang="ru-RU" sz="1800" dirty="0" smtClean="0">
                <a:latin typeface="Tahoma" pitchFamily="34" charset="0"/>
                <a:ea typeface="Tahoma" pitchFamily="34" charset="0"/>
                <a:cs typeface="Tahoma" pitchFamily="34" charset="0"/>
              </a:rPr>
              <a:t>Копия доверенности лица, подписавшего договор;</a:t>
            </a:r>
          </a:p>
          <a:p>
            <a:pPr algn="just">
              <a:buNone/>
            </a:pPr>
            <a:r>
              <a:rPr lang="ru-RU" sz="1800" dirty="0" smtClean="0">
                <a:latin typeface="Tahoma" pitchFamily="34" charset="0"/>
                <a:ea typeface="Tahoma" pitchFamily="34" charset="0"/>
                <a:cs typeface="Tahoma" pitchFamily="34" charset="0"/>
              </a:rPr>
              <a:t>Информация из указанных выше открытых источников (может быть оформлена в виде специальной записки соответствующей службы Вашего предприятия).</a:t>
            </a:r>
          </a:p>
          <a:p>
            <a:pPr algn="just">
              <a:buNone/>
            </a:pPr>
            <a:r>
              <a:rPr lang="ru-RU" sz="1800" dirty="0" smtClean="0">
                <a:latin typeface="Tahoma" pitchFamily="34" charset="0"/>
                <a:ea typeface="Tahoma" pitchFamily="34" charset="0"/>
                <a:cs typeface="Tahoma" pitchFamily="34" charset="0"/>
              </a:rPr>
              <a:t>Информация службы закупок о «происхождении» деловых связей с контрагентом. Оптимально – конкурентные процедуры (не всегда возможно).</a:t>
            </a:r>
          </a:p>
          <a:p>
            <a:pPr algn="just">
              <a:buNone/>
            </a:pPr>
            <a:r>
              <a:rPr lang="ru-RU" sz="1800" dirty="0" smtClean="0">
                <a:latin typeface="Tahoma" pitchFamily="34" charset="0"/>
                <a:ea typeface="Tahoma" pitchFamily="34" charset="0"/>
                <a:cs typeface="Tahoma" pitchFamily="34" charset="0"/>
              </a:rPr>
              <a:t>Информация о прошлом опыте работы </a:t>
            </a:r>
            <a:r>
              <a:rPr lang="ru-RU" sz="1800" smtClean="0">
                <a:latin typeface="Tahoma" pitchFamily="34" charset="0"/>
                <a:ea typeface="Tahoma" pitchFamily="34" charset="0"/>
                <a:cs typeface="Tahoma" pitchFamily="34" charset="0"/>
              </a:rPr>
              <a:t>с контраген</a:t>
            </a:r>
            <a:endParaRPr lang="ru-RU" sz="1800" dirty="0" smtClean="0">
              <a:latin typeface="Tahoma" pitchFamily="34" charset="0"/>
              <a:ea typeface="Tahoma" pitchFamily="34" charset="0"/>
              <a:cs typeface="Tahoma" pitchFamily="34" charset="0"/>
            </a:endParaRPr>
          </a:p>
          <a:p>
            <a:pPr algn="just">
              <a:buNone/>
            </a:pPr>
            <a:r>
              <a:rPr lang="ru-RU" sz="1800" i="1" dirty="0" smtClean="0">
                <a:latin typeface="Tahoma" pitchFamily="34" charset="0"/>
                <a:ea typeface="Tahoma" pitchFamily="34" charset="0"/>
                <a:cs typeface="Tahoma" pitchFamily="34" charset="0"/>
              </a:rPr>
              <a:t>Мы рекомендуем разработать и использовать на практике Регламент по оценке контрагентов.</a:t>
            </a:r>
            <a:endParaRPr lang="ru-RU" sz="1800" i="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9525">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Состав «дела» контрагента</a:t>
            </a:r>
            <a:endParaRPr lang="ru-RU" sz="28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 374, п.1 ст. 375, п.4 ст.376, ст.379, 380 НК РФ</a:t>
            </a:r>
          </a:p>
          <a:p>
            <a:pPr algn="just"/>
            <a:r>
              <a:rPr lang="ru-RU" sz="2000" b="1" dirty="0" smtClean="0">
                <a:latin typeface="Tahoma" pitchFamily="34" charset="0"/>
                <a:ea typeface="Tahoma" pitchFamily="34" charset="0"/>
                <a:cs typeface="Tahoma" pitchFamily="34" charset="0"/>
              </a:rPr>
              <a:t>Судебная практика: Определение ВС РФ от 20.02.2017 №302-КГ16-20667, Решение Арбитражного суда Республики Хакасия от 28.04.2016 № А74-9292/2015</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Занижение  базы посредством приобретения и регистрации используемого в деятельности имущества на взаимозависимых лиц, применяющих УСН</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u="sng" dirty="0" smtClean="0">
                <a:latin typeface="Tahoma" pitchFamily="34" charset="0"/>
                <a:ea typeface="Tahoma" pitchFamily="34" charset="0"/>
                <a:cs typeface="Tahoma" pitchFamily="34" charset="0"/>
              </a:rPr>
              <a:t>УСНО</a:t>
            </a:r>
            <a:endParaRPr lang="ru-RU" sz="36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71</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п.1 ст. 346.13, п.1,2  ст. 314 НК РФ</a:t>
            </a:r>
          </a:p>
          <a:p>
            <a:pPr algn="just"/>
            <a:r>
              <a:rPr lang="ru-RU" sz="2000" b="1" dirty="0" smtClean="0">
                <a:latin typeface="Tahoma" pitchFamily="34" charset="0"/>
                <a:ea typeface="Tahoma" pitchFamily="34" charset="0"/>
                <a:cs typeface="Tahoma" pitchFamily="34" charset="0"/>
              </a:rPr>
              <a:t>Судебная практика: Обзор практики рассмотрения судами дел, связанных с применением глав 26.2 и 26.5 НК РФ в отношении субъектов малого предпринимательства (утв. Президиумом  ВС РФ от 04.07.2018).</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Изменение объекта налогообложения, указанного в уведомлении о применении УСНО, после начала применения</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 346.16,  346.17  НК РФ</a:t>
            </a:r>
          </a:p>
          <a:p>
            <a:pPr algn="just"/>
            <a:r>
              <a:rPr lang="ru-RU" sz="2000" b="1" dirty="0" smtClean="0">
                <a:latin typeface="Tahoma" pitchFamily="34" charset="0"/>
                <a:ea typeface="Tahoma" pitchFamily="34" charset="0"/>
                <a:cs typeface="Tahoma" pitchFamily="34" charset="0"/>
              </a:rPr>
              <a:t>Судебная практика: Обзор практики рассмотрения судами дел, связанных с применением глав 26.2 и 26.5 НК РФ в отношении субъектов малого предпринимательства (утв. Президиумом  ВС РФ от 04.07.2018).</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Неправомерное включение в состав расходов, которые не поименованы в п.1 ст.346.16 НК РФ </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708920"/>
            <a:ext cx="8219256" cy="3298371"/>
          </a:xfrm>
          <a:ln w="12700">
            <a:solidFill>
              <a:schemeClr val="tx1"/>
            </a:solidFill>
          </a:ln>
        </p:spPr>
        <p:txBody>
          <a:bodyPr>
            <a:normAutofit/>
          </a:bodyPr>
          <a:lstStyle/>
          <a:p>
            <a:r>
              <a:rPr lang="ru-RU" sz="2000" b="1" dirty="0" smtClean="0">
                <a:latin typeface="Tahoma" pitchFamily="34" charset="0"/>
                <a:ea typeface="Tahoma" pitchFamily="34" charset="0"/>
                <a:cs typeface="Tahoma" pitchFamily="34" charset="0"/>
              </a:rPr>
              <a:t>Основание:  ст. 346.16,  346.17  НК РФ</a:t>
            </a:r>
          </a:p>
          <a:p>
            <a:pPr algn="just"/>
            <a:r>
              <a:rPr lang="ru-RU" sz="2000" b="1" dirty="0" smtClean="0">
                <a:latin typeface="Tahoma" pitchFamily="34" charset="0"/>
                <a:ea typeface="Tahoma" pitchFamily="34" charset="0"/>
                <a:cs typeface="Tahoma" pitchFamily="34" charset="0"/>
              </a:rPr>
              <a:t>Судебная практика: Обзор практики рассмотрения судами дел, связанных с применением глав 26.2 и 26.5 НК РФ в отношении субъектов малого предпринимательства (утв. Президиумом  ВС РФ от 04.07.2018).</a:t>
            </a:r>
            <a:endParaRPr lang="ru-RU" sz="2000" b="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xfrm>
            <a:off x="539552" y="274638"/>
            <a:ext cx="8147248" cy="2146250"/>
          </a:xfrm>
          <a:ln w="12700">
            <a:solidFill>
              <a:schemeClr val="tx1"/>
            </a:solidFill>
          </a:ln>
        </p:spPr>
        <p:txBody>
          <a:bodyPr>
            <a:normAutofit/>
          </a:bodyPr>
          <a:lstStyle/>
          <a:p>
            <a:pPr algn="just"/>
            <a:r>
              <a:rPr lang="ru-RU" sz="2400" dirty="0" smtClean="0">
                <a:latin typeface="Tahoma" pitchFamily="34" charset="0"/>
                <a:ea typeface="Tahoma" pitchFamily="34" charset="0"/>
                <a:cs typeface="Tahoma" pitchFamily="34" charset="0"/>
              </a:rPr>
              <a:t>Необоснованное уменьшение налога на сумму страховых взносов, не в том налоговом периоде, в котором данный платеж был произведен</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204864"/>
            <a:ext cx="8305800" cy="2736304"/>
          </a:xfrm>
        </p:spPr>
        <p:txBody>
          <a:bodyPr>
            <a:noAutofit/>
          </a:bodyPr>
          <a:lstStyle/>
          <a:p>
            <a:pPr algn="just"/>
            <a:r>
              <a:rPr lang="ru-RU" sz="3600" b="1" dirty="0" smtClean="0">
                <a:latin typeface="Tahoma" pitchFamily="34" charset="0"/>
                <a:ea typeface="Tahoma" pitchFamily="34" charset="0"/>
                <a:cs typeface="Tahoma" pitchFamily="34" charset="0"/>
              </a:rPr>
              <a:t>АНАЛИЗ АРБИТРАЖНОЙ ПРАКТИКИ ПО НАЛО</a:t>
            </a:r>
            <a:br>
              <a:rPr lang="ru-RU" sz="3600" b="1" dirty="0" smtClean="0">
                <a:latin typeface="Tahoma" pitchFamily="34" charset="0"/>
                <a:ea typeface="Tahoma" pitchFamily="34" charset="0"/>
                <a:cs typeface="Tahoma" pitchFamily="34" charset="0"/>
              </a:rPr>
            </a:br>
            <a:r>
              <a:rPr lang="ru-RU" sz="3600" b="1" dirty="0" smtClean="0">
                <a:latin typeface="Tahoma" pitchFamily="34" charset="0"/>
                <a:ea typeface="Tahoma" pitchFamily="34" charset="0"/>
                <a:cs typeface="Tahoma" pitchFamily="34" charset="0"/>
              </a:rPr>
              <a:t>ГОВЫМ  СПОРАМ</a:t>
            </a:r>
            <a:endParaRPr lang="ru-RU" sz="3600" b="1"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75</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r>
              <a:rPr lang="ru-RU" sz="2000" dirty="0" smtClean="0">
                <a:latin typeface="Tahoma" pitchFamily="34" charset="0"/>
                <a:ea typeface="Tahoma" pitchFamily="34" charset="0"/>
                <a:cs typeface="Tahoma" pitchFamily="34" charset="0"/>
              </a:rPr>
              <a:t>Обзоры практики рассмотрения дел, утвержденные Верховным судом РФ (письмо ФНС России от 23.03.2017 №СА-4-7/5401)</a:t>
            </a:r>
          </a:p>
          <a:p>
            <a:pPr marL="0" indent="0" algn="just"/>
            <a:r>
              <a:rPr lang="ru-RU" sz="2000" dirty="0" smtClean="0">
                <a:latin typeface="Tahoma" pitchFamily="34" charset="0"/>
                <a:ea typeface="Tahoma" pitchFamily="34" charset="0"/>
                <a:cs typeface="Tahoma" pitchFamily="34" charset="0"/>
              </a:rPr>
              <a:t>Обзор правовых позиций, отраженных в судебных актах Конституционного суда РФ и Верховного Суда РФ, принятых во втором полугодии 2016 года по вопросам налогообложения (письмо ФНС России от 23.12.2016 №СА-4-7/24825</a:t>
            </a:r>
            <a:r>
              <a:rPr lang="en-US" sz="2000" dirty="0" smtClean="0">
                <a:latin typeface="Tahoma" pitchFamily="34" charset="0"/>
                <a:ea typeface="Tahoma" pitchFamily="34" charset="0"/>
                <a:cs typeface="Tahoma" pitchFamily="34" charset="0"/>
              </a:rPr>
              <a:t>@</a:t>
            </a:r>
            <a:r>
              <a:rPr lang="ru-RU" sz="2000" dirty="0" smtClean="0">
                <a:latin typeface="Tahoma" pitchFamily="34" charset="0"/>
                <a:ea typeface="Tahoma" pitchFamily="34" charset="0"/>
                <a:cs typeface="Tahoma" pitchFamily="34" charset="0"/>
              </a:rPr>
              <a:t>)</a:t>
            </a:r>
          </a:p>
          <a:p>
            <a:pPr marL="0" indent="0" algn="just"/>
            <a:r>
              <a:rPr lang="ru-RU" sz="2000" dirty="0" smtClean="0">
                <a:latin typeface="Tahoma" pitchFamily="34" charset="0"/>
                <a:ea typeface="Tahoma" pitchFamily="34" charset="0"/>
                <a:cs typeface="Tahoma" pitchFamily="34" charset="0"/>
              </a:rPr>
              <a:t> (письмо ФНС России от 16.04.2019 №СА-4-7/7164)</a:t>
            </a:r>
          </a:p>
        </p:txBody>
      </p:sp>
      <p:sp>
        <p:nvSpPr>
          <p:cNvPr id="2" name="Заголовок 1"/>
          <p:cNvSpPr>
            <a:spLocks noGrp="1"/>
          </p:cNvSpPr>
          <p:nvPr>
            <p:ph type="title"/>
          </p:nvPr>
        </p:nvSpPr>
        <p:spPr/>
        <p:txBody>
          <a:bodyPr>
            <a:normAutofit/>
          </a:bodyPr>
          <a:lstStyle/>
          <a:p>
            <a:pPr algn="ctr"/>
            <a:r>
              <a:rPr lang="ru-RU" sz="2800" b="1" dirty="0" smtClean="0">
                <a:latin typeface="Tahoma" pitchFamily="34" charset="0"/>
                <a:ea typeface="Tahoma" pitchFamily="34" charset="0"/>
                <a:cs typeface="Tahoma" pitchFamily="34" charset="0"/>
              </a:rPr>
              <a:t>РЕКОМЕНДУЕМ ИЗУЧИТЬ </a:t>
            </a:r>
            <a:endParaRPr lang="ru-RU" sz="28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76</a:t>
            </a:fld>
            <a:endParaRPr lang="ru-RU"/>
          </a:p>
        </p:txBody>
      </p:sp>
      <p:sp>
        <p:nvSpPr>
          <p:cNvPr id="5" name="Нижний колонтитул 4"/>
          <p:cNvSpPr>
            <a:spLocks noGrp="1"/>
          </p:cNvSpPr>
          <p:nvPr>
            <p:ph type="ftr" sz="quarter" idx="11"/>
          </p:nvPr>
        </p:nvSpPr>
        <p:spPr/>
        <p:txBody>
          <a:bodyPr/>
          <a:lstStyle/>
          <a:p>
            <a:endParaRPr lang="ru-RU"/>
          </a:p>
        </p:txBody>
      </p:sp>
    </p:spTree>
    <p:extLst>
      <p:ext uri="{BB962C8B-B14F-4D97-AF65-F5344CB8AC3E}">
        <p14:creationId xmlns="" xmlns:p14="http://schemas.microsoft.com/office/powerpoint/2010/main" val="13019669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u="sng" dirty="0" smtClean="0">
                <a:latin typeface="Tahoma" pitchFamily="34" charset="0"/>
                <a:ea typeface="Tahoma" pitchFamily="34" charset="0"/>
                <a:cs typeface="Tahoma" pitchFamily="34" charset="0"/>
              </a:rPr>
              <a:t>НАЛОГ НА ПРИБЫЛЬ</a:t>
            </a:r>
            <a:endParaRPr lang="ru-RU" sz="3200" u="sng" dirty="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77</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000" dirty="0" smtClean="0">
                <a:latin typeface="Tahoma" pitchFamily="34" charset="0"/>
                <a:ea typeface="Tahoma" pitchFamily="34" charset="0"/>
                <a:cs typeface="Tahoma" pitchFamily="34" charset="0"/>
              </a:rPr>
              <a:t>Определение Верховного суда РФ от 27.03.2018 №310-КГ18-1849 по делу №А09-429/2017 (ООО «Нефтяная компания «</a:t>
            </a:r>
            <a:r>
              <a:rPr lang="ru-RU" sz="2000" dirty="0" err="1" smtClean="0">
                <a:latin typeface="Tahoma" pitchFamily="34" charset="0"/>
                <a:ea typeface="Tahoma" pitchFamily="34" charset="0"/>
                <a:cs typeface="Tahoma" pitchFamily="34" charset="0"/>
              </a:rPr>
              <a:t>Руснефть-Брянск</a:t>
            </a:r>
            <a:r>
              <a:rPr lang="ru-RU" sz="2000" dirty="0" smtClean="0">
                <a:latin typeface="Tahoma" pitchFamily="34" charset="0"/>
                <a:ea typeface="Tahoma" pitchFamily="34" charset="0"/>
                <a:cs typeface="Tahoma" pitchFamily="34" charset="0"/>
              </a:rPr>
              <a:t>»).</a:t>
            </a:r>
          </a:p>
          <a:p>
            <a:pPr>
              <a:buNone/>
            </a:pPr>
            <a:r>
              <a:rPr lang="ru-RU" sz="2000" dirty="0" smtClean="0">
                <a:latin typeface="Tahoma" pitchFamily="34" charset="0"/>
                <a:ea typeface="Tahoma" pitchFamily="34" charset="0"/>
                <a:cs typeface="Tahoma" pitchFamily="34" charset="0"/>
              </a:rPr>
              <a:t>ОАО НК «</a:t>
            </a:r>
            <a:r>
              <a:rPr lang="ru-RU" sz="2000" dirty="0" err="1" smtClean="0">
                <a:latin typeface="Tahoma" pitchFamily="34" charset="0"/>
                <a:ea typeface="Tahoma" pitchFamily="34" charset="0"/>
                <a:cs typeface="Tahoma" pitchFamily="34" charset="0"/>
              </a:rPr>
              <a:t>Русснефть</a:t>
            </a:r>
            <a:r>
              <a:rPr lang="ru-RU" sz="2000" dirty="0" smtClean="0">
                <a:latin typeface="Tahoma" pitchFamily="34" charset="0"/>
                <a:ea typeface="Tahoma" pitchFamily="34" charset="0"/>
                <a:cs typeface="Tahoma" pitchFamily="34" charset="0"/>
              </a:rPr>
              <a:t>» – 51% акций ООО «Нефтяная компания «</a:t>
            </a:r>
            <a:r>
              <a:rPr lang="ru-RU" sz="2000" dirty="0" err="1" smtClean="0">
                <a:latin typeface="Tahoma" pitchFamily="34" charset="0"/>
                <a:ea typeface="Tahoma" pitchFamily="34" charset="0"/>
                <a:cs typeface="Tahoma" pitchFamily="34" charset="0"/>
              </a:rPr>
              <a:t>Руснефть-Брянск</a:t>
            </a:r>
            <a:r>
              <a:rPr lang="ru-RU" sz="2000" dirty="0" smtClean="0">
                <a:latin typeface="Tahoma" pitchFamily="34" charset="0"/>
                <a:ea typeface="Tahoma" pitchFamily="34" charset="0"/>
                <a:cs typeface="Tahoma" pitchFamily="34" charset="0"/>
              </a:rPr>
              <a:t>» (дочерняя компания).</a:t>
            </a:r>
          </a:p>
          <a:p>
            <a:pPr>
              <a:buNone/>
            </a:pPr>
            <a:r>
              <a:rPr lang="ru-RU" sz="2000" dirty="0" smtClean="0">
                <a:latin typeface="Tahoma" pitchFamily="34" charset="0"/>
                <a:ea typeface="Tahoma" pitchFamily="34" charset="0"/>
                <a:cs typeface="Tahoma" pitchFamily="34" charset="0"/>
              </a:rPr>
              <a:t>ОАО НК «</a:t>
            </a:r>
            <a:r>
              <a:rPr lang="ru-RU" sz="2000" dirty="0" err="1" smtClean="0">
                <a:latin typeface="Tahoma" pitchFamily="34" charset="0"/>
                <a:ea typeface="Tahoma" pitchFamily="34" charset="0"/>
                <a:cs typeface="Tahoma" pitchFamily="34" charset="0"/>
              </a:rPr>
              <a:t>Русснефть</a:t>
            </a:r>
            <a:r>
              <a:rPr lang="ru-RU" sz="2000" dirty="0" smtClean="0">
                <a:latin typeface="Tahoma" pitchFamily="34" charset="0"/>
                <a:ea typeface="Tahoma" pitchFamily="34" charset="0"/>
                <a:cs typeface="Tahoma" pitchFamily="34" charset="0"/>
              </a:rPr>
              <a:t>»  передает заем ООО «Нефтяная компания «</a:t>
            </a:r>
            <a:r>
              <a:rPr lang="ru-RU" sz="2000" dirty="0" err="1" smtClean="0">
                <a:latin typeface="Tahoma" pitchFamily="34" charset="0"/>
                <a:ea typeface="Tahoma" pitchFamily="34" charset="0"/>
                <a:cs typeface="Tahoma" pitchFamily="34" charset="0"/>
              </a:rPr>
              <a:t>Руснефть-Брянск</a:t>
            </a:r>
            <a:r>
              <a:rPr lang="ru-RU" sz="2000" dirty="0" smtClean="0">
                <a:latin typeface="Tahoma" pitchFamily="34" charset="0"/>
                <a:ea typeface="Tahoma" pitchFamily="34" charset="0"/>
                <a:cs typeface="Tahoma" pitchFamily="34" charset="0"/>
              </a:rPr>
              <a:t>» 950 млн.руб. в 2005 г., затем на протяжении последующих лет с 2007 по 2014 заключаются доп.соглашения:  сумма займа увеличивается до 3,5 млрд.руб., срок  займа продлен до 2019 г., уменьшена % ставка.</a:t>
            </a:r>
          </a:p>
          <a:p>
            <a:pPr>
              <a:buNone/>
            </a:pPr>
            <a:r>
              <a:rPr lang="ru-RU" sz="2000" dirty="0" smtClean="0">
                <a:latin typeface="Tahoma" pitchFamily="34" charset="0"/>
                <a:ea typeface="Tahoma" pitchFamily="34" charset="0"/>
                <a:cs typeface="Tahoma" pitchFamily="34" charset="0"/>
              </a:rPr>
              <a:t>На протяжении всех лет % по займу не выплачивались, в то же время заемщик имел на протяжении этих лет либо убытки, либо незначительную прибыль.</a:t>
            </a:r>
            <a:endParaRPr lang="ru-RU" sz="2000"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УЧЕТ ПРОЦЕНТОВ ПО ДОГОВОРУ ЗАЙМА</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pPr algn="just">
              <a:buNone/>
            </a:pPr>
            <a:endParaRPr lang="ru-RU" sz="1800" b="1" dirty="0" smtClean="0">
              <a:latin typeface="Tahoma" pitchFamily="34" charset="0"/>
              <a:ea typeface="Tahoma" pitchFamily="34" charset="0"/>
              <a:cs typeface="Tahoma" pitchFamily="34" charset="0"/>
            </a:endParaRPr>
          </a:p>
          <a:p>
            <a:pPr algn="just">
              <a:buNone/>
            </a:pPr>
            <a:r>
              <a:rPr lang="ru-RU" sz="1800" b="1" dirty="0" smtClean="0">
                <a:latin typeface="Tahoma" pitchFamily="34" charset="0"/>
                <a:ea typeface="Tahoma" pitchFamily="34" charset="0"/>
                <a:cs typeface="Tahoma" pitchFamily="34" charset="0"/>
              </a:rPr>
              <a:t>Претензии ИФНС</a:t>
            </a:r>
            <a:r>
              <a:rPr lang="ru-RU" sz="1800" dirty="0" smtClean="0">
                <a:latin typeface="Tahoma" pitchFamily="34" charset="0"/>
                <a:ea typeface="Tahoma" pitchFamily="34" charset="0"/>
                <a:cs typeface="Tahoma" pitchFamily="34" charset="0"/>
              </a:rPr>
              <a:t>: заемщик необоснованно начислял </a:t>
            </a:r>
            <a:r>
              <a:rPr lang="ru-RU" sz="1800" dirty="0" err="1" smtClean="0">
                <a:latin typeface="Tahoma" pitchFamily="34" charset="0"/>
                <a:ea typeface="Tahoma" pitchFamily="34" charset="0"/>
                <a:cs typeface="Tahoma" pitchFamily="34" charset="0"/>
              </a:rPr>
              <a:t>внереализационные</a:t>
            </a:r>
            <a:r>
              <a:rPr lang="ru-RU" sz="1800" dirty="0" smtClean="0">
                <a:latin typeface="Tahoma" pitchFamily="34" charset="0"/>
                <a:ea typeface="Tahoma" pitchFamily="34" charset="0"/>
                <a:cs typeface="Tahoma" pitchFamily="34" charset="0"/>
              </a:rPr>
              <a:t>  расходы в виде %-в по данному займу.</a:t>
            </a:r>
          </a:p>
          <a:p>
            <a:pPr algn="just">
              <a:buNone/>
            </a:pPr>
            <a:endParaRPr lang="ru-RU" sz="1800" b="1" dirty="0" smtClean="0">
              <a:latin typeface="Tahoma" pitchFamily="34" charset="0"/>
              <a:ea typeface="Tahoma" pitchFamily="34" charset="0"/>
              <a:cs typeface="Tahoma" pitchFamily="34" charset="0"/>
            </a:endParaRPr>
          </a:p>
          <a:p>
            <a:pPr algn="just">
              <a:buNone/>
            </a:pPr>
            <a:r>
              <a:rPr lang="ru-RU" sz="1800" b="1" dirty="0" smtClean="0">
                <a:latin typeface="Tahoma" pitchFamily="34" charset="0"/>
                <a:ea typeface="Tahoma" pitchFamily="34" charset="0"/>
                <a:cs typeface="Tahoma" pitchFamily="34" charset="0"/>
              </a:rPr>
              <a:t>Основание позиции ИФНС</a:t>
            </a:r>
            <a:r>
              <a:rPr lang="ru-RU" sz="1800" dirty="0" smtClean="0">
                <a:latin typeface="Tahoma" pitchFamily="34" charset="0"/>
                <a:ea typeface="Tahoma" pitchFamily="34" charset="0"/>
                <a:cs typeface="Tahoma" pitchFamily="34" charset="0"/>
              </a:rPr>
              <a:t>: заемщик не исполнял обязательств по займу, заимодавец не требовал исполнения обязательств. При этом финансовое положение заемщика было сложным и в момент предоставления займа, о чем заимодавец не мог не знать будучи материнской компанией заемщика. Т.о. договор займа заключен и учтен в НУ не в соответствие с его экономическим смыслом.</a:t>
            </a:r>
          </a:p>
          <a:p>
            <a:pPr algn="just">
              <a:buNone/>
            </a:pPr>
            <a:endParaRPr lang="ru-RU" sz="1800" b="1" dirty="0" smtClean="0">
              <a:latin typeface="Tahoma" pitchFamily="34" charset="0"/>
              <a:ea typeface="Tahoma" pitchFamily="34" charset="0"/>
              <a:cs typeface="Tahoma" pitchFamily="34" charset="0"/>
            </a:endParaRPr>
          </a:p>
          <a:p>
            <a:pPr algn="just">
              <a:buNone/>
            </a:pPr>
            <a:r>
              <a:rPr lang="ru-RU" sz="1800" b="1" dirty="0" smtClean="0">
                <a:latin typeface="Tahoma" pitchFamily="34" charset="0"/>
                <a:ea typeface="Tahoma" pitchFamily="34" charset="0"/>
                <a:cs typeface="Tahoma" pitchFamily="34" charset="0"/>
              </a:rPr>
              <a:t>ВЫВОД: </a:t>
            </a:r>
            <a:r>
              <a:rPr lang="ru-RU" sz="1800" dirty="0" smtClean="0">
                <a:latin typeface="Tahoma" pitchFamily="34" charset="0"/>
                <a:ea typeface="Tahoma" pitchFamily="34" charset="0"/>
                <a:cs typeface="Tahoma" pitchFamily="34" charset="0"/>
              </a:rPr>
              <a:t>суд поддержал ИФНС</a:t>
            </a: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400" dirty="0" smtClean="0">
                <a:latin typeface="Tahoma" pitchFamily="34" charset="0"/>
                <a:ea typeface="Tahoma" pitchFamily="34" charset="0"/>
                <a:cs typeface="Tahoma" pitchFamily="34" charset="0"/>
              </a:rPr>
              <a:t>УЧЕТ ПРОЦЕНТОВ ПО ДОГОВОРУ ЗАЙМА</a:t>
            </a:r>
            <a:endParaRPr lang="ru-RU" sz="24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79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92500"/>
          </a:bodyPr>
          <a:lstStyle/>
          <a:p>
            <a:pPr marL="452628" indent="-342900" algn="just">
              <a:buAutoNum type="arabicPeriod"/>
            </a:pPr>
            <a:r>
              <a:rPr lang="ru-RU" sz="1800" dirty="0" smtClean="0">
                <a:latin typeface="Tahoma" pitchFamily="34" charset="0"/>
                <a:ea typeface="Tahoma" pitchFamily="34" charset="0"/>
                <a:cs typeface="Tahoma" pitchFamily="34" charset="0"/>
              </a:rPr>
              <a:t>Первичные документы от поставщика (контрагента) ( ТН, ТТН, акт, УПД) должны содержать обязательные реквизиты, предусмотренные  ФЗ «О бухгалтерском учете» №402-ФЗ (ст.9):</a:t>
            </a:r>
          </a:p>
          <a:p>
            <a:pPr marL="452628" indent="-342900" algn="just"/>
            <a:r>
              <a:rPr lang="ru-RU" sz="1800" i="1" dirty="0" smtClean="0">
                <a:latin typeface="Tahoma" pitchFamily="34" charset="0"/>
                <a:ea typeface="Tahoma" pitchFamily="34" charset="0"/>
                <a:cs typeface="Tahoma" pitchFamily="34" charset="0"/>
              </a:rPr>
              <a:t>Наименование документа;</a:t>
            </a:r>
          </a:p>
          <a:p>
            <a:pPr marL="452628" indent="-342900" algn="just"/>
            <a:r>
              <a:rPr lang="ru-RU" sz="1800" i="1" dirty="0" smtClean="0">
                <a:latin typeface="Tahoma" pitchFamily="34" charset="0"/>
                <a:ea typeface="Tahoma" pitchFamily="34" charset="0"/>
                <a:cs typeface="Tahoma" pitchFamily="34" charset="0"/>
              </a:rPr>
              <a:t>Дата составления документа;</a:t>
            </a:r>
          </a:p>
          <a:p>
            <a:pPr marL="452628" indent="-342900" algn="just"/>
            <a:r>
              <a:rPr lang="ru-RU" sz="1800" i="1" dirty="0" smtClean="0">
                <a:latin typeface="Tahoma" pitchFamily="34" charset="0"/>
                <a:ea typeface="Tahoma" pitchFamily="34" charset="0"/>
                <a:cs typeface="Tahoma" pitchFamily="34" charset="0"/>
              </a:rPr>
              <a:t>Наименование организации, составившей документ;</a:t>
            </a:r>
          </a:p>
          <a:p>
            <a:pPr marL="452628" indent="-342900" algn="just"/>
            <a:r>
              <a:rPr lang="ru-RU" sz="1800" i="1" dirty="0" smtClean="0">
                <a:latin typeface="Tahoma" pitchFamily="34" charset="0"/>
                <a:ea typeface="Tahoma" pitchFamily="34" charset="0"/>
                <a:cs typeface="Tahoma" pitchFamily="34" charset="0"/>
              </a:rPr>
              <a:t>Величина натурального и (или) денежного измерения  факта </a:t>
            </a:r>
            <a:r>
              <a:rPr lang="ru-RU" sz="1800" i="1" dirty="0" err="1" smtClean="0">
                <a:latin typeface="Tahoma" pitchFamily="34" charset="0"/>
                <a:ea typeface="Tahoma" pitchFamily="34" charset="0"/>
                <a:cs typeface="Tahoma" pitchFamily="34" charset="0"/>
              </a:rPr>
              <a:t>хоз.жизни</a:t>
            </a:r>
            <a:r>
              <a:rPr lang="ru-RU" sz="1800" i="1" dirty="0" smtClean="0">
                <a:latin typeface="Tahoma" pitchFamily="34" charset="0"/>
                <a:ea typeface="Tahoma" pitchFamily="34" charset="0"/>
                <a:cs typeface="Tahoma" pitchFamily="34" charset="0"/>
              </a:rPr>
              <a:t> с указанием ед.измерения;</a:t>
            </a:r>
          </a:p>
          <a:p>
            <a:pPr marL="452628" indent="-342900" algn="just"/>
            <a:r>
              <a:rPr lang="ru-RU" sz="1800" i="1" dirty="0" smtClean="0">
                <a:latin typeface="Tahoma" pitchFamily="34" charset="0"/>
                <a:ea typeface="Tahoma" pitchFamily="34" charset="0"/>
                <a:cs typeface="Tahoma" pitchFamily="34" charset="0"/>
              </a:rPr>
              <a:t>Наименование должностей лиц, совершивших сделку, операцию, операцию и ответственных за ее оформление, либо наименование должностей лиц, ответственных за оформление совершившегося события;</a:t>
            </a:r>
          </a:p>
          <a:p>
            <a:pPr marL="452628" indent="-342900" algn="just"/>
            <a:r>
              <a:rPr lang="ru-RU" sz="1800" i="1" dirty="0" smtClean="0">
                <a:latin typeface="Tahoma" pitchFamily="34" charset="0"/>
                <a:ea typeface="Tahoma" pitchFamily="34" charset="0"/>
                <a:cs typeface="Tahoma" pitchFamily="34" charset="0"/>
              </a:rPr>
              <a:t>Подписи указанных лиц с расшифровкой и иную информацию для идентификации указанных лиц.</a:t>
            </a:r>
          </a:p>
          <a:p>
            <a:pPr marL="452628" indent="-342900" algn="just">
              <a:buNone/>
            </a:pPr>
            <a:r>
              <a:rPr lang="ru-RU" sz="1800" dirty="0" smtClean="0">
                <a:latin typeface="Tahoma" pitchFamily="34" charset="0"/>
                <a:ea typeface="Tahoma" pitchFamily="34" charset="0"/>
                <a:cs typeface="Tahoma" pitchFamily="34" charset="0"/>
              </a:rPr>
              <a:t>Должны быть все указанные реквизиты, если нет хотя бы одного – документ следует </a:t>
            </a:r>
            <a:r>
              <a:rPr lang="ru-RU" sz="1800" dirty="0" err="1" smtClean="0">
                <a:latin typeface="Tahoma" pitchFamily="34" charset="0"/>
                <a:ea typeface="Tahoma" pitchFamily="34" charset="0"/>
                <a:cs typeface="Tahoma" pitchFamily="34" charset="0"/>
              </a:rPr>
              <a:t>дооформить</a:t>
            </a:r>
            <a:r>
              <a:rPr lang="ru-RU" sz="1800" dirty="0" smtClean="0">
                <a:latin typeface="Tahoma" pitchFamily="34" charset="0"/>
                <a:ea typeface="Tahoma" pitchFamily="34" charset="0"/>
                <a:cs typeface="Tahoma" pitchFamily="34" charset="0"/>
              </a:rPr>
              <a:t> (переоформить). Он не будет являться первичным.</a:t>
            </a:r>
            <a:endParaRPr lang="ru-RU" sz="18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9525">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Проверка документов по контрагентам </a:t>
            </a:r>
            <a:r>
              <a:rPr lang="ru-RU" sz="2800" i="1" dirty="0" smtClean="0">
                <a:latin typeface="Tahoma" pitchFamily="34" charset="0"/>
                <a:ea typeface="Tahoma" pitchFamily="34" charset="0"/>
                <a:cs typeface="Tahoma" pitchFamily="34" charset="0"/>
              </a:rPr>
              <a:t>(аудиторские процедуры)</a:t>
            </a:r>
            <a:endParaRPr lang="ru-RU" sz="2800" i="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2000" dirty="0" smtClean="0">
                <a:latin typeface="Tahoma" pitchFamily="34" charset="0"/>
                <a:ea typeface="Tahoma" pitchFamily="34" charset="0"/>
                <a:cs typeface="Tahoma" pitchFamily="34" charset="0"/>
              </a:rPr>
              <a:t>Определение Верховного суда РФ от 27.09.2017 №305-КГ17-13063 по делу №А40-136716/2016 (ООО «</a:t>
            </a:r>
            <a:r>
              <a:rPr lang="ru-RU" sz="2000" dirty="0" err="1" smtClean="0">
                <a:latin typeface="Tahoma" pitchFamily="34" charset="0"/>
                <a:ea typeface="Tahoma" pitchFamily="34" charset="0"/>
                <a:cs typeface="Tahoma" pitchFamily="34" charset="0"/>
              </a:rPr>
              <a:t>Экодолье</a:t>
            </a:r>
            <a:r>
              <a:rPr lang="ru-RU" sz="2000" dirty="0" smtClean="0">
                <a:latin typeface="Tahoma" pitchFamily="34" charset="0"/>
                <a:ea typeface="Tahoma" pitchFamily="34" charset="0"/>
                <a:cs typeface="Tahoma" pitchFamily="34" charset="0"/>
              </a:rPr>
              <a:t> </a:t>
            </a:r>
            <a:r>
              <a:rPr lang="ru-RU" sz="2000" dirty="0" err="1" smtClean="0">
                <a:latin typeface="Tahoma" pitchFamily="34" charset="0"/>
                <a:ea typeface="Tahoma" pitchFamily="34" charset="0"/>
                <a:cs typeface="Tahoma" pitchFamily="34" charset="0"/>
              </a:rPr>
              <a:t>Шолохово</a:t>
            </a:r>
            <a:r>
              <a:rPr lang="ru-RU" sz="2000" dirty="0" smtClean="0">
                <a:latin typeface="Tahoma" pitchFamily="34" charset="0"/>
                <a:ea typeface="Tahoma" pitchFamily="34" charset="0"/>
                <a:cs typeface="Tahoma" pitchFamily="34" charset="0"/>
              </a:rPr>
              <a:t>»).</a:t>
            </a:r>
          </a:p>
          <a:p>
            <a:pPr algn="just">
              <a:buNone/>
            </a:pPr>
            <a:r>
              <a:rPr lang="ru-RU" sz="2000" b="1" dirty="0" smtClean="0">
                <a:latin typeface="Tahoma" pitchFamily="34" charset="0"/>
                <a:ea typeface="Tahoma" pitchFamily="34" charset="0"/>
                <a:cs typeface="Tahoma" pitchFamily="34" charset="0"/>
              </a:rPr>
              <a:t>Претензии ИФНС</a:t>
            </a:r>
            <a:r>
              <a:rPr lang="ru-RU" sz="2000" dirty="0" smtClean="0">
                <a:latin typeface="Tahoma" pitchFamily="34" charset="0"/>
                <a:ea typeface="Tahoma" pitchFamily="34" charset="0"/>
                <a:cs typeface="Tahoma" pitchFamily="34" charset="0"/>
              </a:rPr>
              <a:t>: налогоплательщик неправомерно включил в налоговую базу по налогу на прибыль в состав косвенных расходов – содержание строительной площадки, в том числе охрану объекта, уборка территории, аренда техники, временное электроснабжение, проектирование и строительство временных дорог, разработка и согласование документации по межеванию территории и др.</a:t>
            </a:r>
          </a:p>
          <a:p>
            <a:pPr algn="just">
              <a:buNone/>
            </a:pPr>
            <a:r>
              <a:rPr lang="ru-RU" sz="2000" b="1" dirty="0" smtClean="0">
                <a:latin typeface="Tahoma" pitchFamily="34" charset="0"/>
                <a:ea typeface="Tahoma" pitchFamily="34" charset="0"/>
                <a:cs typeface="Tahoma" pitchFamily="34" charset="0"/>
              </a:rPr>
              <a:t>Основание позиции ИФНС</a:t>
            </a:r>
            <a:r>
              <a:rPr lang="ru-RU" sz="2000" dirty="0" smtClean="0">
                <a:latin typeface="Tahoma" pitchFamily="34" charset="0"/>
                <a:ea typeface="Tahoma" pitchFamily="34" charset="0"/>
                <a:cs typeface="Tahoma" pitchFamily="34" charset="0"/>
              </a:rPr>
              <a:t>: затраты являются неотъемлемой  частью расходов на строительство объектов и подлежат учету в составе первоначальной стоимости объекта в качестве прямых расходов  (</a:t>
            </a:r>
            <a:r>
              <a:rPr lang="ru-RU" sz="2000" dirty="0" err="1" smtClean="0">
                <a:latin typeface="Tahoma" pitchFamily="34" charset="0"/>
                <a:ea typeface="Tahoma" pitchFamily="34" charset="0"/>
                <a:cs typeface="Tahoma" pitchFamily="34" charset="0"/>
              </a:rPr>
              <a:t>ст</a:t>
            </a:r>
            <a:r>
              <a:rPr lang="ru-RU" sz="2000" dirty="0" smtClean="0">
                <a:latin typeface="Tahoma" pitchFamily="34" charset="0"/>
                <a:ea typeface="Tahoma" pitchFamily="34" charset="0"/>
                <a:cs typeface="Tahoma" pitchFamily="34" charset="0"/>
              </a:rPr>
              <a:t> 254, 318 НК РФ).</a:t>
            </a:r>
          </a:p>
          <a:p>
            <a:pPr algn="just">
              <a:buNone/>
            </a:pPr>
            <a:r>
              <a:rPr lang="ru-RU" sz="2000" b="1" dirty="0" smtClean="0">
                <a:latin typeface="Tahoma" pitchFamily="34" charset="0"/>
                <a:ea typeface="Tahoma" pitchFamily="34" charset="0"/>
                <a:cs typeface="Tahoma" pitchFamily="34" charset="0"/>
              </a:rPr>
              <a:t>ВЫВОД:</a:t>
            </a:r>
            <a:r>
              <a:rPr lang="ru-RU" sz="2000" dirty="0" smtClean="0">
                <a:latin typeface="Tahoma" pitchFamily="34" charset="0"/>
                <a:ea typeface="Tahoma" pitchFamily="34" charset="0"/>
                <a:cs typeface="Tahoma" pitchFamily="34" charset="0"/>
              </a:rPr>
              <a:t> суд поддержал ИФНС.</a:t>
            </a:r>
          </a:p>
          <a:p>
            <a:pPr>
              <a:buNone/>
            </a:pPr>
            <a:endParaRPr lang="ru-RU" sz="2000" dirty="0" smtClean="0">
              <a:latin typeface="Tahoma" pitchFamily="34" charset="0"/>
              <a:ea typeface="Tahoma" pitchFamily="34" charset="0"/>
              <a:cs typeface="Tahoma" pitchFamily="34" charset="0"/>
            </a:endParaRPr>
          </a:p>
          <a:p>
            <a:pPr>
              <a:buNone/>
            </a:pPr>
            <a:endParaRPr lang="ru-RU" dirty="0"/>
          </a:p>
        </p:txBody>
      </p:sp>
      <p:sp>
        <p:nvSpPr>
          <p:cNvPr id="2" name="Заголовок 1"/>
          <p:cNvSpPr>
            <a:spLocks noGrp="1"/>
          </p:cNvSpPr>
          <p:nvPr>
            <p:ph type="title"/>
          </p:nvPr>
        </p:nvSpPr>
        <p:spPr/>
        <p:txBody>
          <a:bodyPr>
            <a:normAutofit/>
          </a:bodyPr>
          <a:lstStyle/>
          <a:p>
            <a:pPr algn="ctr"/>
            <a:r>
              <a:rPr lang="ru-RU" sz="2400" dirty="0" smtClean="0">
                <a:latin typeface="Tahoma" pitchFamily="34" charset="0"/>
                <a:ea typeface="Tahoma" pitchFamily="34" charset="0"/>
                <a:cs typeface="Tahoma" pitchFamily="34" charset="0"/>
              </a:rPr>
              <a:t>Расходы: прямые и косвенные</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marL="457200" indent="-457200">
              <a:buAutoNum type="arabicPeriod"/>
            </a:pPr>
            <a:endParaRPr lang="ru-RU" sz="2000" dirty="0" smtClean="0">
              <a:latin typeface="Tahoma" pitchFamily="34" charset="0"/>
              <a:ea typeface="Tahoma" pitchFamily="34" charset="0"/>
              <a:cs typeface="Tahoma" pitchFamily="34" charset="0"/>
            </a:endParaRPr>
          </a:p>
          <a:p>
            <a:pPr>
              <a:buNone/>
            </a:pPr>
            <a:r>
              <a:rPr lang="ru-RU" sz="1600" dirty="0" smtClean="0">
                <a:latin typeface="Tahoma" pitchFamily="34" charset="0"/>
                <a:ea typeface="Tahoma" pitchFamily="34" charset="0"/>
                <a:cs typeface="Tahoma" pitchFamily="34" charset="0"/>
              </a:rPr>
              <a:t>Постановление Арбитражного суда Поволжского округа  от 20.09.2017 №Ф06-24858/2017 по делу №А12-68562/2016 (ООО «Тамерлан»).</a:t>
            </a:r>
          </a:p>
          <a:p>
            <a:pPr>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налогоплательщик продал долю в размере 100% уставного капитала ООО Х. Размер УК ООО Х 855 млн.руб., по соглашению сторон покупная цена доли по договору составила 770 млн.руб. Налогоплательщиком от продажи доли был получен убыток 94 млн. руб.</a:t>
            </a:r>
          </a:p>
          <a:p>
            <a:pPr algn="just">
              <a:buNone/>
            </a:pPr>
            <a:r>
              <a:rPr lang="ru-RU" sz="1600" b="1" dirty="0" smtClean="0">
                <a:latin typeface="Tahoma" pitchFamily="34" charset="0"/>
                <a:ea typeface="Tahoma" pitchFamily="34" charset="0"/>
                <a:cs typeface="Tahoma" pitchFamily="34" charset="0"/>
              </a:rPr>
              <a:t>Претензии ИФНС</a:t>
            </a:r>
            <a:r>
              <a:rPr lang="ru-RU" sz="1600" dirty="0" smtClean="0">
                <a:latin typeface="Tahoma" pitchFamily="34" charset="0"/>
                <a:ea typeface="Tahoma" pitchFamily="34" charset="0"/>
                <a:cs typeface="Tahoma" pitchFamily="34" charset="0"/>
              </a:rPr>
              <a:t>: налогоплательщик в течение нескольких лет увеличивал размер УК ООО Х, которые было убыточным и не платило дивидендов. Налоговый орган посчитал, что увеличение УК ООО Х является выводом денежных средств из оборота налогоплательщика.</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суд поддержал налогоплательщика. Основания: ЧА ООО Х на момент продажи были отрицательными, потому действительная доля равна 0 руб. В результате сделки оборотные средства налогоплательщика увеличились на 770 млн. руб. Налоговый орган не провел оценку рыночной стоимости  доли налогоплательщика в УК ООО Х, поэтому договорная цена является рыночной.</a:t>
            </a:r>
          </a:p>
          <a:p>
            <a:pPr algn="just">
              <a:buNone/>
            </a:pPr>
            <a:r>
              <a:rPr lang="ru-RU" sz="1600" i="1" dirty="0" smtClean="0">
                <a:latin typeface="Tahoma" pitchFamily="34" charset="0"/>
                <a:ea typeface="Tahoma" pitchFamily="34" charset="0"/>
                <a:cs typeface="Tahoma" pitchFamily="34" charset="0"/>
              </a:rPr>
              <a:t>(комментарии аудитора)</a:t>
            </a:r>
            <a:endParaRPr lang="ru-RU" sz="1600" i="1"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400" b="1" dirty="0" smtClean="0">
                <a:latin typeface="Tahoma" pitchFamily="34" charset="0"/>
                <a:ea typeface="Tahoma" pitchFamily="34" charset="0"/>
                <a:cs typeface="Tahoma" pitchFamily="34" charset="0"/>
              </a:rPr>
              <a:t>Расходы на увеличение уставного капитала</a:t>
            </a:r>
            <a:endParaRPr lang="ru-RU" sz="24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457200" indent="-457200">
              <a:buAutoNum type="arabicPeriod"/>
            </a:pPr>
            <a:endParaRPr lang="ru-RU" sz="2000" dirty="0" smtClean="0">
              <a:latin typeface="Tahoma" pitchFamily="34" charset="0"/>
              <a:ea typeface="Tahoma" pitchFamily="34" charset="0"/>
              <a:cs typeface="Tahoma" pitchFamily="34" charset="0"/>
            </a:endParaRPr>
          </a:p>
          <a:p>
            <a:pPr>
              <a:buNone/>
            </a:pPr>
            <a:r>
              <a:rPr lang="ru-RU" sz="1600" dirty="0" smtClean="0">
                <a:latin typeface="Tahoma" pitchFamily="34" charset="0"/>
                <a:ea typeface="Tahoma" pitchFamily="34" charset="0"/>
                <a:cs typeface="Tahoma" pitchFamily="34" charset="0"/>
              </a:rPr>
              <a:t>Решение Арбитражного суда Пермского края от 31.08.2018 №Ф50-9233/2018. Решение обжаловано, идет </a:t>
            </a:r>
            <a:r>
              <a:rPr lang="ru-RU" sz="1600" dirty="0" err="1" smtClean="0">
                <a:latin typeface="Tahoma" pitchFamily="34" charset="0"/>
                <a:ea typeface="Tahoma" pitchFamily="34" charset="0"/>
                <a:cs typeface="Tahoma" pitchFamily="34" charset="0"/>
              </a:rPr>
              <a:t>аппеляция</a:t>
            </a:r>
            <a:r>
              <a:rPr lang="ru-RU" sz="1600" dirty="0" smtClean="0">
                <a:latin typeface="Tahoma" pitchFamily="34" charset="0"/>
                <a:ea typeface="Tahoma" pitchFamily="34" charset="0"/>
                <a:cs typeface="Tahoma" pitchFamily="34" charset="0"/>
              </a:rPr>
              <a:t> (ООО «</a:t>
            </a:r>
            <a:r>
              <a:rPr lang="ru-RU" sz="1600" dirty="0" err="1" smtClean="0">
                <a:latin typeface="Tahoma" pitchFamily="34" charset="0"/>
                <a:ea typeface="Tahoma" pitchFamily="34" charset="0"/>
                <a:cs typeface="Tahoma" pitchFamily="34" charset="0"/>
              </a:rPr>
              <a:t>Нефтегаздеталь</a:t>
            </a:r>
            <a:r>
              <a:rPr lang="ru-RU" sz="1600" dirty="0" smtClean="0">
                <a:latin typeface="Tahoma" pitchFamily="34" charset="0"/>
                <a:ea typeface="Tahoma" pitchFamily="34" charset="0"/>
                <a:cs typeface="Tahoma" pitchFamily="34" charset="0"/>
              </a:rPr>
              <a:t>»).</a:t>
            </a:r>
          </a:p>
          <a:p>
            <a:pPr algn="just">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общество выплатило учредителю (Кипр) дивиденды в сумме порядка 250 млн.руб. и удержало налог по ставке 10%.</a:t>
            </a:r>
          </a:p>
          <a:p>
            <a:pPr algn="just">
              <a:buNone/>
            </a:pPr>
            <a:r>
              <a:rPr lang="ru-RU" sz="1600" b="1" dirty="0" smtClean="0">
                <a:latin typeface="Tahoma" pitchFamily="34" charset="0"/>
                <a:ea typeface="Tahoma" pitchFamily="34" charset="0"/>
                <a:cs typeface="Tahoma" pitchFamily="34" charset="0"/>
              </a:rPr>
              <a:t>Претензии ИФНС</a:t>
            </a:r>
            <a:r>
              <a:rPr lang="ru-RU" sz="1600" dirty="0" smtClean="0">
                <a:latin typeface="Tahoma" pitchFamily="34" charset="0"/>
                <a:ea typeface="Tahoma" pitchFamily="34" charset="0"/>
                <a:cs typeface="Tahoma" pitchFamily="34" charset="0"/>
              </a:rPr>
              <a:t>: учредитель не является конечным  получателем дивидендов, имеет признаки компании – кондуита (технической компании) и была вовлечена в операцию исключительно для снижения ставки по налогу на прибыль. Руководитель учредителя является «массовым», активы компании исключительно инвестиции в российскую компанию. Полученные дивиденды далее выплачивали  компаниям, зарегистрированным в оффшорах (Белиз, БВО).</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пока суд поддерживает ИФНС</a:t>
            </a:r>
          </a:p>
          <a:p>
            <a:pPr algn="just">
              <a:buNone/>
            </a:pPr>
            <a:r>
              <a:rPr lang="ru-RU" sz="1600" i="1" dirty="0" smtClean="0">
                <a:latin typeface="Tahoma" pitchFamily="34" charset="0"/>
                <a:ea typeface="Tahoma" pitchFamily="34" charset="0"/>
                <a:cs typeface="Tahoma" pitchFamily="34" charset="0"/>
              </a:rPr>
              <a:t>(комментарии аудитора)</a:t>
            </a:r>
            <a:endParaRPr lang="ru-RU" sz="1600" i="1"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400" b="1" dirty="0" smtClean="0">
                <a:latin typeface="Tahoma" pitchFamily="34" charset="0"/>
                <a:ea typeface="Tahoma" pitchFamily="34" charset="0"/>
                <a:cs typeface="Tahoma" pitchFamily="34" charset="0"/>
              </a:rPr>
              <a:t>Фактическое право на доход</a:t>
            </a:r>
            <a:endParaRPr lang="ru-RU" sz="24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marL="457200" indent="-457200">
              <a:buAutoNum type="arabicPeriod"/>
            </a:pPr>
            <a:endParaRPr lang="ru-RU" sz="2000" dirty="0" smtClean="0">
              <a:latin typeface="Tahoma" pitchFamily="34" charset="0"/>
              <a:ea typeface="Tahoma" pitchFamily="34" charset="0"/>
              <a:cs typeface="Tahoma" pitchFamily="34" charset="0"/>
            </a:endParaRPr>
          </a:p>
          <a:p>
            <a:pPr>
              <a:buNone/>
            </a:pPr>
            <a:r>
              <a:rPr lang="ru-RU" sz="1600" dirty="0" smtClean="0">
                <a:latin typeface="Tahoma" pitchFamily="34" charset="0"/>
                <a:ea typeface="Tahoma" pitchFamily="34" charset="0"/>
                <a:cs typeface="Tahoma" pitchFamily="34" charset="0"/>
              </a:rPr>
              <a:t>Решение Арбитражного суда Оренбургской области </a:t>
            </a:r>
            <a:r>
              <a:rPr lang="ru-RU" sz="1600" dirty="0" smtClean="0">
                <a:latin typeface="Tahoma" pitchFamily="34" charset="0"/>
                <a:ea typeface="Tahoma" pitchFamily="34" charset="0"/>
                <a:cs typeface="Tahoma" pitchFamily="34" charset="0"/>
                <a:hlinkClick r:id="rId2"/>
              </a:rPr>
              <a:t>от 9 ноября 2017 г. по делу № А47-9881/2017</a:t>
            </a:r>
            <a:r>
              <a:rPr lang="ru-RU" sz="1600" dirty="0" smtClean="0">
                <a:latin typeface="Tahoma" pitchFamily="34" charset="0"/>
                <a:ea typeface="Tahoma" pitchFamily="34" charset="0"/>
                <a:cs typeface="Tahoma" pitchFamily="34" charset="0"/>
              </a:rPr>
              <a:t>. Решение первой инстанции (ООО «</a:t>
            </a:r>
            <a:r>
              <a:rPr lang="ru-RU" sz="1600" dirty="0" err="1" smtClean="0">
                <a:latin typeface="Tahoma" pitchFamily="34" charset="0"/>
                <a:ea typeface="Tahoma" pitchFamily="34" charset="0"/>
                <a:cs typeface="Tahoma" pitchFamily="34" charset="0"/>
              </a:rPr>
              <a:t>УралМетКом</a:t>
            </a:r>
            <a:r>
              <a:rPr lang="ru-RU" sz="1600" dirty="0" smtClean="0">
                <a:latin typeface="Tahoma" pitchFamily="34" charset="0"/>
                <a:ea typeface="Tahoma" pitchFamily="34" charset="0"/>
                <a:cs typeface="Tahoma" pitchFamily="34" charset="0"/>
              </a:rPr>
              <a:t>»).</a:t>
            </a:r>
          </a:p>
          <a:p>
            <a:pPr algn="just">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Организация получила дивиденды от дочерней компании, которые в силу п.3. ст.284 облагаются по ставке 0%</a:t>
            </a:r>
          </a:p>
          <a:p>
            <a:pPr algn="just">
              <a:buNone/>
            </a:pPr>
            <a:r>
              <a:rPr lang="ru-RU" sz="1600" b="1" dirty="0" smtClean="0">
                <a:latin typeface="Tahoma" pitchFamily="34" charset="0"/>
                <a:ea typeface="Tahoma" pitchFamily="34" charset="0"/>
                <a:cs typeface="Tahoma" pitchFamily="34" charset="0"/>
              </a:rPr>
              <a:t>Претензии ИФНС</a:t>
            </a:r>
            <a:r>
              <a:rPr lang="ru-RU" sz="1600" dirty="0" smtClean="0">
                <a:latin typeface="Tahoma" pitchFamily="34" charset="0"/>
                <a:ea typeface="Tahoma" pitchFamily="34" charset="0"/>
                <a:cs typeface="Tahoma" pitchFamily="34" charset="0"/>
              </a:rPr>
              <a:t>: Если в соответствии со п. 3 ст. 284 НК к полученным дивидендам применяется налоговая ставка 0 процентов, то в соответствии с пунктом 2 статьи 274 НК РФ получатель обязан вести раздельный учет доходов (расходов) при формировании налоговой базы по прибыли, облагаемой по ставке 20% и 0 процентов.</a:t>
            </a:r>
          </a:p>
          <a:p>
            <a:pPr algn="just"/>
            <a:r>
              <a:rPr lang="ru-RU" sz="1600" dirty="0" smtClean="0">
                <a:latin typeface="Tahoma" pitchFamily="34" charset="0"/>
                <a:ea typeface="Tahoma" pitchFamily="34" charset="0"/>
                <a:cs typeface="Tahoma" pitchFamily="34" charset="0"/>
              </a:rPr>
              <a:t>В ходе выездной налоговой проверки инспекцией установлено завышение расходов, учитываемых в целях налогообложения прибыли по налоговой ставке 20%. В основном, это были расходы на понесенные ООО «</a:t>
            </a:r>
            <a:r>
              <a:rPr lang="ru-RU" sz="1600" dirty="0" err="1" smtClean="0">
                <a:latin typeface="Tahoma" pitchFamily="34" charset="0"/>
                <a:ea typeface="Tahoma" pitchFamily="34" charset="0"/>
                <a:cs typeface="Tahoma" pitchFamily="34" charset="0"/>
              </a:rPr>
              <a:t>УралМетКом</a:t>
            </a:r>
            <a:r>
              <a:rPr lang="ru-RU" sz="1600" dirty="0" smtClean="0">
                <a:latin typeface="Tahoma" pitchFamily="34" charset="0"/>
                <a:ea typeface="Tahoma" pitchFamily="34" charset="0"/>
                <a:cs typeface="Tahoma" pitchFamily="34" charset="0"/>
              </a:rPr>
              <a:t>» при осуществлении основной деятельности, на содержание московского филиала и на приобретение услуг управляющей организации</a:t>
            </a:r>
            <a:r>
              <a:rPr lang="ru-RU" sz="1600" b="1" dirty="0" smtClean="0">
                <a:latin typeface="Tahoma" pitchFamily="34" charset="0"/>
                <a:ea typeface="Tahoma" pitchFamily="34" charset="0"/>
                <a:cs typeface="Tahoma" pitchFamily="34" charset="0"/>
              </a:rPr>
              <a:t>. Которые, по мнению налогового органы, при формировании налоговой базы должны быть учтены пропорционально доле соответствующего дохода в суммарном объеме всех доходов.</a:t>
            </a:r>
            <a:endParaRPr lang="ru-RU" sz="1600" dirty="0" smtClean="0">
              <a:latin typeface="Tahoma" pitchFamily="34" charset="0"/>
              <a:ea typeface="Tahoma" pitchFamily="34" charset="0"/>
              <a:cs typeface="Tahoma" pitchFamily="34" charset="0"/>
            </a:endParaRPr>
          </a:p>
          <a:p>
            <a:pPr algn="just">
              <a:buNone/>
            </a:pPr>
            <a:endParaRPr lang="ru-RU" sz="1600" dirty="0" smtClean="0">
              <a:latin typeface="Tahoma" pitchFamily="34" charset="0"/>
              <a:ea typeface="Tahoma" pitchFamily="34" charset="0"/>
              <a:cs typeface="Tahoma" pitchFamily="34" charset="0"/>
            </a:endParaRP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пока суд поддерживает ИФНС. Если в Уставе общества предусмотрена деятельность по созданию совместных предприятий, получая дивиденды от дочерней компании по ставке 0 процентов, не забудьте про необходимость ведения раздельного учета расходов.</a:t>
            </a:r>
          </a:p>
          <a:p>
            <a:pPr algn="just">
              <a:buNone/>
            </a:pPr>
            <a:endParaRPr lang="ru-RU" sz="1600" dirty="0" smtClean="0">
              <a:latin typeface="Tahoma" pitchFamily="34" charset="0"/>
              <a:ea typeface="Tahoma" pitchFamily="34" charset="0"/>
              <a:cs typeface="Tahoma" pitchFamily="34" charset="0"/>
            </a:endParaRPr>
          </a:p>
          <a:p>
            <a:pPr algn="just">
              <a:buNone/>
            </a:pPr>
            <a:r>
              <a:rPr lang="ru-RU" sz="1600" i="1" dirty="0" smtClean="0">
                <a:latin typeface="Tahoma" pitchFamily="34" charset="0"/>
                <a:ea typeface="Tahoma" pitchFamily="34" charset="0"/>
                <a:cs typeface="Tahoma" pitchFamily="34" charset="0"/>
              </a:rPr>
              <a:t>(комментарии аудитора)</a:t>
            </a:r>
            <a:endParaRPr lang="ru-RU" sz="1600" i="1"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fontScale="90000"/>
          </a:bodyPr>
          <a:lstStyle/>
          <a:p>
            <a:pPr algn="ctr" fontAlgn="base"/>
            <a:r>
              <a:rPr lang="ru-RU" sz="2400" dirty="0" smtClean="0">
                <a:latin typeface="Tahoma" pitchFamily="34" charset="0"/>
                <a:ea typeface="Tahoma" pitchFamily="34" charset="0"/>
                <a:cs typeface="Tahoma" pitchFamily="34" charset="0"/>
              </a:rPr>
              <a:t>Дивиденды от своих дочерних компаний – отдельный вид предпринимательской деятельности</a:t>
            </a:r>
            <a:endParaRPr lang="ru-RU" sz="2400"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83</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u="sng" dirty="0" smtClean="0">
                <a:latin typeface="Tahoma" pitchFamily="34" charset="0"/>
                <a:ea typeface="Tahoma" pitchFamily="34" charset="0"/>
                <a:cs typeface="Tahoma" pitchFamily="34" charset="0"/>
              </a:rPr>
              <a:t>Общие вопросы налогообложения</a:t>
            </a:r>
            <a:endParaRPr lang="ru-RU" sz="3600" dirty="0"/>
          </a:p>
        </p:txBody>
      </p:sp>
      <p:sp>
        <p:nvSpPr>
          <p:cNvPr id="3" name="Номер слайда 2"/>
          <p:cNvSpPr>
            <a:spLocks noGrp="1"/>
          </p:cNvSpPr>
          <p:nvPr>
            <p:ph type="sldNum" sz="quarter" idx="12"/>
          </p:nvPr>
        </p:nvSpPr>
        <p:spPr/>
        <p:txBody>
          <a:bodyPr/>
          <a:lstStyle/>
          <a:p>
            <a:fld id="{8D4AC1BC-299C-4B83-A5CA-DD773E3F1862}" type="slidenum">
              <a:rPr lang="ru-RU" smtClean="0"/>
              <a:pPr/>
              <a:t>84</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endParaRPr lang="ru-RU" sz="1600" dirty="0" smtClean="0">
              <a:latin typeface="Tahoma" pitchFamily="34" charset="0"/>
              <a:ea typeface="Tahoma" pitchFamily="34" charset="0"/>
              <a:cs typeface="Tahoma" pitchFamily="34" charset="0"/>
            </a:endParaRPr>
          </a:p>
          <a:p>
            <a:pPr>
              <a:buNone/>
            </a:pPr>
            <a:r>
              <a:rPr lang="ru-RU" sz="1800" dirty="0" smtClean="0">
                <a:latin typeface="Tahoma" pitchFamily="34" charset="0"/>
                <a:ea typeface="Tahoma" pitchFamily="34" charset="0"/>
                <a:cs typeface="Tahoma" pitchFamily="34" charset="0"/>
              </a:rPr>
              <a:t>Постановление Конституционного суда РФ от 28.11.2017 №34-п. </a:t>
            </a:r>
          </a:p>
          <a:p>
            <a:pPr algn="just">
              <a:buNone/>
            </a:pPr>
            <a:endParaRPr lang="ru-RU" sz="1800" b="1" dirty="0" smtClean="0">
              <a:latin typeface="Tahoma" pitchFamily="34" charset="0"/>
              <a:ea typeface="Tahoma" pitchFamily="34" charset="0"/>
              <a:cs typeface="Tahoma" pitchFamily="34" charset="0"/>
            </a:endParaRPr>
          </a:p>
          <a:p>
            <a:pPr algn="just">
              <a:buNone/>
            </a:pPr>
            <a:r>
              <a:rPr lang="ru-RU" sz="1800" b="1" dirty="0" smtClean="0">
                <a:latin typeface="Tahoma" pitchFamily="34" charset="0"/>
                <a:ea typeface="Tahoma" pitchFamily="34" charset="0"/>
                <a:cs typeface="Tahoma" pitchFamily="34" charset="0"/>
              </a:rPr>
              <a:t>Вывод: </a:t>
            </a:r>
            <a:r>
              <a:rPr lang="ru-RU" sz="1800" dirty="0" smtClean="0">
                <a:latin typeface="Tahoma" pitchFamily="34" charset="0"/>
                <a:ea typeface="Tahoma" pitchFamily="34" charset="0"/>
                <a:cs typeface="Tahoma" pitchFamily="34" charset="0"/>
              </a:rPr>
              <a:t>исходя из конституционного принципа недопустимости обратной силы закона, устанавливающего или отягчающего ответственность, ухудшающее положение налогоплательщиков. Не может иметь обратную силу Постановление высшего суда, содержащее толкование права, вследствие которого ухудшается положение налогоплательщика, добросовестно, т.е. без каких-либо злоупотреблений (создание различных форм уклонения от уплаты налогов  и (или) их незаконного уменьшения и т.п.), действовавшего в рамках устоявшегося на момент такого изменения толкования соответствующих нормативных положений.</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Недопустимость обратной силы при ухудшении  положения налогоплательщиков</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85</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Постановление Арбитражного суда Поволжского округа от 16.03.2018 №Ф06-30973/2018 по делу №А65-13267/2017. </a:t>
            </a:r>
          </a:p>
          <a:p>
            <a:pPr>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инспекция по итогам камеральной проверки расчета формы 6-НДФЛ оштрафовала организацию на 300 тыс. руб. (с учетом смягчающих обстоятельств).</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суд снижает штраф до 100 тыс. руб. Были отклонены доводы ИФНС, что </a:t>
            </a:r>
            <a:r>
              <a:rPr lang="ru-RU" sz="1600" i="1" dirty="0" smtClean="0">
                <a:latin typeface="Tahoma" pitchFamily="34" charset="0"/>
                <a:ea typeface="Tahoma" pitchFamily="34" charset="0"/>
                <a:cs typeface="Tahoma" pitchFamily="34" charset="0"/>
              </a:rPr>
              <a:t>признание факта совершения правонарушения, добросовестное исполнение обязанностей налогоплательщика, полная уплата налога</a:t>
            </a:r>
            <a:r>
              <a:rPr lang="ru-RU" sz="1600" dirty="0" smtClean="0">
                <a:latin typeface="Tahoma" pitchFamily="34" charset="0"/>
                <a:ea typeface="Tahoma" pitchFamily="34" charset="0"/>
                <a:cs typeface="Tahoma" pitchFamily="34" charset="0"/>
              </a:rPr>
              <a:t> не являются смягчающими обстоятельствами. Снижение суммы штрафа  не влечет за собой ущерба бюджету, поскольку компенсацией потерь бюджета являются пени. Также суд не поддержал ИФНС в части того, что налоговым органом уже были учтены какие то смягчающие обстоятельства на том основании, что законодательство здесь не содержит каких-либо ограничений</a:t>
            </a:r>
          </a:p>
          <a:p>
            <a:pPr algn="just">
              <a:buNone/>
            </a:pPr>
            <a:r>
              <a:rPr lang="ru-RU" sz="1600" i="1" dirty="0" smtClean="0">
                <a:latin typeface="Tahoma" pitchFamily="34" charset="0"/>
                <a:ea typeface="Tahoma" pitchFamily="34" charset="0"/>
                <a:cs typeface="Tahoma" pitchFamily="34" charset="0"/>
              </a:rPr>
              <a:t>(комментарии аудитора)</a:t>
            </a:r>
            <a:endParaRPr lang="ru-RU" sz="1600" i="1" dirty="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Снижение штрафа</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86</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Определение ВС РФ от 19.01.2018 №305- КГ17-14988 по делу №А41-17865/2016. </a:t>
            </a:r>
          </a:p>
          <a:p>
            <a:pPr algn="just">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по результатам выездной проверки установлено, что в 2012 г. общество отнесло в состав расходов дебиторскую задолженность в размере порядка 127 млн. руб.по </a:t>
            </a:r>
            <a:r>
              <a:rPr lang="ru-RU" sz="1600" dirty="0" err="1" smtClean="0">
                <a:latin typeface="Tahoma" pitchFamily="34" charset="0"/>
                <a:ea typeface="Tahoma" pitchFamily="34" charset="0"/>
                <a:cs typeface="Tahoma" pitchFamily="34" charset="0"/>
              </a:rPr>
              <a:t>хоз.операциям</a:t>
            </a:r>
            <a:r>
              <a:rPr lang="ru-RU" sz="1600" dirty="0" smtClean="0">
                <a:latin typeface="Tahoma" pitchFamily="34" charset="0"/>
                <a:ea typeface="Tahoma" pitchFamily="34" charset="0"/>
                <a:cs typeface="Tahoma" pitchFamily="34" charset="0"/>
              </a:rPr>
              <a:t> (разные контрагенты), срок исковой давности которой истек в предыдущих налоговых периодах: 2009-2011 г. Инспекция не согласилась с данным фактом и </a:t>
            </a:r>
            <a:r>
              <a:rPr lang="ru-RU" sz="1600" dirty="0" err="1" smtClean="0">
                <a:latin typeface="Tahoma" pitchFamily="34" charset="0"/>
                <a:ea typeface="Tahoma" pitchFamily="34" charset="0"/>
                <a:cs typeface="Tahoma" pitchFamily="34" charset="0"/>
              </a:rPr>
              <a:t>доначислила</a:t>
            </a:r>
            <a:r>
              <a:rPr lang="ru-RU" sz="1600" dirty="0" smtClean="0">
                <a:latin typeface="Tahoma" pitchFamily="34" charset="0"/>
                <a:ea typeface="Tahoma" pitchFamily="34" charset="0"/>
                <a:cs typeface="Tahoma" pitchFamily="34" charset="0"/>
              </a:rPr>
              <a:t>  налог на прибыль в порядке 25 млн.руб.</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Суд поддержал налогоплательщика, не увидев оснований для доначисления налога, пени и штрафа. Основание: абз.3п.1 ст.54 НК РФ предусматривает право налогоплательщика произвести пересчет налоговой базы и суммы налога за налоговый период, в котором ошибки были выявлены, если допущенные ошибки привели к излишней уплате налога. В последнем случае ошибка в определении НБ и суммы налога не приводит к нарушению интересов казны. Соответственно такое исправление декларации является допустимым. Но к моменту исправления ошибки не должен истечь трехлетний срок возврата (переплаты), учитывая. Что лишь в течение указанного срока налогоплательщики вправе распоряжаться суммой излишне уплаченного налога в бюджет.</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Исправление ошибок</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Определение ВС РФ от 19.01.2018 №305- КГ17-14988 по делу №А41-17865/2016. </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Ошибка в налоговом учете, выразившаяся в несвоевременном отнесении безнадежной к взысканию задолженности в состав расходов, могла быть исправлена, в том числе путем отражения рассматриваемых расходов в регистрах налогового учета в налоговом периоде 2012 г., что фактически было сделано налогоплательщиком.</a:t>
            </a:r>
          </a:p>
          <a:p>
            <a:pPr algn="just">
              <a:buNone/>
            </a:pPr>
            <a:r>
              <a:rPr lang="ru-RU" sz="1600" dirty="0" smtClean="0">
                <a:latin typeface="Tahoma" pitchFamily="34" charset="0"/>
                <a:ea typeface="Tahoma" pitchFamily="34" charset="0"/>
                <a:cs typeface="Tahoma" pitchFamily="34" charset="0"/>
              </a:rPr>
              <a:t>По своей природе списание безнадежной к взысканию задолженности в состав расходов является способом корректировки доходов, ранее отраженных в налоговом учете, но фактически не полученных налогоплательщиком, что имеет своей целью обеспечить взимание налога исходя из реально сложившегося фин.результата деятельности. В связи с этим само по себе непринятие налогоплательщиком мер по взысканию задолженности  не означает, что данные расходы не отвечают критериям, установленным п.1 ст. 252 НК РФ, равно как не свидетельствуют и о том, что действия налогоплательщика направлены на получение необоснованной налоговой экономии.</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Исправление ошибок (2)</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88</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Определение ВС РФ от 16.03.2018 №305- КГ17-19973 по делу №А40-230080/2016. </a:t>
            </a:r>
          </a:p>
          <a:p>
            <a:pPr algn="just">
              <a:buNone/>
            </a:pPr>
            <a:r>
              <a:rPr lang="ru-RU" sz="1800" b="1" dirty="0" smtClean="0">
                <a:latin typeface="Tahoma" pitchFamily="34" charset="0"/>
                <a:ea typeface="Tahoma" pitchFamily="34" charset="0"/>
                <a:cs typeface="Tahoma" pitchFamily="34" charset="0"/>
              </a:rPr>
              <a:t>Суть спора: </a:t>
            </a:r>
            <a:r>
              <a:rPr lang="ru-RU" sz="1800" dirty="0" smtClean="0">
                <a:latin typeface="Tahoma" pitchFamily="34" charset="0"/>
                <a:ea typeface="Tahoma" pitchFamily="34" charset="0"/>
                <a:cs typeface="Tahoma" pitchFamily="34" charset="0"/>
              </a:rPr>
              <a:t>Налогоплательщик подает уточненную декларацию по налогу на прибыль за прошлый период с увеличением </a:t>
            </a:r>
            <a:r>
              <a:rPr lang="ru-RU" sz="1800" dirty="0" err="1" smtClean="0">
                <a:latin typeface="Tahoma" pitchFamily="34" charset="0"/>
                <a:ea typeface="Tahoma" pitchFamily="34" charset="0"/>
                <a:cs typeface="Tahoma" pitchFamily="34" charset="0"/>
              </a:rPr>
              <a:t>внереализационных</a:t>
            </a:r>
            <a:r>
              <a:rPr lang="ru-RU" sz="1800" dirty="0" smtClean="0">
                <a:latin typeface="Tahoma" pitchFamily="34" charset="0"/>
                <a:ea typeface="Tahoma" pitchFamily="34" charset="0"/>
                <a:cs typeface="Tahoma" pitchFamily="34" charset="0"/>
              </a:rPr>
              <a:t> расходов, при этом проводится сразу камеральная проверка. Вместе с тем, дополнительно ИФНС назначает выездную проверку за период уточнения налоговых обязательств. Налогоплательщик обращается в арбитражный суд с иском о признании решения ИФНС о назначении выездной проверки недействительным.</a:t>
            </a:r>
          </a:p>
          <a:p>
            <a:pPr algn="just">
              <a:buNone/>
            </a:pPr>
            <a:endParaRPr lang="ru-RU" sz="1800" dirty="0" smtClean="0">
              <a:latin typeface="Tahoma" pitchFamily="34" charset="0"/>
              <a:ea typeface="Tahoma" pitchFamily="34" charset="0"/>
              <a:cs typeface="Tahoma" pitchFamily="34" charset="0"/>
            </a:endParaRPr>
          </a:p>
          <a:p>
            <a:pPr algn="just">
              <a:buNone/>
            </a:pPr>
            <a:r>
              <a:rPr lang="ru-RU" sz="1800" b="1" dirty="0" smtClean="0">
                <a:latin typeface="Tahoma" pitchFamily="34" charset="0"/>
                <a:ea typeface="Tahoma" pitchFamily="34" charset="0"/>
                <a:cs typeface="Tahoma" pitchFamily="34" charset="0"/>
              </a:rPr>
              <a:t>ВЫВОД: </a:t>
            </a:r>
            <a:r>
              <a:rPr lang="ru-RU" sz="1800" dirty="0" smtClean="0">
                <a:latin typeface="Tahoma" pitchFamily="34" charset="0"/>
                <a:ea typeface="Tahoma" pitchFamily="34" charset="0"/>
                <a:cs typeface="Tahoma" pitchFamily="34" charset="0"/>
              </a:rPr>
              <a:t>Суд поддержал позицию налогоплательщика. Причины: налогоплательщик не ограничен каким-либо сроком в праве подачи уточненной декларации и в случае ее представления в рамках соответствующей выездной налоговой проверки проверяется период, за который представлена уточненная налоговая декларация ( в части внесенных уточнений). Данное правило исключает применение трехлетнего ограничения на глубину проведения выездной проверки (</a:t>
            </a:r>
            <a:r>
              <a:rPr lang="ru-RU" sz="1800" dirty="0" err="1" smtClean="0">
                <a:latin typeface="Tahoma" pitchFamily="34" charset="0"/>
                <a:ea typeface="Tahoma" pitchFamily="34" charset="0"/>
                <a:cs typeface="Tahoma" pitchFamily="34" charset="0"/>
              </a:rPr>
              <a:t>абз.второй</a:t>
            </a:r>
            <a:r>
              <a:rPr lang="ru-RU" sz="1800" dirty="0" smtClean="0">
                <a:latin typeface="Tahoma" pitchFamily="34" charset="0"/>
                <a:ea typeface="Tahoma" pitchFamily="34" charset="0"/>
                <a:cs typeface="Tahoma" pitchFamily="34" charset="0"/>
              </a:rPr>
              <a:t> п.4 ст.89 НК РФ). Но это не означает, что если представлена уточненная декларация, налоговая может инициировать проверку в любое время.</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Повторная проверка при подаче уточненной декларации</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89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ln w="12700">
            <a:solidFill>
              <a:schemeClr val="tx1"/>
            </a:solidFill>
          </a:ln>
        </p:spPr>
        <p:txBody>
          <a:bodyPr>
            <a:normAutofit fontScale="92500" lnSpcReduction="10000"/>
          </a:bodyPr>
          <a:lstStyle/>
          <a:p>
            <a:pPr algn="just">
              <a:buNone/>
            </a:pPr>
            <a:r>
              <a:rPr lang="ru-RU" sz="1800" i="1" dirty="0" smtClean="0">
                <a:latin typeface="Tahoma" pitchFamily="34" charset="0"/>
                <a:ea typeface="Tahoma" pitchFamily="34" charset="0"/>
                <a:cs typeface="Tahoma" pitchFamily="34" charset="0"/>
              </a:rPr>
              <a:t>2. </a:t>
            </a:r>
            <a:r>
              <a:rPr lang="ru-RU" sz="1800" dirty="0" smtClean="0">
                <a:latin typeface="Tahoma" pitchFamily="34" charset="0"/>
                <a:ea typeface="Tahoma" pitchFamily="34" charset="0"/>
                <a:cs typeface="Tahoma" pitchFamily="34" charset="0"/>
              </a:rPr>
              <a:t>Наименование продавца и покупателя должно соответствовать учредительным документам , а также во всех документах сопровождающих сделку (договор, счет-фактура, счет, ТН) быть идентичными.</a:t>
            </a:r>
          </a:p>
          <a:p>
            <a:pPr algn="just">
              <a:buNone/>
            </a:pPr>
            <a:r>
              <a:rPr lang="ru-RU" sz="1800" dirty="0" smtClean="0">
                <a:latin typeface="Tahoma" pitchFamily="34" charset="0"/>
                <a:ea typeface="Tahoma" pitchFamily="34" charset="0"/>
                <a:cs typeface="Tahoma" pitchFamily="34" charset="0"/>
              </a:rPr>
              <a:t>3. Наименование товара должно соответствовать договору поставки, наименование работ, услуг – договору на оказание услуг (работ). В обратном случае документ не подлежит принятию к учету.</a:t>
            </a:r>
          </a:p>
          <a:p>
            <a:pPr algn="just">
              <a:buNone/>
            </a:pPr>
            <a:r>
              <a:rPr lang="ru-RU" sz="1800" dirty="0" smtClean="0">
                <a:latin typeface="Tahoma" pitchFamily="34" charset="0"/>
                <a:ea typeface="Tahoma" pitchFamily="34" charset="0"/>
                <a:cs typeface="Tahoma" pitchFamily="34" charset="0"/>
              </a:rPr>
              <a:t>4. Проверить сумму НДС, цену договора. При обнаружении арифметической ошибки – к учету не принимать.</a:t>
            </a:r>
          </a:p>
          <a:p>
            <a:pPr algn="just">
              <a:buNone/>
            </a:pPr>
            <a:r>
              <a:rPr lang="ru-RU" sz="1800" dirty="0" smtClean="0">
                <a:latin typeface="Tahoma" pitchFamily="34" charset="0"/>
                <a:ea typeface="Tahoma" pitchFamily="34" charset="0"/>
                <a:cs typeface="Tahoma" pitchFamily="34" charset="0"/>
              </a:rPr>
              <a:t>5. Если поставщик выставляет УПД, документ д.б.заполнен с учетом рекомендаций ( прим.3,4 к письму ФНС России  от 21.10.2013 №ММВ-20-3/96.</a:t>
            </a:r>
          </a:p>
          <a:p>
            <a:pPr algn="just">
              <a:buNone/>
            </a:pPr>
            <a:r>
              <a:rPr lang="ru-RU" sz="1800" dirty="0" smtClean="0">
                <a:latin typeface="Tahoma" pitchFamily="34" charset="0"/>
                <a:ea typeface="Tahoma" pitchFamily="34" charset="0"/>
                <a:cs typeface="Tahoma" pitchFamily="34" charset="0"/>
              </a:rPr>
              <a:t>6. Некоторые поставщики составляют товарную накладную по своей утвержденной форме. В этом случае форма накладной указывается в договоре. Если в накладной заполнены все обязательные реквизиты, документ принимается к учету.</a:t>
            </a:r>
          </a:p>
          <a:p>
            <a:pPr algn="just">
              <a:buNone/>
            </a:pPr>
            <a:r>
              <a:rPr lang="ru-RU" sz="1800" dirty="0" smtClean="0">
                <a:latin typeface="Tahoma" pitchFamily="34" charset="0"/>
                <a:ea typeface="Tahoma" pitchFamily="34" charset="0"/>
                <a:cs typeface="Tahoma" pitchFamily="34" charset="0"/>
              </a:rPr>
              <a:t>7. Документация по доставке ТМЦ должна соответствовать условиям поставки </a:t>
            </a:r>
            <a:r>
              <a:rPr lang="ru-RU" sz="1800" i="1" dirty="0" smtClean="0">
                <a:latin typeface="Tahoma" pitchFamily="34" charset="0"/>
                <a:ea typeface="Tahoma" pitchFamily="34" charset="0"/>
                <a:cs typeface="Tahoma" pitchFamily="34" charset="0"/>
              </a:rPr>
              <a:t>(комментарии аудитора).</a:t>
            </a:r>
          </a:p>
          <a:p>
            <a:pPr algn="just">
              <a:buNone/>
            </a:pPr>
            <a:endParaRPr lang="ru-RU" sz="1800" dirty="0" smtClean="0">
              <a:latin typeface="Tahoma" pitchFamily="34" charset="0"/>
              <a:ea typeface="Tahoma" pitchFamily="34" charset="0"/>
              <a:cs typeface="Tahoma" pitchFamily="34" charset="0"/>
            </a:endParaRPr>
          </a:p>
          <a:p>
            <a:pPr algn="just">
              <a:buNone/>
            </a:pPr>
            <a:endParaRPr lang="ru-RU" sz="1800" i="1"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a:ln w="9525">
            <a:solidFill>
              <a:schemeClr val="tx1"/>
            </a:solidFill>
          </a:ln>
        </p:spPr>
        <p:txBody>
          <a:bodyPr>
            <a:normAutofit/>
          </a:bodyPr>
          <a:lstStyle/>
          <a:p>
            <a:pPr algn="ctr"/>
            <a:r>
              <a:rPr lang="ru-RU" sz="2800" dirty="0" smtClean="0">
                <a:latin typeface="Tahoma" pitchFamily="34" charset="0"/>
                <a:ea typeface="Tahoma" pitchFamily="34" charset="0"/>
                <a:cs typeface="Tahoma" pitchFamily="34" charset="0"/>
              </a:rPr>
              <a:t>Проверка документов по контрагентам </a:t>
            </a:r>
            <a:r>
              <a:rPr lang="ru-RU" sz="2800" i="1" dirty="0" smtClean="0">
                <a:latin typeface="Tahoma" pitchFamily="34" charset="0"/>
                <a:ea typeface="Tahoma" pitchFamily="34" charset="0"/>
                <a:cs typeface="Tahoma" pitchFamily="34" charset="0"/>
              </a:rPr>
              <a:t>(аудиторские процедуры) (2)</a:t>
            </a:r>
            <a:endParaRPr lang="ru-RU" sz="2800" i="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9</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Определение ВС РФ от 16.03.2018 №305- КГ17-19973 по делу №А40-230080/2016. </a:t>
            </a:r>
          </a:p>
          <a:p>
            <a:pPr algn="just">
              <a:buNone/>
            </a:pPr>
            <a:endParaRPr lang="ru-RU" sz="1600" dirty="0" smtClean="0">
              <a:latin typeface="Tahoma" pitchFamily="34" charset="0"/>
              <a:ea typeface="Tahoma" pitchFamily="34" charset="0"/>
              <a:cs typeface="Tahoma" pitchFamily="34" charset="0"/>
            </a:endParaRP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Налогоплательщики должны иметь возможность в разумных пределах предвидеть последствия своего поведения и быть уверенными в неизменности своего официально признанного статуса, приобретенных прав, прежде всего, в том, что касается размера налоговой обязанности, полноты и правильности ее исполнения. Судебная практика исходит из недопустимости избыточного или ограниченного по продолжительности мер налогового контроля в отношении налогоплательщиков, что по существу означало бы придание дискриминационного характера налоговому администрированию и приводило бы к препятствованию предпринимательской деятельности </a:t>
            </a:r>
            <a:r>
              <a:rPr lang="ru-RU" sz="1600" b="1" dirty="0" smtClean="0">
                <a:latin typeface="Tahoma" pitchFamily="34" charset="0"/>
                <a:ea typeface="Tahoma" pitchFamily="34" charset="0"/>
                <a:cs typeface="Tahoma" pitchFamily="34" charset="0"/>
              </a:rPr>
              <a:t>(!!!). </a:t>
            </a:r>
          </a:p>
          <a:p>
            <a:pPr algn="just">
              <a:buNone/>
            </a:pPr>
            <a:r>
              <a:rPr lang="ru-RU" sz="1600" b="1" dirty="0" smtClean="0">
                <a:latin typeface="Tahoma" pitchFamily="34" charset="0"/>
                <a:ea typeface="Tahoma" pitchFamily="34" charset="0"/>
                <a:cs typeface="Tahoma" pitchFamily="34" charset="0"/>
              </a:rPr>
              <a:t>Бремя доказывания обстоятельств, позволяющих сделать вывод о разумности срока назначения повторной выездной проверки лежит на налоговом органе.</a:t>
            </a:r>
            <a:endParaRPr lang="ru-RU" sz="1600" dirty="0" smtClean="0">
              <a:latin typeface="Tahoma" pitchFamily="34" charset="0"/>
              <a:ea typeface="Tahoma" pitchFamily="34" charset="0"/>
              <a:cs typeface="Tahoma" pitchFamily="34" charset="0"/>
            </a:endParaRP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Повторная проверка при подаче уточненной декларации (2)</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90</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Постановление Конституционного суда РФ от 08.12.2017 №39-п</a:t>
            </a:r>
          </a:p>
          <a:p>
            <a:pPr algn="just">
              <a:buNone/>
            </a:pPr>
            <a:endParaRPr lang="ru-RU" sz="1600" dirty="0" smtClean="0">
              <a:latin typeface="Tahoma" pitchFamily="34" charset="0"/>
              <a:ea typeface="Tahoma" pitchFamily="34" charset="0"/>
              <a:cs typeface="Tahoma" pitchFamily="34" charset="0"/>
            </a:endParaRP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Привлечение физического лица к гражданско-правовой ответственности в размере подлежащих зачислению в его бюджет налогов организации-налогоплательщика, возникшей в результате уголовно-противоправных действий этого физического лица, возможно лишь при исчерпании либо отсутствии правовых оснований для применения предусмотренных механизмов удовлетворения налоговых требований за счет самой организации или лиц, привлекаемых к ответственности по ее долгам. В частности после внесения в ЕГРЮЛ ведений о прекращении этой организации, либо в случаях, когда организация-налогоплательщик является недействующей, в связи с чем взыскание с нее или указанных лиц налоговой недоимки и пени невозможно.</a:t>
            </a:r>
          </a:p>
          <a:p>
            <a:pPr algn="just">
              <a:buNone/>
            </a:pPr>
            <a:r>
              <a:rPr lang="ru-RU" sz="1600" dirty="0" smtClean="0">
                <a:latin typeface="Tahoma" pitchFamily="34" charset="0"/>
                <a:ea typeface="Tahoma" pitchFamily="34" charset="0"/>
                <a:cs typeface="Tahoma" pitchFamily="34" charset="0"/>
              </a:rPr>
              <a:t>В случаях, когда судом установлено, что ЮЛ служит лишь «прикрытием» для действий контролирующего его ФЛ ( т.е. </a:t>
            </a:r>
            <a:r>
              <a:rPr lang="en-US" sz="1600" dirty="0" smtClean="0">
                <a:latin typeface="Tahoma" pitchFamily="34" charset="0"/>
                <a:ea typeface="Tahoma" pitchFamily="34" charset="0"/>
                <a:cs typeface="Tahoma" pitchFamily="34" charset="0"/>
              </a:rPr>
              <a:t>De facto</a:t>
            </a:r>
            <a:r>
              <a:rPr lang="ru-RU" sz="1600" dirty="0" smtClean="0">
                <a:latin typeface="Tahoma" pitchFamily="34" charset="0"/>
                <a:ea typeface="Tahoma" pitchFamily="34" charset="0"/>
                <a:cs typeface="Tahoma" pitchFamily="34" charset="0"/>
              </a:rPr>
              <a:t> не является самостоятельным участником </a:t>
            </a:r>
            <a:r>
              <a:rPr lang="ru-RU" sz="1600" dirty="0" err="1" smtClean="0">
                <a:latin typeface="Tahoma" pitchFamily="34" charset="0"/>
                <a:ea typeface="Tahoma" pitchFamily="34" charset="0"/>
                <a:cs typeface="Tahoma" pitchFamily="34" charset="0"/>
              </a:rPr>
              <a:t>эконом.деят-ти</a:t>
            </a:r>
            <a:r>
              <a:rPr lang="ru-RU" sz="1600" dirty="0" smtClean="0">
                <a:latin typeface="Tahoma" pitchFamily="34" charset="0"/>
                <a:ea typeface="Tahoma" pitchFamily="34" charset="0"/>
                <a:cs typeface="Tahoma" pitchFamily="34" charset="0"/>
              </a:rPr>
              <a:t>), не исключается возможность привлечения такого ФЛ к ответственности за вред, причиненный бюджету в связи с совершением соответствующего налогового преступления, еще до наступления указанных признаков невозможности исполнения ЮЛ налоговых обязательств</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Конституционный суд о порядке привлечения к ответственности </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91</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endParaRPr lang="ru-RU" sz="1600" dirty="0" smtClean="0">
              <a:latin typeface="Tahoma" pitchFamily="34" charset="0"/>
              <a:ea typeface="Tahoma" pitchFamily="34" charset="0"/>
              <a:cs typeface="Tahoma" pitchFamily="34" charset="0"/>
            </a:endParaRPr>
          </a:p>
          <a:p>
            <a:pPr algn="just">
              <a:buNone/>
            </a:pPr>
            <a:r>
              <a:rPr lang="ru-RU" sz="1800" dirty="0" smtClean="0">
                <a:latin typeface="Tahoma" pitchFamily="34" charset="0"/>
                <a:ea typeface="Tahoma" pitchFamily="34" charset="0"/>
                <a:cs typeface="Tahoma" pitchFamily="34" charset="0"/>
              </a:rPr>
              <a:t>Постановление Арбитражного суда Уральского округа от 02.04.2018 №Ф09-685/18 по делу №А60-19122/2017</a:t>
            </a:r>
          </a:p>
          <a:p>
            <a:pPr algn="just">
              <a:buNone/>
            </a:pPr>
            <a:r>
              <a:rPr lang="ru-RU" sz="1600" b="1" dirty="0" smtClean="0">
                <a:latin typeface="Tahoma" pitchFamily="34" charset="0"/>
                <a:ea typeface="Tahoma" pitchFamily="34" charset="0"/>
                <a:cs typeface="Tahoma" pitchFamily="34" charset="0"/>
              </a:rPr>
              <a:t>Суть спора: </a:t>
            </a:r>
            <a:r>
              <a:rPr lang="ru-RU" sz="1600" dirty="0" smtClean="0">
                <a:latin typeface="Tahoma" pitchFamily="34" charset="0"/>
                <a:ea typeface="Tahoma" pitchFamily="34" charset="0"/>
                <a:cs typeface="Tahoma" pitchFamily="34" charset="0"/>
              </a:rPr>
              <a:t>Организация обратилась в Арбитражный суд с иском о взыскании убытков в виде штрафов и пени, начисленных ИФНС, ссылаясь на то, что выявленные налоговые нарушения возникли в результате недобросовестных и неразумных действий бывшего директора организации. По мнению организации:</a:t>
            </a:r>
          </a:p>
          <a:p>
            <a:pPr algn="just"/>
            <a:r>
              <a:rPr lang="ru-RU" sz="1600" dirty="0" smtClean="0">
                <a:latin typeface="Tahoma" pitchFamily="34" charset="0"/>
                <a:ea typeface="Tahoma" pitchFamily="34" charset="0"/>
                <a:cs typeface="Tahoma" pitchFamily="34" charset="0"/>
              </a:rPr>
              <a:t>Бывший руководитель не исполняла обязанности по ведению БУ и хранения </a:t>
            </a:r>
            <a:r>
              <a:rPr lang="ru-RU" sz="1600" dirty="0" err="1" smtClean="0">
                <a:latin typeface="Tahoma" pitchFamily="34" charset="0"/>
                <a:ea typeface="Tahoma" pitchFamily="34" charset="0"/>
                <a:cs typeface="Tahoma" pitchFamily="34" charset="0"/>
              </a:rPr>
              <a:t>бух.документов</a:t>
            </a:r>
            <a:r>
              <a:rPr lang="ru-RU" sz="1600" dirty="0" smtClean="0">
                <a:latin typeface="Tahoma" pitchFamily="34" charset="0"/>
                <a:ea typeface="Tahoma" pitchFamily="34" charset="0"/>
                <a:cs typeface="Tahoma" pitchFamily="34" charset="0"/>
              </a:rPr>
              <a:t>, по передаче документов при смене руководителя организации;</a:t>
            </a:r>
          </a:p>
          <a:p>
            <a:pPr algn="just"/>
            <a:r>
              <a:rPr lang="ru-RU" sz="1600" dirty="0" smtClean="0">
                <a:latin typeface="Tahoma" pitchFamily="34" charset="0"/>
                <a:ea typeface="Tahoma" pitchFamily="34" charset="0"/>
                <a:cs typeface="Tahoma" pitchFamily="34" charset="0"/>
              </a:rPr>
              <a:t>Ряд сделок носил мнимый характер.</a:t>
            </a:r>
          </a:p>
          <a:p>
            <a:pPr algn="just">
              <a:buNone/>
            </a:pPr>
            <a:r>
              <a:rPr lang="ru-RU" sz="1600" b="1" dirty="0" smtClean="0">
                <a:latin typeface="Tahoma" pitchFamily="34" charset="0"/>
                <a:ea typeface="Tahoma" pitchFamily="34" charset="0"/>
                <a:cs typeface="Tahoma" pitchFamily="34" charset="0"/>
              </a:rPr>
              <a:t>ВЫВОД: </a:t>
            </a:r>
            <a:r>
              <a:rPr lang="ru-RU" sz="1600" dirty="0" smtClean="0">
                <a:latin typeface="Tahoma" pitchFamily="34" charset="0"/>
                <a:ea typeface="Tahoma" pitchFamily="34" charset="0"/>
                <a:cs typeface="Tahoma" pitchFamily="34" charset="0"/>
              </a:rPr>
              <a:t>Отказывая в удовлетворении заявленных требований суды, приняли во внимание, что обстоятельства, свидетельствующие о недобросовестности либо неразумности действий (бездействия) бывшего генерального директора не установлены.</a:t>
            </a:r>
          </a:p>
        </p:txBody>
      </p:sp>
      <p:sp>
        <p:nvSpPr>
          <p:cNvPr id="2" name="Заголовок 1"/>
          <p:cNvSpPr>
            <a:spLocks noGrp="1"/>
          </p:cNvSpPr>
          <p:nvPr>
            <p:ph type="title"/>
          </p:nvPr>
        </p:nvSpPr>
        <p:spPr/>
        <p:txBody>
          <a:bodyPr>
            <a:normAutofit/>
          </a:bodyPr>
          <a:lstStyle/>
          <a:p>
            <a:pPr algn="ctr"/>
            <a:r>
              <a:rPr lang="ru-RU" sz="2000" b="1" dirty="0" smtClean="0">
                <a:latin typeface="Tahoma" pitchFamily="34" charset="0"/>
                <a:ea typeface="Tahoma" pitchFamily="34" charset="0"/>
                <a:cs typeface="Tahoma" pitchFamily="34" charset="0"/>
              </a:rPr>
              <a:t>Суд отказал во взыскании убытков с бывшего руководителя</a:t>
            </a:r>
            <a:endParaRPr lang="ru-RU" sz="2000" b="1" dirty="0">
              <a:latin typeface="Tahoma" pitchFamily="34" charset="0"/>
              <a:ea typeface="Tahoma" pitchFamily="34" charset="0"/>
              <a:cs typeface="Tahoma" pitchFamily="34" charset="0"/>
            </a:endParaRPr>
          </a:p>
        </p:txBody>
      </p:sp>
      <p:sp>
        <p:nvSpPr>
          <p:cNvPr id="4" name="Номер слайда 3"/>
          <p:cNvSpPr>
            <a:spLocks noGrp="1"/>
          </p:cNvSpPr>
          <p:nvPr>
            <p:ph type="sldNum" sz="quarter" idx="12"/>
          </p:nvPr>
        </p:nvSpPr>
        <p:spPr/>
        <p:txBody>
          <a:bodyPr/>
          <a:lstStyle/>
          <a:p>
            <a:fld id="{8D4AC1BC-299C-4B83-A5CA-DD773E3F1862}" type="slidenum">
              <a:rPr lang="ru-RU" smtClean="0"/>
              <a:pPr/>
              <a:t>92</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4378498"/>
          </a:xfrm>
        </p:spPr>
        <p:txBody>
          <a:bodyPr>
            <a:normAutofit/>
          </a:bodyPr>
          <a:lstStyle/>
          <a:p>
            <a:pPr algn="ctr"/>
            <a:r>
              <a:rPr lang="ru-RU" sz="2400" dirty="0" smtClean="0">
                <a:latin typeface="Tahoma" pitchFamily="34" charset="0"/>
                <a:ea typeface="Tahoma" pitchFamily="34" charset="0"/>
                <a:cs typeface="Tahoma" pitchFamily="34" charset="0"/>
              </a:rPr>
              <a:t>Обзор правовых позиций, отраженных в судебных актах Конституционного Суда Российской Федерации и Верховного Суда Российской Федерации, принятых в первом квартале 2019 года по вопросам налогообложения</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 (Письмо ФНС России от 16.04.2019 N СА-4-7/7164)</a:t>
            </a:r>
            <a:br>
              <a:rPr lang="ru-RU" sz="2400" dirty="0" smtClean="0">
                <a:latin typeface="Tahoma" pitchFamily="34" charset="0"/>
                <a:ea typeface="Tahoma" pitchFamily="34" charset="0"/>
                <a:cs typeface="Tahoma" pitchFamily="34" charset="0"/>
              </a:rPr>
            </a:br>
            <a:endParaRPr lang="ru-RU" sz="2400" dirty="0" smtClean="0">
              <a:latin typeface="Tahoma" pitchFamily="34" charset="0"/>
              <a:ea typeface="Tahoma" pitchFamily="34" charset="0"/>
              <a:cs typeface="Tahoma" pitchFamily="34" charset="0"/>
            </a:endParaRPr>
          </a:p>
        </p:txBody>
      </p:sp>
      <p:sp>
        <p:nvSpPr>
          <p:cNvPr id="3" name="Номер слайда 2"/>
          <p:cNvSpPr>
            <a:spLocks noGrp="1"/>
          </p:cNvSpPr>
          <p:nvPr>
            <p:ph type="sldNum" sz="quarter" idx="12"/>
          </p:nvPr>
        </p:nvSpPr>
        <p:spPr/>
        <p:txBody>
          <a:bodyPr/>
          <a:lstStyle/>
          <a:p>
            <a:fld id="{8D4AC1BC-299C-4B83-A5CA-DD773E3F1862}" type="slidenum">
              <a:rPr lang="ru-RU" smtClean="0"/>
              <a:pPr/>
              <a:t>93</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sz="1600" dirty="0" smtClean="0">
                <a:latin typeface="Tahoma" pitchFamily="34" charset="0"/>
                <a:ea typeface="Tahoma" pitchFamily="34" charset="0"/>
                <a:cs typeface="Tahoma" pitchFamily="34" charset="0"/>
              </a:rPr>
              <a:t>По итогам выездной налоговой проверки была выявлена неуплата обществом налогов </a:t>
            </a:r>
            <a:r>
              <a:rPr lang="ru-RU" sz="1600" b="1" dirty="0" smtClean="0">
                <a:latin typeface="Tahoma" pitchFamily="34" charset="0"/>
                <a:ea typeface="Tahoma" pitchFamily="34" charset="0"/>
                <a:cs typeface="Tahoma" pitchFamily="34" charset="0"/>
              </a:rPr>
              <a:t>в результате реализации продукции по заниженным ценам </a:t>
            </a:r>
            <a:r>
              <a:rPr lang="ru-RU" sz="1600" dirty="0" smtClean="0">
                <a:latin typeface="Tahoma" pitchFamily="34" charset="0"/>
                <a:ea typeface="Tahoma" pitchFamily="34" charset="0"/>
                <a:cs typeface="Tahoma" pitchFamily="34" charset="0"/>
              </a:rPr>
              <a:t>через ряд посреднических компаний. </a:t>
            </a:r>
          </a:p>
          <a:p>
            <a:pPr algn="just"/>
            <a:r>
              <a:rPr lang="ru-RU" sz="1600" dirty="0" smtClean="0">
                <a:latin typeface="Tahoma" pitchFamily="34" charset="0"/>
                <a:ea typeface="Tahoma" pitchFamily="34" charset="0"/>
                <a:cs typeface="Tahoma" pitchFamily="34" charset="0"/>
              </a:rPr>
              <a:t>Налоговый орган установил, что отгрузка продукции осуществлялась напрямую непосредственным потребителям, при этом движение денежных средств проходило через фиктивные компании. </a:t>
            </a:r>
          </a:p>
          <a:p>
            <a:pPr algn="just">
              <a:buNone/>
            </a:pPr>
            <a:r>
              <a:rPr lang="ru-RU" sz="1600" u="sng" dirty="0" smtClean="0">
                <a:latin typeface="Tahoma" pitchFamily="34" charset="0"/>
                <a:ea typeface="Tahoma" pitchFamily="34" charset="0"/>
                <a:cs typeface="Tahoma" pitchFamily="34" charset="0"/>
              </a:rPr>
              <a:t>Решение суда</a:t>
            </a:r>
            <a:r>
              <a:rPr lang="ru-RU" sz="1600" dirty="0" smtClean="0">
                <a:latin typeface="Tahoma" pitchFamily="34" charset="0"/>
                <a:ea typeface="Tahoma" pitchFamily="34" charset="0"/>
                <a:cs typeface="Tahoma" pitchFamily="34" charset="0"/>
              </a:rPr>
              <a:t>: </a:t>
            </a:r>
            <a:r>
              <a:rPr lang="ru-RU" sz="1600" b="1" dirty="0" smtClean="0">
                <a:latin typeface="Tahoma" pitchFamily="34" charset="0"/>
                <a:ea typeface="Tahoma" pitchFamily="34" charset="0"/>
                <a:cs typeface="Tahoma" pitchFamily="34" charset="0"/>
              </a:rPr>
              <a:t>Поддержать ИФНС.</a:t>
            </a:r>
            <a:r>
              <a:rPr lang="ru-RU" sz="1600" dirty="0" smtClean="0">
                <a:latin typeface="Tahoma" pitchFamily="34" charset="0"/>
                <a:ea typeface="Tahoma" pitchFamily="34" charset="0"/>
                <a:cs typeface="Tahoma" pitchFamily="34" charset="0"/>
              </a:rPr>
              <a:t> Отказывая в удовлетворении требований заявителя о признании незаконным решения налогового органа, арбитражный суд наряду с иными доказательствами (протоколы допросов свидетелей, банковские выписки по расчетным счетам и др.) сослался на </a:t>
            </a:r>
            <a:r>
              <a:rPr lang="ru-RU" sz="1600" b="1" dirty="0" smtClean="0">
                <a:latin typeface="Tahoma" pitchFamily="34" charset="0"/>
                <a:ea typeface="Tahoma" pitchFamily="34" charset="0"/>
                <a:cs typeface="Tahoma" pitchFamily="34" charset="0"/>
              </a:rPr>
              <a:t>заключение о рыночной стоимости товара </a:t>
            </a:r>
            <a:r>
              <a:rPr lang="ru-RU" sz="1600" dirty="0" smtClean="0">
                <a:latin typeface="Tahoma" pitchFamily="34" charset="0"/>
                <a:ea typeface="Tahoma" pitchFamily="34" charset="0"/>
                <a:cs typeface="Tahoma" pitchFamily="34" charset="0"/>
              </a:rPr>
              <a:t>привлеченного налоговым органом специалиста.</a:t>
            </a:r>
          </a:p>
          <a:p>
            <a:pPr algn="just">
              <a:buNone/>
            </a:pPr>
            <a:r>
              <a:rPr lang="ru-RU" sz="1600" u="sng" dirty="0" smtClean="0">
                <a:latin typeface="Tahoma" pitchFamily="34" charset="0"/>
                <a:ea typeface="Tahoma" pitchFamily="34" charset="0"/>
                <a:cs typeface="Tahoma" pitchFamily="34" charset="0"/>
              </a:rPr>
              <a:t>Решение Конституционного Суда</a:t>
            </a:r>
            <a:r>
              <a:rPr lang="ru-RU" sz="1600" dirty="0" smtClean="0">
                <a:latin typeface="Tahoma" pitchFamily="34" charset="0"/>
                <a:ea typeface="Tahoma" pitchFamily="34" charset="0"/>
                <a:cs typeface="Tahoma" pitchFamily="34" charset="0"/>
              </a:rPr>
              <a:t>: Отказать налогоплательщику в рассмотрении жалобы, но тем не менее указал, что при осуществлении мероприятий налогового контроля </a:t>
            </a:r>
            <a:r>
              <a:rPr lang="ru-RU" sz="1600" dirty="0" smtClean="0">
                <a:latin typeface="Tahoma" pitchFamily="34" charset="0"/>
                <a:ea typeface="Tahoma" pitchFamily="34" charset="0"/>
                <a:cs typeface="Tahoma" pitchFamily="34" charset="0"/>
                <a:hlinkClick r:id="rId2"/>
              </a:rPr>
              <a:t>статья 96</a:t>
            </a:r>
            <a:r>
              <a:rPr lang="ru-RU" sz="1600" dirty="0" smtClean="0">
                <a:latin typeface="Tahoma" pitchFamily="34" charset="0"/>
                <a:ea typeface="Tahoma" pitchFamily="34" charset="0"/>
                <a:cs typeface="Tahoma" pitchFamily="34" charset="0"/>
              </a:rPr>
              <a:t> НК РФ не предусматривает возможности проведения экспертизы специалистом, привлеченным налоговым органом.</a:t>
            </a:r>
          </a:p>
          <a:p>
            <a:pPr algn="just"/>
            <a:endParaRPr lang="ru-RU" sz="1600" dirty="0">
              <a:latin typeface="Tahoma" pitchFamily="34" charset="0"/>
              <a:ea typeface="Tahoma" pitchFamily="34" charset="0"/>
              <a:cs typeface="Tahoma" pitchFamily="34" charset="0"/>
            </a:endParaRPr>
          </a:p>
        </p:txBody>
      </p:sp>
      <p:sp>
        <p:nvSpPr>
          <p:cNvPr id="3" name="Заголовок 2"/>
          <p:cNvSpPr>
            <a:spLocks noGrp="1"/>
          </p:cNvSpPr>
          <p:nvPr>
            <p:ph type="title"/>
          </p:nvPr>
        </p:nvSpPr>
        <p:spPr/>
        <p:txBody>
          <a:bodyPr>
            <a:normAutofit/>
          </a:bodyPr>
          <a:lstStyle/>
          <a:p>
            <a:pPr algn="ctr"/>
            <a:r>
              <a:rPr lang="ru-RU" sz="2400" dirty="0" smtClean="0">
                <a:latin typeface="Tahoma" pitchFamily="34" charset="0"/>
                <a:ea typeface="Tahoma" pitchFamily="34" charset="0"/>
                <a:cs typeface="Tahoma" pitchFamily="34" charset="0"/>
              </a:rPr>
              <a:t>Если цена продукции занижена</a:t>
            </a:r>
            <a:br>
              <a:rPr lang="ru-RU" sz="2400" dirty="0" smtClean="0">
                <a:latin typeface="Tahoma" pitchFamily="34" charset="0"/>
                <a:ea typeface="Tahoma" pitchFamily="34" charset="0"/>
                <a:cs typeface="Tahoma" pitchFamily="34" charset="0"/>
              </a:rPr>
            </a:br>
            <a:r>
              <a:rPr lang="ru-RU" sz="2400" dirty="0" smtClean="0">
                <a:latin typeface="Tahoma" pitchFamily="34" charset="0"/>
                <a:ea typeface="Tahoma" pitchFamily="34" charset="0"/>
                <a:cs typeface="Tahoma" pitchFamily="34" charset="0"/>
              </a:rPr>
              <a:t> </a:t>
            </a:r>
            <a:r>
              <a:rPr lang="ru-RU" sz="2400" i="1" dirty="0" smtClean="0">
                <a:latin typeface="Tahoma" pitchFamily="34" charset="0"/>
                <a:ea typeface="Tahoma" pitchFamily="34" charset="0"/>
                <a:cs typeface="Tahoma" pitchFamily="34" charset="0"/>
              </a:rPr>
              <a:t>(ПАО "</a:t>
            </a:r>
            <a:r>
              <a:rPr lang="ru-RU" sz="2400" i="1" dirty="0" err="1" smtClean="0">
                <a:latin typeface="Tahoma" pitchFamily="34" charset="0"/>
                <a:ea typeface="Tahoma" pitchFamily="34" charset="0"/>
                <a:cs typeface="Tahoma" pitchFamily="34" charset="0"/>
              </a:rPr>
              <a:t>Нижнекамскнефтехим</a:t>
            </a:r>
            <a:r>
              <a:rPr lang="ru-RU" sz="2400" i="1" dirty="0" smtClean="0">
                <a:latin typeface="Tahoma" pitchFamily="34" charset="0"/>
                <a:ea typeface="Tahoma" pitchFamily="34" charset="0"/>
                <a:cs typeface="Tahoma" pitchFamily="34" charset="0"/>
              </a:rPr>
              <a:t>«)</a:t>
            </a:r>
          </a:p>
        </p:txBody>
      </p:sp>
      <p:sp>
        <p:nvSpPr>
          <p:cNvPr id="4" name="Номер слайда 3"/>
          <p:cNvSpPr>
            <a:spLocks noGrp="1"/>
          </p:cNvSpPr>
          <p:nvPr>
            <p:ph type="sldNum" sz="quarter" idx="12"/>
          </p:nvPr>
        </p:nvSpPr>
        <p:spPr/>
        <p:txBody>
          <a:bodyPr/>
          <a:lstStyle/>
          <a:p>
            <a:fld id="{8D4AC1BC-299C-4B83-A5CA-DD773E3F1862}" type="slidenum">
              <a:rPr lang="ru-RU" smtClean="0"/>
              <a:pPr/>
              <a:t>94</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8D4AC1BC-299C-4B83-A5CA-DD773E3F1862}" type="slidenum">
              <a:rPr lang="ru-RU" smtClean="0"/>
              <a:pPr/>
              <a:t>95</a:t>
            </a:fld>
            <a:endParaRPr lang="ru-RU"/>
          </a:p>
        </p:txBody>
      </p:sp>
      <p:sp>
        <p:nvSpPr>
          <p:cNvPr id="4" name="Заголовок 3"/>
          <p:cNvSpPr>
            <a:spLocks noGrp="1"/>
          </p:cNvSpPr>
          <p:nvPr>
            <p:ph type="title"/>
          </p:nvPr>
        </p:nvSpPr>
        <p:spPr>
          <a:xfrm>
            <a:off x="467544" y="274638"/>
            <a:ext cx="8219256" cy="3946450"/>
          </a:xfrm>
        </p:spPr>
        <p:txBody>
          <a:bodyPr/>
          <a:lstStyle/>
          <a:p>
            <a:pPr algn="just"/>
            <a:r>
              <a:rPr lang="ru-RU" dirty="0" smtClean="0"/>
              <a:t>Переход строительной отрасли на проектное финансирование. </a:t>
            </a:r>
            <a:r>
              <a:rPr lang="ru-RU" dirty="0" err="1" smtClean="0"/>
              <a:t>Эскроу</a:t>
            </a:r>
            <a:r>
              <a:rPr lang="ru-RU" dirty="0" smtClean="0"/>
              <a:t> счета</a:t>
            </a:r>
            <a:endParaRPr lang="ru-R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sz="2400" dirty="0" smtClean="0">
                <a:latin typeface="Tahoma" pitchFamily="34" charset="0"/>
                <a:ea typeface="Tahoma" pitchFamily="34" charset="0"/>
                <a:cs typeface="Tahoma" pitchFamily="34" charset="0"/>
              </a:rPr>
              <a:t>После 01.07.2019 застройщики должны перейти на расчеты с дольщиками с использованием </a:t>
            </a:r>
            <a:r>
              <a:rPr lang="ru-RU" sz="2400" dirty="0" err="1" smtClean="0">
                <a:latin typeface="Tahoma" pitchFamily="34" charset="0"/>
                <a:ea typeface="Tahoma" pitchFamily="34" charset="0"/>
                <a:cs typeface="Tahoma" pitchFamily="34" charset="0"/>
              </a:rPr>
              <a:t>эскроу-счетов</a:t>
            </a:r>
            <a:r>
              <a:rPr lang="ru-RU" sz="2400" dirty="0" smtClean="0">
                <a:latin typeface="Tahoma" pitchFamily="34" charset="0"/>
                <a:ea typeface="Tahoma" pitchFamily="34" charset="0"/>
                <a:cs typeface="Tahoma" pitchFamily="34" charset="0"/>
              </a:rPr>
              <a:t>. Исключение оставили для случаев, когда объект в определенной степени уже построен. (ниже рассмотрим государством критерии).</a:t>
            </a:r>
          </a:p>
          <a:p>
            <a:pPr>
              <a:buNone/>
            </a:pP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96</a:t>
            </a:fld>
            <a:endParaRPr lang="ru-RU"/>
          </a:p>
        </p:txBody>
      </p:sp>
      <p:sp>
        <p:nvSpPr>
          <p:cNvPr id="5" name="Заголовок 4"/>
          <p:cNvSpPr>
            <a:spLocks noGrp="1"/>
          </p:cNvSpPr>
          <p:nvPr>
            <p:ph type="title"/>
          </p:nvPr>
        </p:nvSpPr>
        <p:spPr/>
        <p:txBody>
          <a:bodyPr>
            <a:normAutofit/>
          </a:bodyPr>
          <a:lstStyle/>
          <a:p>
            <a:pPr algn="just"/>
            <a:r>
              <a:rPr lang="ru-RU" sz="2800" dirty="0" smtClean="0">
                <a:latin typeface="Tahoma" pitchFamily="34" charset="0"/>
                <a:ea typeface="Tahoma" pitchFamily="34" charset="0"/>
                <a:cs typeface="Tahoma" pitchFamily="34" charset="0"/>
              </a:rPr>
              <a:t>Когда переходим к новой системе</a:t>
            </a:r>
            <a:endParaRPr lang="ru-RU" sz="2800" dirty="0">
              <a:latin typeface="Tahoma" pitchFamily="34" charset="0"/>
              <a:ea typeface="Tahoma" pitchFamily="34" charset="0"/>
              <a:cs typeface="Tahoma"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1481138"/>
          <a:ext cx="8229600" cy="3388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dirty="0" smtClean="0">
                          <a:latin typeface="Tahoma" pitchFamily="34" charset="0"/>
                          <a:ea typeface="Tahoma" pitchFamily="34" charset="0"/>
                          <a:cs typeface="Tahoma" pitchFamily="34" charset="0"/>
                        </a:rPr>
                        <a:t>Субъекты системы </a:t>
                      </a:r>
                      <a:r>
                        <a:rPr lang="ru-RU" dirty="0" err="1" smtClean="0">
                          <a:latin typeface="Tahoma" pitchFamily="34" charset="0"/>
                          <a:ea typeface="Tahoma" pitchFamily="34" charset="0"/>
                          <a:cs typeface="Tahoma" pitchFamily="34" charset="0"/>
                        </a:rPr>
                        <a:t>эскроу</a:t>
                      </a:r>
                      <a:endParaRPr lang="ru-RU" dirty="0">
                        <a:latin typeface="Tahoma" pitchFamily="34" charset="0"/>
                        <a:ea typeface="Tahoma" pitchFamily="34" charset="0"/>
                        <a:cs typeface="Tahoma" pitchFamily="34" charset="0"/>
                      </a:endParaRPr>
                    </a:p>
                  </a:txBody>
                  <a:tcPr/>
                </a:tc>
                <a:tc>
                  <a:txBody>
                    <a:bodyPr/>
                    <a:lstStyle/>
                    <a:p>
                      <a:r>
                        <a:rPr lang="ru-RU" dirty="0" smtClean="0">
                          <a:latin typeface="Tahoma" pitchFamily="34" charset="0"/>
                          <a:ea typeface="Tahoma" pitchFamily="34" charset="0"/>
                          <a:cs typeface="Tahoma" pitchFamily="34" charset="0"/>
                        </a:rPr>
                        <a:t>Функции</a:t>
                      </a:r>
                      <a:r>
                        <a:rPr lang="ru-RU" baseline="0" dirty="0" smtClean="0">
                          <a:latin typeface="Tahoma" pitchFamily="34" charset="0"/>
                          <a:ea typeface="Tahoma" pitchFamily="34" charset="0"/>
                          <a:cs typeface="Tahoma" pitchFamily="34" charset="0"/>
                        </a:rPr>
                        <a:t> субъекта</a:t>
                      </a:r>
                      <a:endParaRPr lang="ru-RU" dirty="0">
                        <a:latin typeface="Tahoma" pitchFamily="34" charset="0"/>
                        <a:ea typeface="Tahoma" pitchFamily="34" charset="0"/>
                        <a:cs typeface="Tahoma" pitchFamily="34" charset="0"/>
                      </a:endParaRPr>
                    </a:p>
                  </a:txBody>
                  <a:tcPr/>
                </a:tc>
              </a:tr>
              <a:tr h="370840">
                <a:tc>
                  <a:txBody>
                    <a:bodyPr/>
                    <a:lstStyle/>
                    <a:p>
                      <a:r>
                        <a:rPr lang="ru-RU" i="1" dirty="0" err="1" smtClean="0">
                          <a:latin typeface="Tahoma" pitchFamily="34" charset="0"/>
                          <a:ea typeface="Tahoma" pitchFamily="34" charset="0"/>
                          <a:cs typeface="Tahoma" pitchFamily="34" charset="0"/>
                        </a:rPr>
                        <a:t>Эскроу</a:t>
                      </a:r>
                      <a:r>
                        <a:rPr lang="ru-RU" i="1" dirty="0" smtClean="0">
                          <a:latin typeface="Tahoma" pitchFamily="34" charset="0"/>
                          <a:ea typeface="Tahoma" pitchFamily="34" charset="0"/>
                          <a:cs typeface="Tahoma" pitchFamily="34" charset="0"/>
                        </a:rPr>
                        <a:t> Банк (</a:t>
                      </a:r>
                      <a:r>
                        <a:rPr lang="ru-RU" i="1" dirty="0" err="1" smtClean="0">
                          <a:latin typeface="Tahoma" pitchFamily="34" charset="0"/>
                          <a:ea typeface="Tahoma" pitchFamily="34" charset="0"/>
                          <a:cs typeface="Tahoma" pitchFamily="34" charset="0"/>
                        </a:rPr>
                        <a:t>эскроу</a:t>
                      </a:r>
                      <a:r>
                        <a:rPr lang="ru-RU" i="1" dirty="0" smtClean="0">
                          <a:latin typeface="Tahoma" pitchFamily="34" charset="0"/>
                          <a:ea typeface="Tahoma" pitchFamily="34" charset="0"/>
                          <a:cs typeface="Tahoma" pitchFamily="34" charset="0"/>
                        </a:rPr>
                        <a:t> агент) </a:t>
                      </a:r>
                      <a:endParaRPr lang="ru-RU" i="1" dirty="0">
                        <a:latin typeface="Tahoma" pitchFamily="34" charset="0"/>
                        <a:ea typeface="Tahoma" pitchFamily="34" charset="0"/>
                        <a:cs typeface="Tahoma" pitchFamily="34" charset="0"/>
                      </a:endParaRPr>
                    </a:p>
                  </a:txBody>
                  <a:tcPr/>
                </a:tc>
                <a:tc>
                  <a:txBody>
                    <a:bodyPr/>
                    <a:lstStyle/>
                    <a:p>
                      <a:pPr algn="just"/>
                      <a:r>
                        <a:rPr lang="ru-RU" sz="1800" dirty="0" smtClean="0">
                          <a:latin typeface="Tahoma" pitchFamily="34" charset="0"/>
                          <a:ea typeface="Tahoma" pitchFamily="34" charset="0"/>
                          <a:cs typeface="Tahoma" pitchFamily="34" charset="0"/>
                        </a:rPr>
                        <a:t>Открывает</a:t>
                      </a:r>
                      <a:r>
                        <a:rPr lang="ru-RU" sz="1800" baseline="0" dirty="0" smtClean="0">
                          <a:latin typeface="Tahoma" pitchFamily="34" charset="0"/>
                          <a:ea typeface="Tahoma" pitchFamily="34" charset="0"/>
                          <a:cs typeface="Tahoma" pitchFamily="34" charset="0"/>
                        </a:rPr>
                        <a:t> </a:t>
                      </a:r>
                      <a:r>
                        <a:rPr lang="ru-RU" sz="1800" baseline="0" dirty="0" err="1" smtClean="0">
                          <a:latin typeface="Tahoma" pitchFamily="34" charset="0"/>
                          <a:ea typeface="Tahoma" pitchFamily="34" charset="0"/>
                          <a:cs typeface="Tahoma" pitchFamily="34" charset="0"/>
                        </a:rPr>
                        <a:t>эскроу</a:t>
                      </a:r>
                      <a:r>
                        <a:rPr lang="ru-RU" sz="1800" baseline="0" dirty="0" smtClean="0">
                          <a:latin typeface="Tahoma" pitchFamily="34" charset="0"/>
                          <a:ea typeface="Tahoma" pitchFamily="34" charset="0"/>
                          <a:cs typeface="Tahoma" pitchFamily="34" charset="0"/>
                        </a:rPr>
                        <a:t> счета и получает средства от депонента, контролирует их  движение</a:t>
                      </a:r>
                      <a:endParaRPr lang="ru-RU" sz="1800" dirty="0">
                        <a:latin typeface="Tahoma" pitchFamily="34" charset="0"/>
                        <a:ea typeface="Tahoma" pitchFamily="34" charset="0"/>
                        <a:cs typeface="Tahoma" pitchFamily="34" charset="0"/>
                      </a:endParaRPr>
                    </a:p>
                  </a:txBody>
                  <a:tcPr/>
                </a:tc>
              </a:tr>
              <a:tr h="370840">
                <a:tc>
                  <a:txBody>
                    <a:bodyPr/>
                    <a:lstStyle/>
                    <a:p>
                      <a:r>
                        <a:rPr lang="ru-RU" i="1" dirty="0" smtClean="0">
                          <a:latin typeface="Tahoma" pitchFamily="34" charset="0"/>
                          <a:ea typeface="Tahoma" pitchFamily="34" charset="0"/>
                          <a:cs typeface="Tahoma" pitchFamily="34" charset="0"/>
                        </a:rPr>
                        <a:t>Владелец счета (депонент)</a:t>
                      </a:r>
                      <a:endParaRPr lang="ru-RU" i="1" dirty="0">
                        <a:latin typeface="Tahoma" pitchFamily="34" charset="0"/>
                        <a:ea typeface="Tahoma" pitchFamily="34" charset="0"/>
                        <a:cs typeface="Tahoma" pitchFamily="34" charset="0"/>
                      </a:endParaRPr>
                    </a:p>
                  </a:txBody>
                  <a:tcPr/>
                </a:tc>
                <a:tc>
                  <a:txBody>
                    <a:bodyPr/>
                    <a:lstStyle/>
                    <a:p>
                      <a:pPr marL="0" algn="just" rtl="0" eaLnBrk="1" latinLnBrk="0" hangingPunct="1"/>
                      <a:r>
                        <a:rPr kumimoji="0" lang="ru-RU" sz="1800" kern="1200" dirty="0" smtClean="0">
                          <a:solidFill>
                            <a:schemeClr val="dk1"/>
                          </a:solidFill>
                          <a:latin typeface="Tahoma" pitchFamily="34" charset="0"/>
                          <a:ea typeface="Tahoma" pitchFamily="34" charset="0"/>
                          <a:cs typeface="Tahoma" pitchFamily="34" charset="0"/>
                        </a:rPr>
                        <a:t>Передает в </a:t>
                      </a:r>
                      <a:r>
                        <a:rPr kumimoji="0" lang="ru-RU" sz="1800" kern="1200" dirty="0" err="1" smtClean="0">
                          <a:solidFill>
                            <a:schemeClr val="dk1"/>
                          </a:solidFill>
                          <a:latin typeface="Tahoma" pitchFamily="34" charset="0"/>
                          <a:ea typeface="Tahoma" pitchFamily="34" charset="0"/>
                          <a:cs typeface="Tahoma" pitchFamily="34" charset="0"/>
                        </a:rPr>
                        <a:t>эскроу</a:t>
                      </a:r>
                      <a:r>
                        <a:rPr kumimoji="0" lang="ru-RU" sz="1800" kern="1200" dirty="0" smtClean="0">
                          <a:solidFill>
                            <a:schemeClr val="dk1"/>
                          </a:solidFill>
                          <a:latin typeface="Tahoma" pitchFamily="34" charset="0"/>
                          <a:ea typeface="Tahoma" pitchFamily="34" charset="0"/>
                          <a:cs typeface="Tahoma" pitchFamily="34" charset="0"/>
                        </a:rPr>
                        <a:t> банк денежные средства, которые передаются бенефициару при осуществлении соответствующих условий</a:t>
                      </a:r>
                    </a:p>
                  </a:txBody>
                  <a:tcPr/>
                </a:tc>
              </a:tr>
              <a:tr h="370840">
                <a:tc>
                  <a:txBody>
                    <a:bodyPr/>
                    <a:lstStyle/>
                    <a:p>
                      <a:r>
                        <a:rPr lang="ru-RU" i="1" dirty="0" smtClean="0">
                          <a:latin typeface="Tahoma" pitchFamily="34" charset="0"/>
                          <a:ea typeface="Tahoma" pitchFamily="34" charset="0"/>
                          <a:cs typeface="Tahoma" pitchFamily="34" charset="0"/>
                        </a:rPr>
                        <a:t>Бенефициар</a:t>
                      </a:r>
                      <a:endParaRPr lang="ru-RU" i="1" dirty="0">
                        <a:latin typeface="Tahoma" pitchFamily="34" charset="0"/>
                        <a:ea typeface="Tahoma" pitchFamily="34" charset="0"/>
                        <a:cs typeface="Tahoma" pitchFamily="34" charset="0"/>
                      </a:endParaRPr>
                    </a:p>
                  </a:txBody>
                  <a:tcPr/>
                </a:tc>
                <a:tc>
                  <a:txBody>
                    <a:bodyPr/>
                    <a:lstStyle/>
                    <a:p>
                      <a:pPr algn="just"/>
                      <a:r>
                        <a:rPr lang="ru-RU" dirty="0" smtClean="0">
                          <a:latin typeface="Tahoma" pitchFamily="34" charset="0"/>
                          <a:ea typeface="Tahoma" pitchFamily="34" charset="0"/>
                          <a:cs typeface="Tahoma" pitchFamily="34" charset="0"/>
                        </a:rPr>
                        <a:t>Получает денежные средства с </a:t>
                      </a:r>
                      <a:r>
                        <a:rPr lang="ru-RU" dirty="0" err="1" smtClean="0">
                          <a:latin typeface="Tahoma" pitchFamily="34" charset="0"/>
                          <a:ea typeface="Tahoma" pitchFamily="34" charset="0"/>
                          <a:cs typeface="Tahoma" pitchFamily="34" charset="0"/>
                        </a:rPr>
                        <a:t>эскроу</a:t>
                      </a:r>
                      <a:r>
                        <a:rPr lang="ru-RU" dirty="0" smtClean="0">
                          <a:latin typeface="Tahoma" pitchFamily="34" charset="0"/>
                          <a:ea typeface="Tahoma" pitchFamily="34" charset="0"/>
                          <a:cs typeface="Tahoma" pitchFamily="34" charset="0"/>
                        </a:rPr>
                        <a:t> счета после выполнения им определенных условий сделки</a:t>
                      </a:r>
                      <a:endParaRPr lang="ru-RU" dirty="0">
                        <a:latin typeface="Tahoma" pitchFamily="34" charset="0"/>
                        <a:ea typeface="Tahoma" pitchFamily="34" charset="0"/>
                        <a:cs typeface="Tahoma" pitchFamily="34" charset="0"/>
                      </a:endParaRPr>
                    </a:p>
                  </a:txBody>
                  <a:tcPr/>
                </a:tc>
              </a:tr>
            </a:tbl>
          </a:graphicData>
        </a:graphic>
      </p:graphicFrame>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97</a:t>
            </a:fld>
            <a:endParaRPr lang="ru-RU"/>
          </a:p>
        </p:txBody>
      </p:sp>
      <p:sp>
        <p:nvSpPr>
          <p:cNvPr id="5" name="Заголовок 4"/>
          <p:cNvSpPr>
            <a:spLocks noGrp="1"/>
          </p:cNvSpPr>
          <p:nvPr>
            <p:ph type="title"/>
          </p:nvPr>
        </p:nvSpPr>
        <p:spPr/>
        <p:txBody>
          <a:bodyPr>
            <a:normAutofit/>
          </a:bodyPr>
          <a:lstStyle/>
          <a:p>
            <a:pPr algn="just"/>
            <a:r>
              <a:rPr lang="ru-RU" sz="3200" dirty="0" smtClean="0">
                <a:latin typeface="Tahoma" pitchFamily="34" charset="0"/>
                <a:ea typeface="Tahoma" pitchFamily="34" charset="0"/>
                <a:cs typeface="Tahoma" pitchFamily="34" charset="0"/>
              </a:rPr>
              <a:t>Правовая основа счета </a:t>
            </a:r>
            <a:r>
              <a:rPr lang="ru-RU" sz="3200" dirty="0" err="1" smtClean="0">
                <a:latin typeface="Tahoma" pitchFamily="34" charset="0"/>
                <a:ea typeface="Tahoma" pitchFamily="34" charset="0"/>
                <a:cs typeface="Tahoma" pitchFamily="34" charset="0"/>
              </a:rPr>
              <a:t>эскроу</a:t>
            </a:r>
            <a:r>
              <a:rPr lang="ru-RU" sz="3200" dirty="0" smtClean="0">
                <a:latin typeface="Tahoma" pitchFamily="34" charset="0"/>
                <a:ea typeface="Tahoma" pitchFamily="34" charset="0"/>
                <a:cs typeface="Tahoma" pitchFamily="34" charset="0"/>
              </a:rPr>
              <a:t> (ст.860.7-860.10 ГК РФ)</a:t>
            </a:r>
            <a:endParaRPr lang="ru-RU" sz="3200" dirty="0">
              <a:latin typeface="Tahoma" pitchFamily="34" charset="0"/>
              <a:ea typeface="Tahoma" pitchFamily="34" charset="0"/>
              <a:cs typeface="Tahoma"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lgn="just">
              <a:buNone/>
            </a:pPr>
            <a:r>
              <a:rPr lang="ru-RU" sz="1500" dirty="0" smtClean="0">
                <a:latin typeface="Tahoma" pitchFamily="34" charset="0"/>
                <a:ea typeface="Tahoma" pitchFamily="34" charset="0"/>
                <a:cs typeface="Tahoma" pitchFamily="34" charset="0"/>
              </a:rPr>
              <a:t>Таким образом, </a:t>
            </a:r>
            <a:r>
              <a:rPr lang="ru-RU" sz="1500" b="1" dirty="0" smtClean="0">
                <a:latin typeface="Tahoma" pitchFamily="34" charset="0"/>
                <a:ea typeface="Tahoma" pitchFamily="34" charset="0"/>
                <a:cs typeface="Tahoma" pitchFamily="34" charset="0"/>
              </a:rPr>
              <a:t>счет </a:t>
            </a:r>
            <a:r>
              <a:rPr lang="ru-RU" sz="1500" b="1" dirty="0" err="1" smtClean="0">
                <a:latin typeface="Tahoma" pitchFamily="34" charset="0"/>
                <a:ea typeface="Tahoma" pitchFamily="34" charset="0"/>
                <a:cs typeface="Tahoma" pitchFamily="34" charset="0"/>
              </a:rPr>
              <a:t>эскроу</a:t>
            </a:r>
            <a:r>
              <a:rPr lang="ru-RU" sz="1500" b="1" dirty="0" smtClean="0">
                <a:latin typeface="Tahoma" pitchFamily="34" charset="0"/>
                <a:ea typeface="Tahoma" pitchFamily="34" charset="0"/>
                <a:cs typeface="Tahoma" pitchFamily="34" charset="0"/>
              </a:rPr>
              <a:t> </a:t>
            </a:r>
            <a:r>
              <a:rPr lang="ru-RU" sz="1500" dirty="0" smtClean="0">
                <a:latin typeface="Tahoma" pitchFamily="34" charset="0"/>
                <a:ea typeface="Tahoma" pitchFamily="34" charset="0"/>
                <a:cs typeface="Tahoma" pitchFamily="34" charset="0"/>
              </a:rPr>
              <a:t>- специальный </a:t>
            </a:r>
            <a:r>
              <a:rPr lang="ru-RU" sz="1500" b="1" dirty="0" smtClean="0">
                <a:latin typeface="Tahoma" pitchFamily="34" charset="0"/>
                <a:ea typeface="Tahoma" pitchFamily="34" charset="0"/>
                <a:cs typeface="Tahoma" pitchFamily="34" charset="0"/>
              </a:rPr>
              <a:t>банковский счет</a:t>
            </a:r>
            <a:r>
              <a:rPr lang="ru-RU" sz="1500" dirty="0" smtClean="0">
                <a:latin typeface="Tahoma" pitchFamily="34" charset="0"/>
                <a:ea typeface="Tahoma" pitchFamily="34" charset="0"/>
                <a:cs typeface="Tahoma" pitchFamily="34" charset="0"/>
              </a:rPr>
              <a:t>, предназначенный для условного депонирования безналичных денежных средств (</a:t>
            </a:r>
            <a:r>
              <a:rPr lang="ru-RU" sz="1500" dirty="0" smtClean="0">
                <a:latin typeface="Tahoma" pitchFamily="34" charset="0"/>
                <a:ea typeface="Tahoma" pitchFamily="34" charset="0"/>
                <a:cs typeface="Tahoma" pitchFamily="34" charset="0"/>
                <a:hlinkClick r:id="rId2"/>
              </a:rPr>
              <a:t>п. 1 ст. 860.7</a:t>
            </a:r>
            <a:r>
              <a:rPr lang="ru-RU" sz="1500" dirty="0" smtClean="0">
                <a:latin typeface="Tahoma" pitchFamily="34" charset="0"/>
                <a:ea typeface="Tahoma" pitchFamily="34" charset="0"/>
                <a:cs typeface="Tahoma" pitchFamily="34" charset="0"/>
              </a:rPr>
              <a:t> ГК РФ).</a:t>
            </a:r>
          </a:p>
          <a:p>
            <a:pPr algn="just"/>
            <a:r>
              <a:rPr lang="ru-RU" sz="1500" dirty="0" smtClean="0">
                <a:latin typeface="Tahoma" pitchFamily="34" charset="0"/>
                <a:ea typeface="Tahoma" pitchFamily="34" charset="0"/>
                <a:cs typeface="Tahoma" pitchFamily="34" charset="0"/>
              </a:rPr>
              <a:t>Для открытия счета </a:t>
            </a:r>
            <a:r>
              <a:rPr lang="ru-RU" sz="1500" dirty="0" err="1" smtClean="0">
                <a:latin typeface="Tahoma" pitchFamily="34" charset="0"/>
                <a:ea typeface="Tahoma" pitchFamily="34" charset="0"/>
                <a:cs typeface="Tahoma" pitchFamily="34" charset="0"/>
              </a:rPr>
              <a:t>эскроу</a:t>
            </a:r>
            <a:r>
              <a:rPr lang="ru-RU" sz="1500" dirty="0" smtClean="0">
                <a:latin typeface="Tahoma" pitchFamily="34" charset="0"/>
                <a:ea typeface="Tahoma" pitchFamily="34" charset="0"/>
                <a:cs typeface="Tahoma" pitchFamily="34" charset="0"/>
              </a:rPr>
              <a:t> представляются те же документы, что и для открытия других счетов (</a:t>
            </a:r>
            <a:r>
              <a:rPr lang="ru-RU" sz="1500" dirty="0" smtClean="0">
                <a:latin typeface="Tahoma" pitchFamily="34" charset="0"/>
                <a:ea typeface="Tahoma" pitchFamily="34" charset="0"/>
                <a:cs typeface="Tahoma" pitchFamily="34" charset="0"/>
                <a:hlinkClick r:id="rId3"/>
              </a:rPr>
              <a:t>п. 4.14</a:t>
            </a:r>
            <a:r>
              <a:rPr lang="ru-RU" sz="1500" dirty="0" smtClean="0">
                <a:latin typeface="Tahoma" pitchFamily="34" charset="0"/>
                <a:ea typeface="Tahoma" pitchFamily="34" charset="0"/>
                <a:cs typeface="Tahoma" pitchFamily="34" charset="0"/>
              </a:rPr>
              <a:t> Инструкции Банка России от 30.05.2014 N 153-И).</a:t>
            </a:r>
          </a:p>
          <a:p>
            <a:pPr algn="just"/>
            <a:r>
              <a:rPr lang="ru-RU" sz="1500" dirty="0" smtClean="0">
                <a:latin typeface="Tahoma" pitchFamily="34" charset="0"/>
                <a:ea typeface="Tahoma" pitchFamily="34" charset="0"/>
                <a:cs typeface="Tahoma" pitchFamily="34" charset="0"/>
              </a:rPr>
              <a:t>Об открытии (закрытии, изменении реквизитов) счета </a:t>
            </a:r>
            <a:r>
              <a:rPr lang="ru-RU" sz="1500" dirty="0" err="1" smtClean="0">
                <a:latin typeface="Tahoma" pitchFamily="34" charset="0"/>
                <a:ea typeface="Tahoma" pitchFamily="34" charset="0"/>
                <a:cs typeface="Tahoma" pitchFamily="34" charset="0"/>
              </a:rPr>
              <a:t>эскроу</a:t>
            </a:r>
            <a:r>
              <a:rPr lang="ru-RU" sz="1500" dirty="0" smtClean="0">
                <a:latin typeface="Tahoma" pitchFamily="34" charset="0"/>
                <a:ea typeface="Tahoma" pitchFamily="34" charset="0"/>
                <a:cs typeface="Tahoma" pitchFamily="34" charset="0"/>
              </a:rPr>
              <a:t> банк сообщает налоговому органу, указывая сведения о депоненте (</a:t>
            </a:r>
            <a:r>
              <a:rPr lang="ru-RU" sz="1500" dirty="0" smtClean="0">
                <a:latin typeface="Tahoma" pitchFamily="34" charset="0"/>
                <a:ea typeface="Tahoma" pitchFamily="34" charset="0"/>
                <a:cs typeface="Tahoma" pitchFamily="34" charset="0"/>
                <a:hlinkClick r:id="rId4"/>
              </a:rPr>
              <a:t>п. 1.1 ст. 86</a:t>
            </a:r>
            <a:r>
              <a:rPr lang="ru-RU" sz="1500" dirty="0" smtClean="0">
                <a:latin typeface="Tahoma" pitchFamily="34" charset="0"/>
                <a:ea typeface="Tahoma" pitchFamily="34" charset="0"/>
                <a:cs typeface="Tahoma" pitchFamily="34" charset="0"/>
              </a:rPr>
              <a:t> НК РФ, </a:t>
            </a:r>
            <a:r>
              <a:rPr lang="ru-RU" sz="1500" dirty="0" smtClean="0">
                <a:latin typeface="Tahoma" pitchFamily="34" charset="0"/>
                <a:ea typeface="Tahoma" pitchFamily="34" charset="0"/>
                <a:cs typeface="Tahoma" pitchFamily="34" charset="0"/>
                <a:hlinkClick r:id="rId5"/>
              </a:rPr>
              <a:t>Письмо</a:t>
            </a:r>
            <a:r>
              <a:rPr lang="ru-RU" sz="1500" dirty="0" smtClean="0">
                <a:latin typeface="Tahoma" pitchFamily="34" charset="0"/>
                <a:ea typeface="Tahoma" pitchFamily="34" charset="0"/>
                <a:cs typeface="Tahoma" pitchFamily="34" charset="0"/>
              </a:rPr>
              <a:t> Минфина России от 12.04.2017 N 03-02-07/1/21741).</a:t>
            </a:r>
          </a:p>
          <a:p>
            <a:pPr algn="just"/>
            <a:r>
              <a:rPr lang="ru-RU" sz="1500" dirty="0" smtClean="0">
                <a:latin typeface="Tahoma" pitchFamily="34" charset="0"/>
                <a:ea typeface="Tahoma" pitchFamily="34" charset="0"/>
                <a:cs typeface="Tahoma" pitchFamily="34" charset="0"/>
              </a:rPr>
              <a:t>Арест, списание, приостановление выдачи сторонам средств со счета </a:t>
            </a:r>
            <a:r>
              <a:rPr lang="ru-RU" sz="1500" dirty="0" err="1" smtClean="0">
                <a:latin typeface="Tahoma" pitchFamily="34" charset="0"/>
                <a:ea typeface="Tahoma" pitchFamily="34" charset="0"/>
                <a:cs typeface="Tahoma" pitchFamily="34" charset="0"/>
              </a:rPr>
              <a:t>эскроу</a:t>
            </a:r>
            <a:r>
              <a:rPr lang="ru-RU" sz="1500" dirty="0" smtClean="0">
                <a:latin typeface="Tahoma" pitchFamily="34" charset="0"/>
                <a:ea typeface="Tahoma" pitchFamily="34" charset="0"/>
                <a:cs typeface="Tahoma" pitchFamily="34" charset="0"/>
              </a:rPr>
              <a:t> не допускаются (</a:t>
            </a:r>
            <a:r>
              <a:rPr lang="ru-RU" sz="1500" dirty="0" smtClean="0">
                <a:latin typeface="Tahoma" pitchFamily="34" charset="0"/>
                <a:ea typeface="Tahoma" pitchFamily="34" charset="0"/>
                <a:cs typeface="Tahoma" pitchFamily="34" charset="0"/>
                <a:hlinkClick r:id="rId6"/>
              </a:rPr>
              <a:t>п. 4 ст. 860.8</a:t>
            </a:r>
            <a:r>
              <a:rPr lang="ru-RU" sz="1500" dirty="0" smtClean="0">
                <a:latin typeface="Tahoma" pitchFamily="34" charset="0"/>
                <a:ea typeface="Tahoma" pitchFamily="34" charset="0"/>
                <a:cs typeface="Tahoma" pitchFamily="34" charset="0"/>
              </a:rPr>
              <a:t> ГК РФ). Стороны не вправе распоряжаться средствами на счете, если не согласовано иное (</a:t>
            </a:r>
            <a:r>
              <a:rPr lang="ru-RU" sz="1500" dirty="0" smtClean="0">
                <a:latin typeface="Tahoma" pitchFamily="34" charset="0"/>
                <a:ea typeface="Tahoma" pitchFamily="34" charset="0"/>
                <a:cs typeface="Tahoma" pitchFamily="34" charset="0"/>
                <a:hlinkClick r:id="rId7"/>
              </a:rPr>
              <a:t>п. 1 ст. 860.8</a:t>
            </a:r>
            <a:r>
              <a:rPr lang="ru-RU" sz="1500" dirty="0" smtClean="0">
                <a:latin typeface="Tahoma" pitchFamily="34" charset="0"/>
                <a:ea typeface="Tahoma" pitchFamily="34" charset="0"/>
                <a:cs typeface="Tahoma" pitchFamily="34" charset="0"/>
              </a:rPr>
              <a:t> ГК РФ).</a:t>
            </a:r>
          </a:p>
          <a:p>
            <a:pPr algn="just"/>
            <a:r>
              <a:rPr lang="ru-RU" sz="1500" dirty="0" smtClean="0">
                <a:latin typeface="Tahoma" pitchFamily="34" charset="0"/>
                <a:ea typeface="Tahoma" pitchFamily="34" charset="0"/>
                <a:cs typeface="Tahoma" pitchFamily="34" charset="0"/>
              </a:rPr>
              <a:t>При банкротстве депонента счет </a:t>
            </a:r>
            <a:r>
              <a:rPr lang="ru-RU" sz="1500" dirty="0" err="1" smtClean="0">
                <a:latin typeface="Tahoma" pitchFamily="34" charset="0"/>
                <a:ea typeface="Tahoma" pitchFamily="34" charset="0"/>
                <a:cs typeface="Tahoma" pitchFamily="34" charset="0"/>
              </a:rPr>
              <a:t>эскроу</a:t>
            </a:r>
            <a:r>
              <a:rPr lang="ru-RU" sz="1500" dirty="0" smtClean="0">
                <a:latin typeface="Tahoma" pitchFamily="34" charset="0"/>
                <a:ea typeface="Tahoma" pitchFamily="34" charset="0"/>
                <a:cs typeface="Tahoma" pitchFamily="34" charset="0"/>
              </a:rPr>
              <a:t> не закрывается, средства с него не списываются на другие счета (</a:t>
            </a:r>
            <a:r>
              <a:rPr lang="ru-RU" sz="1500" dirty="0" smtClean="0">
                <a:latin typeface="Tahoma" pitchFamily="34" charset="0"/>
                <a:ea typeface="Tahoma" pitchFamily="34" charset="0"/>
                <a:cs typeface="Tahoma" pitchFamily="34" charset="0"/>
                <a:hlinkClick r:id="rId8"/>
              </a:rPr>
              <a:t>п. 1 ст. 133</a:t>
            </a:r>
            <a:r>
              <a:rPr lang="ru-RU" sz="1500" dirty="0" smtClean="0">
                <a:latin typeface="Tahoma" pitchFamily="34" charset="0"/>
                <a:ea typeface="Tahoma" pitchFamily="34" charset="0"/>
                <a:cs typeface="Tahoma" pitchFamily="34" charset="0"/>
              </a:rPr>
              <a:t>, </a:t>
            </a:r>
            <a:r>
              <a:rPr lang="ru-RU" sz="1500" dirty="0" smtClean="0">
                <a:latin typeface="Tahoma" pitchFamily="34" charset="0"/>
                <a:ea typeface="Tahoma" pitchFamily="34" charset="0"/>
                <a:cs typeface="Tahoma" pitchFamily="34" charset="0"/>
                <a:hlinkClick r:id="rId9"/>
              </a:rPr>
              <a:t>п. 3 ст. 189.88</a:t>
            </a:r>
            <a:r>
              <a:rPr lang="ru-RU" sz="1500" dirty="0" smtClean="0">
                <a:latin typeface="Tahoma" pitchFamily="34" charset="0"/>
                <a:ea typeface="Tahoma" pitchFamily="34" charset="0"/>
                <a:cs typeface="Tahoma" pitchFamily="34" charset="0"/>
              </a:rPr>
              <a:t> Федерального закона от 26.10.2002 N 127-ФЗ "О банкротстве"). Эти средства будут переданы бенефициару, если основания возникнут в течение шести месяцев с момента введения конкурсного производства (</a:t>
            </a:r>
            <a:r>
              <a:rPr lang="ru-RU" sz="1500" dirty="0" smtClean="0">
                <a:latin typeface="Tahoma" pitchFamily="34" charset="0"/>
                <a:ea typeface="Tahoma" pitchFamily="34" charset="0"/>
                <a:cs typeface="Tahoma" pitchFamily="34" charset="0"/>
                <a:hlinkClick r:id="rId10"/>
              </a:rPr>
              <a:t>п. 2 ст. 131</a:t>
            </a:r>
            <a:r>
              <a:rPr lang="ru-RU" sz="1500" dirty="0" smtClean="0">
                <a:latin typeface="Tahoma" pitchFamily="34" charset="0"/>
                <a:ea typeface="Tahoma" pitchFamily="34" charset="0"/>
                <a:cs typeface="Tahoma" pitchFamily="34" charset="0"/>
              </a:rPr>
              <a:t> Федерального закона от 26.10.2002 N 127-ФЗ "О банкротстве").</a:t>
            </a:r>
          </a:p>
          <a:p>
            <a:pPr algn="just"/>
            <a:r>
              <a:rPr lang="ru-RU" sz="1500" dirty="0" smtClean="0">
                <a:latin typeface="Tahoma" pitchFamily="34" charset="0"/>
                <a:ea typeface="Tahoma" pitchFamily="34" charset="0"/>
                <a:cs typeface="Tahoma" pitchFamily="34" charset="0"/>
              </a:rPr>
              <a:t>Всю информацию по счету может получить как депонент, так и бенефициар, что позволяет им обоим следить за сохранностью средств (</a:t>
            </a:r>
            <a:r>
              <a:rPr lang="ru-RU" sz="1500" dirty="0" smtClean="0">
                <a:latin typeface="Tahoma" pitchFamily="34" charset="0"/>
                <a:ea typeface="Tahoma" pitchFamily="34" charset="0"/>
                <a:cs typeface="Tahoma" pitchFamily="34" charset="0"/>
                <a:hlinkClick r:id="rId11"/>
              </a:rPr>
              <a:t>ст. 860.9</a:t>
            </a:r>
            <a:r>
              <a:rPr lang="ru-RU" sz="1500" dirty="0" smtClean="0">
                <a:latin typeface="Tahoma" pitchFamily="34" charset="0"/>
                <a:ea typeface="Tahoma" pitchFamily="34" charset="0"/>
                <a:cs typeface="Tahoma" pitchFamily="34" charset="0"/>
              </a:rPr>
              <a:t> ГК РФ).</a:t>
            </a:r>
          </a:p>
          <a:p>
            <a:pPr>
              <a:buNone/>
            </a:pPr>
            <a:endParaRPr lang="ru-RU" sz="1400"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98</a:t>
            </a:fld>
            <a:endParaRPr lang="ru-RU"/>
          </a:p>
        </p:txBody>
      </p:sp>
      <p:sp>
        <p:nvSpPr>
          <p:cNvPr id="5" name="Заголовок 4"/>
          <p:cNvSpPr>
            <a:spLocks noGrp="1"/>
          </p:cNvSpPr>
          <p:nvPr>
            <p:ph type="title"/>
          </p:nvPr>
        </p:nvSpPr>
        <p:spPr/>
        <p:txBody>
          <a:bodyPr>
            <a:normAutofit/>
          </a:bodyPr>
          <a:lstStyle/>
          <a:p>
            <a:pPr algn="just"/>
            <a:r>
              <a:rPr lang="ru-RU" sz="3200" dirty="0" smtClean="0">
                <a:latin typeface="Tahoma" pitchFamily="34" charset="0"/>
                <a:ea typeface="Tahoma" pitchFamily="34" charset="0"/>
                <a:cs typeface="Tahoma" pitchFamily="34" charset="0"/>
              </a:rPr>
              <a:t>Правовая основа счета </a:t>
            </a:r>
            <a:r>
              <a:rPr lang="ru-RU" sz="3200" dirty="0" err="1" smtClean="0">
                <a:latin typeface="Tahoma" pitchFamily="34" charset="0"/>
                <a:ea typeface="Tahoma" pitchFamily="34" charset="0"/>
                <a:cs typeface="Tahoma" pitchFamily="34" charset="0"/>
              </a:rPr>
              <a:t>эскроу</a:t>
            </a:r>
            <a:r>
              <a:rPr lang="ru-RU" sz="3200" dirty="0" smtClean="0">
                <a:latin typeface="Tahoma" pitchFamily="34" charset="0"/>
                <a:ea typeface="Tahoma" pitchFamily="34" charset="0"/>
                <a:cs typeface="Tahoma" pitchFamily="34" charset="0"/>
              </a:rPr>
              <a:t> (ст.860.7-860.10 ГК РФ)</a:t>
            </a:r>
            <a:endParaRPr lang="ru-RU" sz="3200" dirty="0">
              <a:latin typeface="Tahoma" pitchFamily="34" charset="0"/>
              <a:ea typeface="Tahoma" pitchFamily="34" charset="0"/>
              <a:cs typeface="Tahoma"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ru-RU" b="1" dirty="0" smtClean="0">
                <a:latin typeface="Tahoma" pitchFamily="34" charset="0"/>
                <a:ea typeface="Tahoma" pitchFamily="34" charset="0"/>
                <a:cs typeface="Tahoma" pitchFamily="34" charset="0"/>
              </a:rPr>
              <a:t>Суть нововведений</a:t>
            </a:r>
            <a:r>
              <a:rPr lang="ru-RU" dirty="0" smtClean="0">
                <a:latin typeface="Tahoma" pitchFamily="34" charset="0"/>
                <a:ea typeface="Tahoma" pitchFamily="34" charset="0"/>
                <a:cs typeface="Tahoma" pitchFamily="34" charset="0"/>
              </a:rPr>
              <a:t>: деньги, заплаченные участником долевого строительства, размещаются в банке на специальном </a:t>
            </a:r>
            <a:r>
              <a:rPr lang="ru-RU" dirty="0" err="1" smtClean="0">
                <a:latin typeface="Tahoma" pitchFamily="34" charset="0"/>
                <a:ea typeface="Tahoma" pitchFamily="34" charset="0"/>
                <a:cs typeface="Tahoma" pitchFamily="34" charset="0"/>
              </a:rPr>
              <a:t>эскроу-счете</a:t>
            </a:r>
            <a:r>
              <a:rPr lang="ru-RU" dirty="0" smtClean="0">
                <a:latin typeface="Tahoma" pitchFamily="34" charset="0"/>
                <a:ea typeface="Tahoma" pitchFamily="34" charset="0"/>
                <a:cs typeface="Tahoma" pitchFamily="34" charset="0"/>
              </a:rPr>
              <a:t>. Такой счет может открыть не банк, который соответствуют ряду критериев, определенных Правительством РФ. К ним относятся наличие универсальной лицензии, участие банка в системе обязательного страхования вкладов и, наоборот, его неучастие в санкциях против российских организаций, а также, например, соответствие определенному кредитному рейтингу. Таких банков в настоящее время на всю Россию около шестидесяти.</a:t>
            </a:r>
          </a:p>
          <a:p>
            <a:pPr algn="just"/>
            <a:r>
              <a:rPr lang="ru-RU" dirty="0" smtClean="0">
                <a:latin typeface="Tahoma" pitchFamily="34" charset="0"/>
                <a:ea typeface="Tahoma" pitchFamily="34" charset="0"/>
                <a:cs typeface="Tahoma" pitchFamily="34" charset="0"/>
              </a:rPr>
              <a:t>Пользоваться деньгами, размещенными на </a:t>
            </a:r>
            <a:r>
              <a:rPr lang="ru-RU" dirty="0" err="1" smtClean="0">
                <a:latin typeface="Tahoma" pitchFamily="34" charset="0"/>
                <a:ea typeface="Tahoma" pitchFamily="34" charset="0"/>
                <a:cs typeface="Tahoma" pitchFamily="34" charset="0"/>
              </a:rPr>
              <a:t>эскроу-счете</a:t>
            </a:r>
            <a:r>
              <a:rPr lang="ru-RU" dirty="0" smtClean="0">
                <a:latin typeface="Tahoma" pitchFamily="34" charset="0"/>
                <a:ea typeface="Tahoma" pitchFamily="34" charset="0"/>
                <a:cs typeface="Tahoma" pitchFamily="34" charset="0"/>
              </a:rPr>
              <a:t>, застройщик не может, </a:t>
            </a:r>
            <a:r>
              <a:rPr lang="ru-RU" u="sng" dirty="0" smtClean="0">
                <a:latin typeface="Tahoma" pitchFamily="34" charset="0"/>
                <a:ea typeface="Tahoma" pitchFamily="34" charset="0"/>
                <a:cs typeface="Tahoma" pitchFamily="34" charset="0"/>
              </a:rPr>
              <a:t>проценты по ним также ему не начисляются</a:t>
            </a:r>
            <a:r>
              <a:rPr lang="ru-RU" dirty="0" smtClean="0">
                <a:latin typeface="Tahoma" pitchFamily="34" charset="0"/>
                <a:ea typeface="Tahoma" pitchFamily="34" charset="0"/>
                <a:cs typeface="Tahoma" pitchFamily="34" charset="0"/>
              </a:rPr>
              <a:t>. Только после того, как застройщик передает жилое помещение дольщику и тот ставит свою подпись на акте приема-передачи, он получает эти деньги в свое полное распоряжение</a:t>
            </a:r>
            <a:endParaRPr lang="ru-RU" dirty="0">
              <a:latin typeface="Tahoma" pitchFamily="34" charset="0"/>
              <a:ea typeface="Tahoma" pitchFamily="34" charset="0"/>
              <a:cs typeface="Tahoma" pitchFamily="34"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4AC1BC-299C-4B83-A5CA-DD773E3F1862}" type="slidenum">
              <a:rPr lang="ru-RU" smtClean="0"/>
              <a:pPr/>
              <a:t>99</a:t>
            </a:fld>
            <a:endParaRPr lang="ru-RU"/>
          </a:p>
        </p:txBody>
      </p:sp>
      <p:sp>
        <p:nvSpPr>
          <p:cNvPr id="5" name="Заголовок 4"/>
          <p:cNvSpPr>
            <a:spLocks noGrp="1"/>
          </p:cNvSpPr>
          <p:nvPr>
            <p:ph type="title"/>
          </p:nvPr>
        </p:nvSpPr>
        <p:spPr/>
        <p:txBody>
          <a:bodyPr>
            <a:normAutofit/>
          </a:bodyPr>
          <a:lstStyle/>
          <a:p>
            <a:pPr algn="just"/>
            <a:r>
              <a:rPr lang="ru-RU" sz="3100" dirty="0" err="1" smtClean="0">
                <a:latin typeface="Tahoma" pitchFamily="34" charset="0"/>
                <a:ea typeface="Tahoma" pitchFamily="34" charset="0"/>
                <a:cs typeface="Tahoma" pitchFamily="34" charset="0"/>
              </a:rPr>
              <a:t>Эскроу</a:t>
            </a:r>
            <a:r>
              <a:rPr lang="ru-RU" sz="3100" dirty="0" smtClean="0">
                <a:latin typeface="Tahoma" pitchFamily="34" charset="0"/>
                <a:ea typeface="Tahoma" pitchFamily="34" charset="0"/>
                <a:cs typeface="Tahoma" pitchFamily="34" charset="0"/>
              </a:rPr>
              <a:t> счета как способ решить проблему дольщиков</a:t>
            </a:r>
            <a:endParaRPr lang="ru-RU" sz="3100" dirty="0">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3603</TotalTime>
  <Words>10548</Words>
  <Application>Microsoft Office PowerPoint</Application>
  <PresentationFormat>Экран (4:3)</PresentationFormat>
  <Paragraphs>694</Paragraphs>
  <Slides>118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118</vt:i4>
      </vt:variant>
    </vt:vector>
  </HeadingPairs>
  <TitlesOfParts>
    <vt:vector size="119" baseType="lpstr">
      <vt:lpstr>Открытая</vt:lpstr>
      <vt:lpstr>СНИЖАЕМ НАЛОГОВЫЕ РИСКИ: рекомендации всем, у кого впереди налоговые проверки</vt:lpstr>
      <vt:lpstr>Основные обсуждаемые проблемы </vt:lpstr>
      <vt:lpstr>   Новые требования к обеспечению должной осмотрительности  при выборе контрагентов</vt:lpstr>
      <vt:lpstr>Цели проверки</vt:lpstr>
      <vt:lpstr>НОВОЕ в ПРОВЕРКАХ контрагентов – письмо ФНС России от 23.03.17 №ЕД-5-9/547@</vt:lpstr>
      <vt:lpstr>Открытые ресурсы для проверки контрагентов</vt:lpstr>
      <vt:lpstr>Состав «дела» контрагента</vt:lpstr>
      <vt:lpstr>Проверка документов по контрагентам (аудиторские процедуры)</vt:lpstr>
      <vt:lpstr>Проверка документов по контрагентам (аудиторские процедуры) (2)</vt:lpstr>
      <vt:lpstr>Ресурсы ИФНС для проверки контрагентов (Информация ФНС России https://www.nalog.ru/rn77/news/activities_fts/8950594/)</vt:lpstr>
      <vt:lpstr>   Необоснованная налоговая выгода </vt:lpstr>
      <vt:lpstr>Определение</vt:lpstr>
      <vt:lpstr>Письмо ФНС от 11.08.2017 №СА-4-7/15895@ «О направлении обзора судебной практики, связанной с обжалованием налогоплательщиками ненормативных актов налоговых органов, вынесенных по результатам мероприятий налогового контроля, в ходе которых установлены факты получения необоснованной налоговой выгоды путем формального разделения (дробления) бизнеса и искусственного распределения выручки от осуществляемой деятельности на подконтрольных взаимозависимых лиц»</vt:lpstr>
      <vt:lpstr>Необоснованная налоговая выгода путем формального разделения (раздробления) бизнеса</vt:lpstr>
      <vt:lpstr>Необоснованная налоговая выгода путем формального разделения (раздробления) бизнеса (2)</vt:lpstr>
      <vt:lpstr>Установление в ходе налоговых проверок обстоятельств, свидетельствующих об умысле в действиях должностных лиц налогоплательщика (методические рекомендации, утв. СК России – письмо ФНС России от 13.07.2017 №ЕД-4-2/13650@)</vt:lpstr>
      <vt:lpstr>К вопросу об умысле…</vt:lpstr>
      <vt:lpstr>К вопросу об умысле…(2)</vt:lpstr>
      <vt:lpstr>К вопросу об умысле…(3)</vt:lpstr>
      <vt:lpstr>К вопросу об умысле…(4)</vt:lpstr>
      <vt:lpstr>Схемы уклонения от уплаты налогов</vt:lpstr>
      <vt:lpstr>ПРИМЕНЕНИЕ ст.54.1 НК РФ: Пределы осуществления прав по исчислению налоговой базы и (или) суммы налога, сбора, страховых взносов»</vt:lpstr>
      <vt:lpstr>ПРИМЕНЕНИЕ ст.54.1 НК РФ: Пределы осуществления прав по исчислению налоговой базы и (или) суммы налога, сбора, страховых взносов» (2)</vt:lpstr>
      <vt:lpstr>   Налоговый контроль  </vt:lpstr>
      <vt:lpstr>Изменения в порядок налогового администрирования</vt:lpstr>
      <vt:lpstr>Изменения в порядок налогового администрирования (2)</vt:lpstr>
      <vt:lpstr>Изменения в порядок налогового администрирования (3)</vt:lpstr>
      <vt:lpstr>Новые формы налогового контроля (обновленные и новые – курсивом)</vt:lpstr>
      <vt:lpstr>Ошибки ИФНС во время проверок</vt:lpstr>
      <vt:lpstr>Ошибки ИФНС во время проверок (2)</vt:lpstr>
      <vt:lpstr>Ошибки ИФНС во время проверок (3)</vt:lpstr>
      <vt:lpstr>Ошибки ИФНС во время проверок (4)</vt:lpstr>
      <vt:lpstr>Ошибки ИФНС во время проверок (5)</vt:lpstr>
      <vt:lpstr>Ошибки ИФНС во время проверок (6)</vt:lpstr>
      <vt:lpstr>РИСКИ НАЛОГОВЫХ ПРОВЕРОК</vt:lpstr>
      <vt:lpstr>Анализ основных налоговых нарушений  </vt:lpstr>
      <vt:lpstr>НАЛОГ НА ПРИБЫЛЬ </vt:lpstr>
      <vt:lpstr>Занижение налоговой базы в результате дробления бизнеса</vt:lpstr>
      <vt:lpstr>Неправомерное списание затрат по сносу домов на земельных участках, приобретенных для создания санитарно-защитных зон, единовременно в составе расходов, вместо включения их в первоначальную стоимость таких земельных участков</vt:lpstr>
      <vt:lpstr>Неправомерное отнесение отдельных связанных с производством товаров (работ, услуг) затрат к косвенным расходам, если возможно отнести их к прямым, применив экономически обоснованные показатели</vt:lpstr>
      <vt:lpstr>Неправомерное включение в состав расходов необоснованных и экономически неоправданных затрат на аренду (субаренду) недвижимого имущества</vt:lpstr>
      <vt:lpstr>Отнесение к расходам на оплату труда стоимости бесплатно предоставляемых в соответствии с законодательством питания и продуктов, не предусмотренных трудовым и (или) коллективным договором</vt:lpstr>
      <vt:lpstr>Необоснованное завышение расходов путем оформления сделок с фирмами-однодневками и взаимозависимых лиц при отсутствии реальности операций по документам, содержащим недостоверные сведения</vt:lpstr>
      <vt:lpstr>Рыночные цены  (ИФНС имеет право проверить их)</vt:lpstr>
      <vt:lpstr> НДС</vt:lpstr>
      <vt:lpstr>В состав вычетов необоснованно включены суммы НДС по взаимоотношения с фиктивными фирмами, приняты к вычету сумы налога без подтверждающих документов и (или) на основании счетов-фактур, содержащих недостоверные сведения</vt:lpstr>
      <vt:lpstr>Занижение налоговой базы в результате дробления бизнеса с использованием взаимозависимых лиц</vt:lpstr>
      <vt:lpstr>«Дробление» бизнеса (подробнее): письмо от 11.08.2017 №СА-4-7/15895@; письмо ФНС от 13.07.2017 №ЕД-4-2/13650@</vt:lpstr>
      <vt:lpstr>«Дробление» бизнеса (подробнее): письмо от 11.08.2017 №СА-4-7/15895@; письмо ФНС от 13.07.2017 №ЕД-4-2/13650@ (2)</vt:lpstr>
      <vt:lpstr>«Дробление» бизнеса (подробнее): письмо от 11.08.2017 №СА-4-7/15895@; письмо ФНС от 13.07.2017 №ЕД-4-2/13650@ (3)</vt:lpstr>
      <vt:lpstr>«Дробление бизнеса»: формальный характер деятельности – суды за ИФНС (дело №А12-24270/2014). </vt:lpstr>
      <vt:lpstr> «Дробление бизнеса»: формальный характер деятельности – суды за налогоплательщика (дело №А70-4269/2014 - ООО«Дорсервис», №А14-10472/2013 ООО «Стройсервис»).  </vt:lpstr>
      <vt:lpstr> «Дробление бизнеса»: действительный размер налоговых обязательств – суды за ИФНС (дело №А03-17184/2014 ООО «Ника-экспорт»)  </vt:lpstr>
      <vt:lpstr> «Дробление бизнеса»: действительный размер налоговых обязательств – суды за налогоплательщика (дело №А19-18472/2012 ООО Управляющая компания «Востокпромхолдинг»)  </vt:lpstr>
      <vt:lpstr> «Дробление бизнеса»: позиции судов относительно осуществления предпринимательской деятельности несколькими субъектами  </vt:lpstr>
      <vt:lpstr> «Дробление бизнеса»: позиции судов относительно осуществления идентичной деятельности </vt:lpstr>
      <vt:lpstr>Занижение налоговой базы на суммы погашенной заемщиком задолженности по договору займа, а также при передаче товара за счет отступного по договору займа</vt:lpstr>
      <vt:lpstr>ПРАВО НАЛОГОВОГО ОРГАНА ИЗМЕНЯТЬ ЮРИДИЧЕСКУЮ КВАЛИФИКАЦИЮ СДЕЛКИ</vt:lpstr>
      <vt:lpstr>Не восстановление суммы НДС, принятой к вычету при переходе налогоплательщика на спец режимы</vt:lpstr>
      <vt:lpstr>НДФЛ</vt:lpstr>
      <vt:lpstr>Занижение налоговой базы в результате неисчисления налога с дохода, полученного в натуральной форме</vt:lpstr>
      <vt:lpstr>Транспортный налог</vt:lpstr>
      <vt:lpstr>Невключенение в налоговую транспортных средств, подлежащих регистрации в органах ГИБДД, Гостехнадзора</vt:lpstr>
      <vt:lpstr>Земельный налог</vt:lpstr>
      <vt:lpstr>Занижение суммы налога в результате применения неверных ставок по налогу, в частности, если земельные участки, предназначенные для с/х производства, используются не по целевому назначению</vt:lpstr>
      <vt:lpstr>НАЛОГ НА ИМУЩЕСТВО</vt:lpstr>
      <vt:lpstr>Неправомерное применение льгот при несоответствии условиям их применения, в частности, в отсутствие критериев для определения классов энергетической эффективности нежилых зданий, строений, сооружений. </vt:lpstr>
      <vt:lpstr>Неправомерное применение пониженной ставки (льготы) в случае несоблюдения условий для их применения, в частности, когда магистральные трубопроводы, линии электропередач, а также сооружения, являющиеся неотъемлемой технологической частью указанных объектов не участвуют в процессе передачи электроэнергии третьим лицам и используются только для обеспечения собственных нужд</vt:lpstr>
      <vt:lpstr>Занижение  базы в связи  неправомерным применением льготы по движимому имуществу, приобретенному у взаимозависимого лица</vt:lpstr>
      <vt:lpstr>Занижение  базы посредством приобретения и регистрации используемого в деятельности имущества на взаимозависимых лиц, применяющих УСН</vt:lpstr>
      <vt:lpstr>УСНО</vt:lpstr>
      <vt:lpstr>Изменение объекта налогообложения, указанного в уведомлении о применении УСНО, после начала применения</vt:lpstr>
      <vt:lpstr>Неправомерное включение в состав расходов, которые не поименованы в п.1 ст.346.16 НК РФ </vt:lpstr>
      <vt:lpstr>Необоснованное уменьшение налога на сумму страховых взносов, не в том налоговом периоде, в котором данный платеж был произведен</vt:lpstr>
      <vt:lpstr>АНАЛИЗ АРБИТРАЖНОЙ ПРАКТИКИ ПО НАЛО ГОВЫМ  СПОРАМ</vt:lpstr>
      <vt:lpstr>РЕКОМЕНДУЕМ ИЗУЧИТЬ </vt:lpstr>
      <vt:lpstr>НАЛОГ НА ПРИБЫЛЬ</vt:lpstr>
      <vt:lpstr>УЧЕТ ПРОЦЕНТОВ ПО ДОГОВОРУ ЗАЙМА</vt:lpstr>
      <vt:lpstr>УЧЕТ ПРОЦЕНТОВ ПО ДОГОВОРУ ЗАЙМА</vt:lpstr>
      <vt:lpstr>Расходы: прямые и косвенные</vt:lpstr>
      <vt:lpstr>Расходы на увеличение уставного капитала</vt:lpstr>
      <vt:lpstr>Фактическое право на доход</vt:lpstr>
      <vt:lpstr>Дивиденды от своих дочерних компаний – отдельный вид предпринимательской деятельности</vt:lpstr>
      <vt:lpstr>Общие вопросы налогообложения</vt:lpstr>
      <vt:lpstr>Недопустимость обратной силы при ухудшении  положения налогоплательщиков</vt:lpstr>
      <vt:lpstr>Снижение штрафа</vt:lpstr>
      <vt:lpstr>Исправление ошибок</vt:lpstr>
      <vt:lpstr>Исправление ошибок (2)</vt:lpstr>
      <vt:lpstr>Повторная проверка при подаче уточненной декларации</vt:lpstr>
      <vt:lpstr>Повторная проверка при подаче уточненной декларации (2)</vt:lpstr>
      <vt:lpstr>Конституционный суд о порядке привлечения к ответственности </vt:lpstr>
      <vt:lpstr>Суд отказал во взыскании убытков с бывшего руководителя</vt:lpstr>
      <vt:lpstr>Обзор правовых позиций, отраженных в судебных актах Конституционного Суда Российской Федерации и Верховного Суда Российской Федерации, принятых в первом квартале 2019 года по вопросам налогообложения  (Письмо ФНС России от 16.04.2019 N СА-4-7/7164) </vt:lpstr>
      <vt:lpstr>Если цена продукции занижена  (ПАО "Нижнекамскнефтехим«)</vt:lpstr>
      <vt:lpstr>Переход строительной отрасли на проектное финансирование. Эскроу счета</vt:lpstr>
      <vt:lpstr>Когда переходим к новой системе</vt:lpstr>
      <vt:lpstr>Правовая основа счета эскроу (ст.860.7-860.10 ГК РФ)</vt:lpstr>
      <vt:lpstr>Правовая основа счета эскроу (ст.860.7-860.10 ГК РФ)</vt:lpstr>
      <vt:lpstr>Эскроу счета как способ решить проблему дольщиков</vt:lpstr>
      <vt:lpstr>Побочные эффекты новой системы</vt:lpstr>
      <vt:lpstr>Побочные эффекты новой системы</vt:lpstr>
      <vt:lpstr>Побочные эффекты новой системы</vt:lpstr>
      <vt:lpstr>Нерешенные вопросы новой системы</vt:lpstr>
      <vt:lpstr>Нерешенные вопросы новой системы</vt:lpstr>
      <vt:lpstr>Когда можно не использовать эскроу счета (1)</vt:lpstr>
      <vt:lpstr>Когда можно не использовать эскроу счета (2)</vt:lpstr>
      <vt:lpstr>Когда можно не использовать эскроу счета (3)</vt:lpstr>
      <vt:lpstr>Когда можно не использовать эскроу счета (4)</vt:lpstr>
      <vt:lpstr>Особенности учета и налогообложения по новой системе</vt:lpstr>
      <vt:lpstr>Особенности учета и налогообложения по новой системе (2)</vt:lpstr>
      <vt:lpstr>Особенности учета и налогообложения по новой системе (3)</vt:lpstr>
      <vt:lpstr>Особенности учета и налогообложения по новой системе (4)</vt:lpstr>
      <vt:lpstr>Возможности кредитования в иностранных банках</vt:lpstr>
      <vt:lpstr>Принципиальные возможности получить кредит за рубежом</vt:lpstr>
      <vt:lpstr>Валютное регулирование операций по кредитованию в РФ</vt:lpstr>
      <vt:lpstr>Валютное регулирование операций по кредитованию в РФ (2)</vt:lpstr>
      <vt:lpstr>Штраф за нарушение валютного контроля</vt:lpstr>
      <vt:lpstr>СПАСИБО ЗА ВНИМАНИЕ!!!</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Новации законодательства</dc:title>
  <dc:creator>Марина</dc:creator>
  <cp:lastModifiedBy>Марина</cp:lastModifiedBy>
  <cp:revision>491</cp:revision>
  <dcterms:created xsi:type="dcterms:W3CDTF">2018-07-01T11:48:01Z</dcterms:created>
  <dcterms:modified xsi:type="dcterms:W3CDTF">2019-11-06T14:39:35Z</dcterms:modified>
</cp:coreProperties>
</file>