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572" r:id="rId2"/>
    <p:sldId id="573" r:id="rId3"/>
    <p:sldId id="260" r:id="rId4"/>
    <p:sldId id="262" r:id="rId5"/>
    <p:sldId id="263" r:id="rId6"/>
    <p:sldId id="565" r:id="rId7"/>
    <p:sldId id="540" r:id="rId8"/>
    <p:sldId id="541" r:id="rId9"/>
    <p:sldId id="559" r:id="rId10"/>
    <p:sldId id="560" r:id="rId11"/>
    <p:sldId id="561" r:id="rId12"/>
    <p:sldId id="562" r:id="rId13"/>
    <p:sldId id="542" r:id="rId14"/>
    <p:sldId id="571" r:id="rId15"/>
    <p:sldId id="544" r:id="rId16"/>
    <p:sldId id="543" r:id="rId17"/>
    <p:sldId id="546" r:id="rId18"/>
    <p:sldId id="547" r:id="rId19"/>
    <p:sldId id="548" r:id="rId20"/>
    <p:sldId id="549" r:id="rId21"/>
    <p:sldId id="550" r:id="rId22"/>
    <p:sldId id="574" r:id="rId23"/>
    <p:sldId id="566" r:id="rId24"/>
    <p:sldId id="567" r:id="rId25"/>
    <p:sldId id="554" r:id="rId26"/>
    <p:sldId id="555" r:id="rId27"/>
    <p:sldId id="568" r:id="rId28"/>
    <p:sldId id="569" r:id="rId29"/>
    <p:sldId id="570" r:id="rId30"/>
    <p:sldId id="563" r:id="rId31"/>
    <p:sldId id="564" r:id="rId32"/>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обложка" id="{90531B08-7CDB-E94B-A6BE-E3DC4BDD649D}">
          <p14:sldIdLst>
            <p14:sldId id="572"/>
            <p14:sldId id="573"/>
            <p14:sldId id="260"/>
            <p14:sldId id="262"/>
            <p14:sldId id="263"/>
            <p14:sldId id="565"/>
            <p14:sldId id="540"/>
            <p14:sldId id="541"/>
            <p14:sldId id="559"/>
            <p14:sldId id="560"/>
            <p14:sldId id="561"/>
            <p14:sldId id="562"/>
            <p14:sldId id="542"/>
            <p14:sldId id="571"/>
            <p14:sldId id="544"/>
            <p14:sldId id="543"/>
            <p14:sldId id="546"/>
            <p14:sldId id="547"/>
            <p14:sldId id="548"/>
            <p14:sldId id="549"/>
            <p14:sldId id="550"/>
            <p14:sldId id="574"/>
            <p14:sldId id="566"/>
            <p14:sldId id="567"/>
            <p14:sldId id="554"/>
            <p14:sldId id="555"/>
            <p14:sldId id="568"/>
            <p14:sldId id="569"/>
            <p14:sldId id="570"/>
            <p14:sldId id="563"/>
            <p14:sldId id="564"/>
          </p14:sldIdLst>
        </p14:section>
        <p14:section name="тело презентации" id="{BE8F38CE-5F2F-E44E-89B9-41F31378D9A8}">
          <p14:sldIdLst/>
        </p14:section>
      </p14:sectionLst>
    </p:ext>
    <p:ext uri="{EFAFB233-063F-42B5-8137-9DF3F51BA10A}">
      <p15:sldGuideLst xmlns:p15="http://schemas.microsoft.com/office/powerpoint/2012/main">
        <p15:guide id="1" orient="horz" pos="3520">
          <p15:clr>
            <a:srgbClr val="A4A3A4"/>
          </p15:clr>
        </p15:guide>
        <p15:guide id="2" pos="5272">
          <p15:clr>
            <a:srgbClr val="A4A3A4"/>
          </p15:clr>
        </p15:guide>
        <p15:guide id="3" pos="676">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22"/>
    <a:srgbClr val="6E1946"/>
    <a:srgbClr val="FF7E09"/>
    <a:srgbClr val="463232"/>
    <a:srgbClr val="00863D"/>
    <a:srgbClr val="6D69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9257" autoAdjust="0"/>
  </p:normalViewPr>
  <p:slideViewPr>
    <p:cSldViewPr snapToGrid="0" snapToObjects="1">
      <p:cViewPr varScale="1">
        <p:scale>
          <a:sx n="61" d="100"/>
          <a:sy n="61" d="100"/>
        </p:scale>
        <p:origin x="1572" y="60"/>
      </p:cViewPr>
      <p:guideLst>
        <p:guide orient="horz" pos="3520"/>
        <p:guide pos="5272"/>
        <p:guide pos="67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46" d="100"/>
          <a:sy n="146" d="100"/>
        </p:scale>
        <p:origin x="-682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spPr>
            <a:ln w="38100">
              <a:solidFill>
                <a:schemeClr val="accent1"/>
              </a:solidFill>
            </a:ln>
          </c:spPr>
          <c:marker>
            <c:symbol val="circle"/>
            <c:size val="15"/>
            <c:spPr>
              <a:solidFill>
                <a:schemeClr val="bg1"/>
              </a:solidFill>
              <a:ln w="38100"/>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F42-BD4E-B9AC-8C37ECF8177B}"/>
            </c:ext>
          </c:extLst>
        </c:ser>
        <c:ser>
          <c:idx val="1"/>
          <c:order val="1"/>
          <c:tx>
            <c:strRef>
              <c:f>Sheet1!$C$1</c:f>
              <c:strCache>
                <c:ptCount val="1"/>
                <c:pt idx="0">
                  <c:v>Series 2</c:v>
                </c:pt>
              </c:strCache>
            </c:strRef>
          </c:tx>
          <c:spPr>
            <a:ln w="38100">
              <a:solidFill>
                <a:schemeClr val="accent2"/>
              </a:solidFill>
            </a:ln>
          </c:spPr>
          <c:marker>
            <c:symbol val="circle"/>
            <c:size val="15"/>
            <c:spPr>
              <a:solidFill>
                <a:schemeClr val="bg1"/>
              </a:solidFill>
              <a:ln w="38100">
                <a:solidFill>
                  <a:schemeClr val="accent2"/>
                </a:solidFill>
              </a:ln>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F42-BD4E-B9AC-8C37ECF8177B}"/>
            </c:ext>
          </c:extLst>
        </c:ser>
        <c:ser>
          <c:idx val="2"/>
          <c:order val="2"/>
          <c:tx>
            <c:strRef>
              <c:f>Sheet1!$D$1</c:f>
              <c:strCache>
                <c:ptCount val="1"/>
                <c:pt idx="0">
                  <c:v>Series 3</c:v>
                </c:pt>
              </c:strCache>
            </c:strRef>
          </c:tx>
          <c:spPr>
            <a:ln w="38100">
              <a:solidFill>
                <a:schemeClr val="tx2"/>
              </a:solidFill>
            </a:ln>
          </c:spPr>
          <c:marker>
            <c:symbol val="circle"/>
            <c:size val="15"/>
            <c:spPr>
              <a:solidFill>
                <a:schemeClr val="bg1"/>
              </a:solidFill>
              <a:ln w="38100">
                <a:solidFill>
                  <a:schemeClr val="tx2"/>
                </a:solidFill>
              </a:ln>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F42-BD4E-B9AC-8C37ECF8177B}"/>
            </c:ext>
          </c:extLst>
        </c:ser>
        <c:dLbls>
          <c:showLegendKey val="0"/>
          <c:showVal val="0"/>
          <c:showCatName val="0"/>
          <c:showSerName val="0"/>
          <c:showPercent val="0"/>
          <c:showBubbleSize val="0"/>
        </c:dLbls>
        <c:marker val="1"/>
        <c:smooth val="0"/>
        <c:axId val="162925056"/>
        <c:axId val="64255616"/>
      </c:lineChart>
      <c:catAx>
        <c:axId val="162925056"/>
        <c:scaling>
          <c:orientation val="minMax"/>
        </c:scaling>
        <c:delete val="0"/>
        <c:axPos val="b"/>
        <c:numFmt formatCode="General" sourceLinked="0"/>
        <c:majorTickMark val="out"/>
        <c:minorTickMark val="none"/>
        <c:tickLblPos val="nextTo"/>
        <c:txPr>
          <a:bodyPr/>
          <a:lstStyle/>
          <a:p>
            <a:pPr>
              <a:defRPr sz="1200"/>
            </a:pPr>
            <a:endParaRPr lang="ru-RU"/>
          </a:p>
        </c:txPr>
        <c:crossAx val="64255616"/>
        <c:crosses val="autoZero"/>
        <c:auto val="1"/>
        <c:lblAlgn val="ctr"/>
        <c:lblOffset val="100"/>
        <c:noMultiLvlLbl val="0"/>
      </c:catAx>
      <c:valAx>
        <c:axId val="64255616"/>
        <c:scaling>
          <c:orientation val="minMax"/>
        </c:scaling>
        <c:delete val="0"/>
        <c:axPos val="l"/>
        <c:majorGridlines>
          <c:spPr>
            <a:ln w="3175" cmpd="sng">
              <a:solidFill>
                <a:schemeClr val="tx1"/>
              </a:solidFill>
              <a:prstDash val="sysDot"/>
            </a:ln>
          </c:spPr>
        </c:majorGridlines>
        <c:numFmt formatCode="General" sourceLinked="1"/>
        <c:majorTickMark val="out"/>
        <c:minorTickMark val="none"/>
        <c:tickLblPos val="nextTo"/>
        <c:txPr>
          <a:bodyPr/>
          <a:lstStyle/>
          <a:p>
            <a:pPr>
              <a:defRPr sz="1200"/>
            </a:pPr>
            <a:endParaRPr lang="ru-RU"/>
          </a:p>
        </c:txPr>
        <c:crossAx val="162925056"/>
        <c:crosses val="autoZero"/>
        <c:crossBetween val="between"/>
      </c:valAx>
      <c:spPr>
        <a:ln w="3175" cmpd="sng">
          <a:noFill/>
          <a:prstDash val="sysDash"/>
        </a:ln>
      </c:spPr>
    </c:plotArea>
    <c:legend>
      <c:legendPos val="r"/>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doughnutChart>
        <c:varyColors val="1"/>
        <c:ser>
          <c:idx val="0"/>
          <c:order val="0"/>
          <c:tx>
            <c:strRef>
              <c:f>Sheet1!$B$1</c:f>
              <c:strCache>
                <c:ptCount val="1"/>
                <c:pt idx="0">
                  <c:v>Series 1</c:v>
                </c:pt>
              </c:strCache>
            </c:strRef>
          </c:tx>
          <c:spPr>
            <a:ln>
              <a:noFill/>
            </a:ln>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C71-124E-827E-3EF6793B9771}"/>
            </c:ext>
          </c:extLst>
        </c:ser>
        <c:ser>
          <c:idx val="1"/>
          <c:order val="1"/>
          <c:tx>
            <c:strRef>
              <c:f>Sheet1!$C$1</c:f>
              <c:strCache>
                <c:ptCount val="1"/>
                <c:pt idx="0">
                  <c:v>Series 2</c:v>
                </c:pt>
              </c:strCache>
            </c:strRef>
          </c:tx>
          <c:spPr>
            <a:ln>
              <a:noFill/>
            </a:ln>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C71-124E-827E-3EF6793B9771}"/>
            </c:ext>
          </c:extLst>
        </c:ser>
        <c:ser>
          <c:idx val="2"/>
          <c:order val="2"/>
          <c:tx>
            <c:strRef>
              <c:f>Sheet1!$D$1</c:f>
              <c:strCache>
                <c:ptCount val="1"/>
                <c:pt idx="0">
                  <c:v>Series 3</c:v>
                </c:pt>
              </c:strCache>
            </c:strRef>
          </c:tx>
          <c:spPr>
            <a:ln>
              <a:noFill/>
            </a:ln>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C71-124E-827E-3EF6793B9771}"/>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487990280955297"/>
          <c:y val="0.35254724409448801"/>
          <c:w val="0.129763211826352"/>
          <c:h val="0.30115551181102401"/>
        </c:manualLayout>
      </c:layout>
      <c:overlay val="0"/>
      <c:txPr>
        <a:bodyPr/>
        <a:lstStyle/>
        <a:p>
          <a:pPr>
            <a:defRPr sz="1400"/>
          </a:pPr>
          <a:endParaRPr lang="ru-RU"/>
        </a:p>
      </c:txPr>
    </c:legend>
    <c:plotVisOnly val="1"/>
    <c:dispBlanksAs val="gap"/>
    <c:showDLblsOverMax val="0"/>
  </c:chart>
  <c:spPr>
    <a:noFill/>
    <a:ln>
      <a:noFill/>
    </a:ln>
  </c:spPr>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BD6B691-BB39-C442-A648-9FC13D0F1943}" type="datetimeFigureOut">
              <a:rPr lang="en-US" smtClean="0"/>
              <a:t>10/2/2019</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D5B330D-0BC2-4E4C-99F0-51165A0CED54}" type="slidenum">
              <a:rPr lang="en-US" smtClean="0"/>
              <a:t>‹#›</a:t>
            </a:fld>
            <a:endParaRPr lang="en-US"/>
          </a:p>
        </p:txBody>
      </p:sp>
    </p:spTree>
    <p:extLst>
      <p:ext uri="{BB962C8B-B14F-4D97-AF65-F5344CB8AC3E}">
        <p14:creationId xmlns:p14="http://schemas.microsoft.com/office/powerpoint/2010/main" val="2071315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D5B330D-0BC2-4E4C-99F0-51165A0CED54}" type="slidenum">
              <a:rPr lang="en-US" smtClean="0"/>
              <a:t>1</a:t>
            </a:fld>
            <a:endParaRPr lang="en-US" dirty="0"/>
          </a:p>
        </p:txBody>
      </p:sp>
    </p:spTree>
    <p:extLst>
      <p:ext uri="{BB962C8B-B14F-4D97-AF65-F5344CB8AC3E}">
        <p14:creationId xmlns:p14="http://schemas.microsoft.com/office/powerpoint/2010/main" val="41393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презентации">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710000" y="2880000"/>
            <a:ext cx="6661150" cy="2708000"/>
          </a:xfrm>
          <a:prstGeom prst="rect">
            <a:avLst/>
          </a:prstGeom>
        </p:spPr>
        <p:txBody>
          <a:bodyPr vert="horz" lIns="0" tIns="0" rIns="0" bIns="0"/>
          <a:lstStyle>
            <a:lvl1pPr>
              <a:defRPr sz="3200">
                <a:solidFill>
                  <a:srgbClr val="6D695F"/>
                </a:solidFill>
              </a:defRPr>
            </a:lvl1pPr>
          </a:lstStyle>
          <a:p>
            <a:r>
              <a:rPr lang="ru-RU" dirty="0"/>
              <a:t>Тема презентации</a:t>
            </a:r>
            <a:br>
              <a:rPr lang="ru-RU" dirty="0"/>
            </a:br>
            <a:r>
              <a:rPr lang="ru-RU" dirty="0" err="1"/>
              <a:t>подтема</a:t>
            </a:r>
            <a:r>
              <a:rPr lang="ru-RU" dirty="0"/>
              <a:t> презентации (если есть)</a:t>
            </a:r>
            <a:endParaRPr lang="en-US" dirty="0"/>
          </a:p>
        </p:txBody>
      </p:sp>
    </p:spTree>
    <p:extLst>
      <p:ext uri="{BB962C8B-B14F-4D97-AF65-F5344CB8AC3E}">
        <p14:creationId xmlns:p14="http://schemas.microsoft.com/office/powerpoint/2010/main" val="316169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заголовок в 1 строку+текст">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9500" y="720000"/>
            <a:ext cx="7289800" cy="1080000"/>
          </a:xfrm>
          <a:prstGeom prst="rect">
            <a:avLst/>
          </a:prstGeom>
        </p:spPr>
        <p:txBody>
          <a:bodyPr>
            <a:normAutofit/>
          </a:bodyPr>
          <a:lstStyle>
            <a:lvl1pPr>
              <a:defRPr sz="3200" baseline="0">
                <a:solidFill>
                  <a:srgbClr val="2B2222"/>
                </a:solidFill>
              </a:defRPr>
            </a:lvl1pPr>
          </a:lstStyle>
          <a:p>
            <a:r>
              <a:rPr lang="ru-RU" dirty="0"/>
              <a:t>Короткий заголовок в 1 строку</a:t>
            </a:r>
            <a:endParaRPr lang="en-US" dirty="0"/>
          </a:p>
        </p:txBody>
      </p:sp>
      <p:sp>
        <p:nvSpPr>
          <p:cNvPr id="3" name="Subtitle 2"/>
          <p:cNvSpPr>
            <a:spLocks noGrp="1"/>
          </p:cNvSpPr>
          <p:nvPr>
            <p:ph type="subTitle" idx="1" hasCustomPrompt="1"/>
          </p:nvPr>
        </p:nvSpPr>
        <p:spPr>
          <a:xfrm>
            <a:off x="1079500" y="1800000"/>
            <a:ext cx="7290000" cy="3788000"/>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rgbClr val="6D695F"/>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Tree>
    <p:extLst>
      <p:ext uri="{BB962C8B-B14F-4D97-AF65-F5344CB8AC3E}">
        <p14:creationId xmlns:p14="http://schemas.microsoft.com/office/powerpoint/2010/main" val="179583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к в 2 строки+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3600" cy="1260000"/>
          </a:xfrm>
          <a:prstGeom prst="rect">
            <a:avLst/>
          </a:prstGeom>
        </p:spPr>
        <p:txBody>
          <a:bodyPr>
            <a:normAutofit/>
          </a:bodyPr>
          <a:lstStyle>
            <a:lvl1pPr>
              <a:defRPr sz="3200" baseline="0">
                <a:solidFill>
                  <a:srgbClr val="2B2222"/>
                </a:solidFill>
              </a:defRPr>
            </a:lvl1pPr>
          </a:lstStyle>
          <a:p>
            <a:r>
              <a:rPr lang="ru-RU" dirty="0"/>
              <a:t>Очень большой и длинный заголовок в две строки и не меньше!</a:t>
            </a:r>
            <a:endParaRPr lang="en-US" dirty="0"/>
          </a:p>
        </p:txBody>
      </p:sp>
      <p:sp>
        <p:nvSpPr>
          <p:cNvPr id="3" name="Content Placeholder 2"/>
          <p:cNvSpPr>
            <a:spLocks noGrp="1"/>
          </p:cNvSpPr>
          <p:nvPr>
            <p:ph idx="1" hasCustomPrompt="1"/>
          </p:nvPr>
        </p:nvSpPr>
        <p:spPr>
          <a:xfrm>
            <a:off x="1079500" y="1980000"/>
            <a:ext cx="7289800" cy="3600000"/>
          </a:xfrm>
          <a:prstGeom prst="rect">
            <a:avLst/>
          </a:prstGeom>
        </p:spPr>
        <p:txBody>
          <a:bodyPr lIns="0" tIns="0" rIns="0" bIns="0"/>
          <a:lstStyle>
            <a:lvl1pPr>
              <a:defRPr baseline="0"/>
            </a:lvl1pPr>
            <a:lvl2pPr>
              <a:defRPr baseline="0"/>
            </a:lvl2pPr>
            <a:lvl3pPr>
              <a:defRPr baseline="0"/>
            </a:lvl3pPr>
            <a:lvl4pPr>
              <a:defRPr/>
            </a:lvl4pPr>
            <a:lvl5pPr>
              <a:defRPr/>
            </a:lvl5pPr>
          </a:lstStyle>
          <a:p>
            <a:pPr lvl="0"/>
            <a:r>
              <a:rPr lang="ru-RU" dirty="0"/>
              <a:t>первый уровень списка (шрифт </a:t>
            </a:r>
            <a:r>
              <a:rPr lang="en-US" dirty="0" err="1"/>
              <a:t>Trebushet</a:t>
            </a:r>
            <a:r>
              <a:rPr lang="en-US" dirty="0"/>
              <a:t> 24)</a:t>
            </a:r>
            <a:r>
              <a:rPr lang="ru-RU" dirty="0"/>
              <a:t>;</a:t>
            </a:r>
          </a:p>
          <a:p>
            <a:pPr lvl="1"/>
            <a:r>
              <a:rPr lang="ru-RU" dirty="0"/>
              <a:t>второй уровень списка</a:t>
            </a:r>
            <a:r>
              <a:rPr lang="en-US" dirty="0"/>
              <a:t> (</a:t>
            </a:r>
            <a:r>
              <a:rPr lang="ru-RU" dirty="0"/>
              <a:t>шрифт </a:t>
            </a:r>
            <a:r>
              <a:rPr lang="en-US" dirty="0" err="1"/>
              <a:t>Trebushet</a:t>
            </a:r>
            <a:r>
              <a:rPr lang="en-US" dirty="0"/>
              <a:t> 20);</a:t>
            </a:r>
            <a:endParaRPr lang="ru-RU" dirty="0"/>
          </a:p>
          <a:p>
            <a:pPr lvl="2"/>
            <a:r>
              <a:rPr lang="ru-RU" dirty="0"/>
              <a:t>третий уровень списка (шрифт </a:t>
            </a:r>
            <a:r>
              <a:rPr lang="en-US" dirty="0" err="1"/>
              <a:t>Trebushet</a:t>
            </a:r>
            <a:r>
              <a:rPr lang="en-US" dirty="0"/>
              <a:t> 18);</a:t>
            </a:r>
            <a:endParaRPr lang="ru-RU" dirty="0"/>
          </a:p>
          <a:p>
            <a:pPr lvl="3"/>
            <a:r>
              <a:rPr lang="ru-RU" dirty="0"/>
              <a:t>четвертый уровень списка (шрифт </a:t>
            </a:r>
            <a:r>
              <a:rPr lang="en-US" dirty="0" err="1"/>
              <a:t>Trebushet</a:t>
            </a:r>
            <a:r>
              <a:rPr lang="en-US" dirty="0"/>
              <a:t> 16);</a:t>
            </a:r>
            <a:endParaRPr lang="ru-RU" dirty="0"/>
          </a:p>
          <a:p>
            <a:pPr lvl="4"/>
            <a:r>
              <a:rPr lang="ru-RU" dirty="0"/>
              <a:t>пятый уровень списка (шрифт </a:t>
            </a:r>
            <a:r>
              <a:rPr lang="en-US" dirty="0" err="1"/>
              <a:t>Trebushet</a:t>
            </a:r>
            <a:r>
              <a:rPr lang="en-US" dirty="0"/>
              <a:t> 14).</a:t>
            </a:r>
          </a:p>
        </p:txBody>
      </p:sp>
    </p:spTree>
    <p:extLst>
      <p:ext uri="{BB962C8B-B14F-4D97-AF65-F5344CB8AC3E}">
        <p14:creationId xmlns:p14="http://schemas.microsoft.com/office/powerpoint/2010/main" val="230912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график">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График</a:t>
            </a:r>
            <a:endParaRPr lang="en-US" dirty="0"/>
          </a:p>
        </p:txBody>
      </p:sp>
      <p:graphicFrame>
        <p:nvGraphicFramePr>
          <p:cNvPr id="9" name="Chart 8"/>
          <p:cNvGraphicFramePr/>
          <p:nvPr userDrawn="1">
            <p:extLst>
              <p:ext uri="{D42A27DB-BD31-4B8C-83A1-F6EECF244321}">
                <p14:modId xmlns:p14="http://schemas.microsoft.com/office/powerpoint/2010/main" val="861872217"/>
              </p:ext>
            </p:extLst>
          </p:nvPr>
        </p:nvGraphicFramePr>
        <p:xfrm>
          <a:off x="781200" y="1620000"/>
          <a:ext cx="78989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474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Диаграмма</a:t>
            </a:r>
            <a:endParaRPr lang="en-US" dirty="0"/>
          </a:p>
        </p:txBody>
      </p:sp>
      <p:graphicFrame>
        <p:nvGraphicFramePr>
          <p:cNvPr id="9" name="Chart 8"/>
          <p:cNvGraphicFramePr/>
          <p:nvPr userDrawn="1">
            <p:extLst>
              <p:ext uri="{D42A27DB-BD31-4B8C-83A1-F6EECF244321}">
                <p14:modId xmlns:p14="http://schemas.microsoft.com/office/powerpoint/2010/main" val="2042556359"/>
              </p:ext>
            </p:extLst>
          </p:nvPr>
        </p:nvGraphicFramePr>
        <p:xfrm>
          <a:off x="-438150" y="1620000"/>
          <a:ext cx="880745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152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Таблица</a:t>
            </a:r>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604537329"/>
              </p:ext>
            </p:extLst>
          </p:nvPr>
        </p:nvGraphicFramePr>
        <p:xfrm>
          <a:off x="1080000" y="1440000"/>
          <a:ext cx="7289300" cy="4148000"/>
        </p:xfrm>
        <a:graphic>
          <a:graphicData uri="http://schemas.openxmlformats.org/drawingml/2006/table">
            <a:tbl>
              <a:tblPr firstRow="1" bandRow="1">
                <a:tableStyleId>{F5AB1C69-6EDB-4FF4-983F-18BD219EF322}</a:tableStyleId>
              </a:tblPr>
              <a:tblGrid>
                <a:gridCol w="728930">
                  <a:extLst>
                    <a:ext uri="{9D8B030D-6E8A-4147-A177-3AD203B41FA5}">
                      <a16:colId xmlns:a16="http://schemas.microsoft.com/office/drawing/2014/main" val="20000"/>
                    </a:ext>
                  </a:extLst>
                </a:gridCol>
                <a:gridCol w="728930">
                  <a:extLst>
                    <a:ext uri="{9D8B030D-6E8A-4147-A177-3AD203B41FA5}">
                      <a16:colId xmlns:a16="http://schemas.microsoft.com/office/drawing/2014/main" val="20001"/>
                    </a:ext>
                  </a:extLst>
                </a:gridCol>
                <a:gridCol w="728930">
                  <a:extLst>
                    <a:ext uri="{9D8B030D-6E8A-4147-A177-3AD203B41FA5}">
                      <a16:colId xmlns:a16="http://schemas.microsoft.com/office/drawing/2014/main" val="20002"/>
                    </a:ext>
                  </a:extLst>
                </a:gridCol>
                <a:gridCol w="728930">
                  <a:extLst>
                    <a:ext uri="{9D8B030D-6E8A-4147-A177-3AD203B41FA5}">
                      <a16:colId xmlns:a16="http://schemas.microsoft.com/office/drawing/2014/main" val="20003"/>
                    </a:ext>
                  </a:extLst>
                </a:gridCol>
                <a:gridCol w="728930">
                  <a:extLst>
                    <a:ext uri="{9D8B030D-6E8A-4147-A177-3AD203B41FA5}">
                      <a16:colId xmlns:a16="http://schemas.microsoft.com/office/drawing/2014/main" val="20004"/>
                    </a:ext>
                  </a:extLst>
                </a:gridCol>
                <a:gridCol w="728930">
                  <a:extLst>
                    <a:ext uri="{9D8B030D-6E8A-4147-A177-3AD203B41FA5}">
                      <a16:colId xmlns:a16="http://schemas.microsoft.com/office/drawing/2014/main" val="20005"/>
                    </a:ext>
                  </a:extLst>
                </a:gridCol>
                <a:gridCol w="728930">
                  <a:extLst>
                    <a:ext uri="{9D8B030D-6E8A-4147-A177-3AD203B41FA5}">
                      <a16:colId xmlns:a16="http://schemas.microsoft.com/office/drawing/2014/main" val="20006"/>
                    </a:ext>
                  </a:extLst>
                </a:gridCol>
                <a:gridCol w="728930">
                  <a:extLst>
                    <a:ext uri="{9D8B030D-6E8A-4147-A177-3AD203B41FA5}">
                      <a16:colId xmlns:a16="http://schemas.microsoft.com/office/drawing/2014/main" val="20007"/>
                    </a:ext>
                  </a:extLst>
                </a:gridCol>
                <a:gridCol w="728930">
                  <a:extLst>
                    <a:ext uri="{9D8B030D-6E8A-4147-A177-3AD203B41FA5}">
                      <a16:colId xmlns:a16="http://schemas.microsoft.com/office/drawing/2014/main" val="20008"/>
                    </a:ext>
                  </a:extLst>
                </a:gridCol>
                <a:gridCol w="728930">
                  <a:extLst>
                    <a:ext uri="{9D8B030D-6E8A-4147-A177-3AD203B41FA5}">
                      <a16:colId xmlns:a16="http://schemas.microsoft.com/office/drawing/2014/main" val="20009"/>
                    </a:ext>
                  </a:extLst>
                </a:gridCol>
              </a:tblGrid>
              <a:tr h="4148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414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9485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екст+1фото">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0000" cy="1080000"/>
          </a:xfrm>
          <a:prstGeom prst="rect">
            <a:avLst/>
          </a:prstGeom>
        </p:spPr>
        <p:txBody>
          <a:bodyPr>
            <a:normAutofit/>
          </a:bodyPr>
          <a:lstStyle>
            <a:lvl1pPr>
              <a:defRPr sz="3200">
                <a:solidFill>
                  <a:srgbClr val="2B2222"/>
                </a:solidFill>
              </a:defRPr>
            </a:lvl1pPr>
          </a:lstStyle>
          <a:p>
            <a:r>
              <a:rPr lang="ru-RU" dirty="0"/>
              <a:t>Короткий заголовок в 1 строку</a:t>
            </a:r>
            <a:endParaRPr lang="en-US" dirty="0"/>
          </a:p>
        </p:txBody>
      </p:sp>
      <p:sp>
        <p:nvSpPr>
          <p:cNvPr id="3" name="Content Placeholder 2"/>
          <p:cNvSpPr>
            <a:spLocks noGrp="1"/>
          </p:cNvSpPr>
          <p:nvPr>
            <p:ph sz="half" idx="1" hasCustomPrompt="1"/>
          </p:nvPr>
        </p:nvSpPr>
        <p:spPr>
          <a:xfrm>
            <a:off x="1079500" y="1800000"/>
            <a:ext cx="3600000" cy="3780000"/>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4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2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
        <p:nvSpPr>
          <p:cNvPr id="9" name="Picture Placeholder 8"/>
          <p:cNvSpPr>
            <a:spLocks noGrp="1"/>
          </p:cNvSpPr>
          <p:nvPr>
            <p:ph type="pic" sz="quarter" idx="10" hasCustomPrompt="1"/>
          </p:nvPr>
        </p:nvSpPr>
        <p:spPr>
          <a:xfrm>
            <a:off x="4679500" y="1800000"/>
            <a:ext cx="3689800" cy="3780000"/>
          </a:xfrm>
          <a:prstGeom prst="rect">
            <a:avLst/>
          </a:prstGeom>
        </p:spPr>
        <p:txBody>
          <a:bodyPr/>
          <a:lstStyle>
            <a:lvl1pPr marL="0" indent="0">
              <a:buNone/>
              <a:defRPr/>
            </a:lvl1pPr>
          </a:lstStyle>
          <a:p>
            <a:r>
              <a:rPr lang="ru-RU" dirty="0"/>
              <a:t>фотография одна</a:t>
            </a:r>
            <a:endParaRPr lang="en-US" dirty="0"/>
          </a:p>
        </p:txBody>
      </p:sp>
    </p:spTree>
    <p:extLst>
      <p:ext uri="{BB962C8B-B14F-4D97-AF65-F5344CB8AC3E}">
        <p14:creationId xmlns:p14="http://schemas.microsoft.com/office/powerpoint/2010/main" val="256444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лайд сравнения">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0000" cy="900000"/>
          </a:xfrm>
          <a:prstGeom prst="rect">
            <a:avLst/>
          </a:prstGeom>
        </p:spPr>
        <p:txBody>
          <a:bodyPr>
            <a:normAutofit/>
          </a:bodyPr>
          <a:lstStyle>
            <a:lvl1pPr>
              <a:defRPr sz="3200"/>
            </a:lvl1pPr>
          </a:lstStyle>
          <a:p>
            <a:r>
              <a:rPr lang="ru-RU" dirty="0"/>
              <a:t>Короткий заголовок в 1 строку</a:t>
            </a:r>
            <a:endParaRPr lang="en-US" dirty="0"/>
          </a:p>
        </p:txBody>
      </p:sp>
      <p:sp>
        <p:nvSpPr>
          <p:cNvPr id="3" name="Text Placeholder 2"/>
          <p:cNvSpPr>
            <a:spLocks noGrp="1"/>
          </p:cNvSpPr>
          <p:nvPr>
            <p:ph type="body" idx="1" hasCustomPrompt="1"/>
          </p:nvPr>
        </p:nvSpPr>
        <p:spPr>
          <a:xfrm>
            <a:off x="1079500" y="1620000"/>
            <a:ext cx="3600000" cy="540000"/>
          </a:xfrm>
          <a:prstGeom prst="rect">
            <a:avLst/>
          </a:prstGeom>
        </p:spPr>
        <p:txBody>
          <a:bodyPr lIns="0" tIns="0" rIns="0" bIns="0"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Н</a:t>
            </a:r>
            <a:r>
              <a:rPr lang="ru-RU" dirty="0" err="1"/>
              <a:t>азвание</a:t>
            </a:r>
            <a:r>
              <a:rPr lang="ru-RU" dirty="0"/>
              <a:t> 1 объекта сравнения</a:t>
            </a:r>
          </a:p>
        </p:txBody>
      </p:sp>
      <p:sp>
        <p:nvSpPr>
          <p:cNvPr id="5" name="Text Placeholder 4"/>
          <p:cNvSpPr>
            <a:spLocks noGrp="1"/>
          </p:cNvSpPr>
          <p:nvPr>
            <p:ph type="body" sz="quarter" idx="3" hasCustomPrompt="1"/>
          </p:nvPr>
        </p:nvSpPr>
        <p:spPr>
          <a:xfrm>
            <a:off x="4752000" y="1620000"/>
            <a:ext cx="3600000" cy="540000"/>
          </a:xfrm>
          <a:prstGeom prst="rect">
            <a:avLst/>
          </a:prstGeom>
        </p:spPr>
        <p:txBody>
          <a:bodyPr lIns="0" tIns="0" rIns="0" bIns="0" anchor="b">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Н</a:t>
            </a:r>
            <a:r>
              <a:rPr lang="ru-RU" dirty="0" err="1"/>
              <a:t>азвание</a:t>
            </a:r>
            <a:r>
              <a:rPr lang="ru-RU" dirty="0"/>
              <a:t> 2 объекта сравнения</a:t>
            </a:r>
          </a:p>
        </p:txBody>
      </p:sp>
      <p:sp>
        <p:nvSpPr>
          <p:cNvPr id="10" name="Content Placeholder 2"/>
          <p:cNvSpPr>
            <a:spLocks noGrp="1"/>
          </p:cNvSpPr>
          <p:nvPr>
            <p:ph sz="half" idx="10" hasCustomPrompt="1"/>
          </p:nvPr>
        </p:nvSpPr>
        <p:spPr>
          <a:xfrm>
            <a:off x="1079500" y="2340000"/>
            <a:ext cx="3600000" cy="3240000"/>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6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2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0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
        <p:nvSpPr>
          <p:cNvPr id="11" name="Content Placeholder 3"/>
          <p:cNvSpPr>
            <a:spLocks noGrp="1"/>
          </p:cNvSpPr>
          <p:nvPr>
            <p:ph sz="half" idx="2" hasCustomPrompt="1"/>
          </p:nvPr>
        </p:nvSpPr>
        <p:spPr>
          <a:xfrm>
            <a:off x="4752000" y="2340000"/>
            <a:ext cx="3600000" cy="3240000"/>
          </a:xfrm>
          <a:prstGeom prst="rect">
            <a:avLst/>
          </a:prstGeom>
        </p:spPr>
        <p:txBody>
          <a:bodyPr lIns="0" tIns="0" rIns="0" bIns="0"/>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2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0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rgbClr val="6D695F"/>
              </a:solidFill>
              <a:effectLst/>
              <a:uLnTx/>
              <a:uFillTx/>
              <a:latin typeface="+mn-lt"/>
              <a:ea typeface="+mn-ea"/>
              <a:cs typeface="+mn-cs"/>
            </a:endParaRPr>
          </a:p>
        </p:txBody>
      </p:sp>
    </p:spTree>
    <p:extLst>
      <p:ext uri="{BB962C8B-B14F-4D97-AF65-F5344CB8AC3E}">
        <p14:creationId xmlns:p14="http://schemas.microsoft.com/office/powerpoint/2010/main" val="371301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фото без текс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4680000"/>
            <a:ext cx="7289800" cy="360000"/>
          </a:xfrm>
          <a:prstGeom prst="rect">
            <a:avLst/>
          </a:prstGeom>
        </p:spPr>
        <p:txBody>
          <a:bodyPr anchor="b">
            <a:normAutofit/>
          </a:bodyPr>
          <a:lstStyle>
            <a:lvl1pPr algn="l">
              <a:defRPr sz="1800" b="1" baseline="0"/>
            </a:lvl1pPr>
          </a:lstStyle>
          <a:p>
            <a:r>
              <a:rPr lang="en-US" dirty="0" err="1"/>
              <a:t>П</a:t>
            </a:r>
            <a:r>
              <a:rPr lang="ru-RU" dirty="0" err="1"/>
              <a:t>одпись</a:t>
            </a:r>
            <a:r>
              <a:rPr lang="ru-RU" dirty="0"/>
              <a:t> к фото</a:t>
            </a:r>
            <a:endParaRPr lang="en-US" dirty="0"/>
          </a:p>
        </p:txBody>
      </p:sp>
      <p:sp>
        <p:nvSpPr>
          <p:cNvPr id="3" name="Picture Placeholder 2"/>
          <p:cNvSpPr>
            <a:spLocks noGrp="1"/>
          </p:cNvSpPr>
          <p:nvPr>
            <p:ph type="pic" idx="1" hasCustomPrompt="1"/>
          </p:nvPr>
        </p:nvSpPr>
        <p:spPr>
          <a:xfrm>
            <a:off x="1079500" y="612775"/>
            <a:ext cx="72898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Ф</a:t>
            </a:r>
            <a:r>
              <a:rPr lang="ru-RU" dirty="0"/>
              <a:t>ото большое</a:t>
            </a:r>
            <a:endParaRPr lang="en-US" dirty="0"/>
          </a:p>
        </p:txBody>
      </p:sp>
      <p:sp>
        <p:nvSpPr>
          <p:cNvPr id="4" name="Text Placeholder 3"/>
          <p:cNvSpPr>
            <a:spLocks noGrp="1"/>
          </p:cNvSpPr>
          <p:nvPr>
            <p:ph type="body" sz="half" idx="2" hasCustomPrompt="1"/>
          </p:nvPr>
        </p:nvSpPr>
        <p:spPr>
          <a:xfrm>
            <a:off x="1079500" y="5040000"/>
            <a:ext cx="7289800" cy="540000"/>
          </a:xfrm>
          <a:prstGeom prst="rect">
            <a:avLst/>
          </a:prstGeom>
        </p:spPr>
        <p:txBody>
          <a:bodyPr lIns="0" tIns="3600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К</a:t>
            </a:r>
            <a:r>
              <a:rPr lang="ru-RU" dirty="0" err="1"/>
              <a:t>омментарий</a:t>
            </a:r>
            <a:r>
              <a:rPr lang="ru-RU" dirty="0"/>
              <a:t> к подписи</a:t>
            </a:r>
          </a:p>
        </p:txBody>
      </p:sp>
    </p:spTree>
    <p:extLst>
      <p:ext uri="{BB962C8B-B14F-4D97-AF65-F5344CB8AC3E}">
        <p14:creationId xmlns:p14="http://schemas.microsoft.com/office/powerpoint/2010/main" val="415693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951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8" r:id="rId5"/>
    <p:sldLayoutId id="2147483659" r:id="rId6"/>
    <p:sldLayoutId id="2147483652" r:id="rId7"/>
    <p:sldLayoutId id="2147483653" r:id="rId8"/>
    <p:sldLayoutId id="2147483657" r:id="rId9"/>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6D695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6D695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D695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6D695F"/>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D69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2000" y="2880000"/>
            <a:ext cx="6677300" cy="1800000"/>
          </a:xfrm>
          <a:prstGeom prst="rect">
            <a:avLst/>
          </a:prstGeom>
        </p:spPr>
        <p:txBody>
          <a:bodyPr/>
          <a:lstStyle/>
          <a:p>
            <a:pPr algn="r"/>
            <a:br>
              <a:rPr lang="ru-RU" sz="2800" dirty="0"/>
            </a:br>
            <a:r>
              <a:rPr lang="ru-RU" sz="2800" dirty="0"/>
              <a:t>Стратегия развития строительной отрасли до 2030 года</a:t>
            </a:r>
            <a:br>
              <a:rPr lang="ru-RU" sz="2800" dirty="0"/>
            </a:br>
            <a:br>
              <a:rPr lang="ru-RU" sz="2800" dirty="0"/>
            </a:br>
            <a:endParaRPr lang="en-US" sz="2000" i="1" dirty="0"/>
          </a:p>
        </p:txBody>
      </p:sp>
      <p:pic>
        <p:nvPicPr>
          <p:cNvPr id="1026" name="Picture 2" descr="ÐÐ°ÑÑÐ¸Ð½ÐºÐ¸ Ð¿Ð¾ Ð·Ð°Ð¿ÑÐ¾ÑÑ Ð¼Ð¸Ð½ÑÑÑÐ¾Ð¹ ÑÐ¾ÑÑÐ¸Ð¸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937" y="814178"/>
            <a:ext cx="2343150" cy="937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ÐÐ°ÑÑÐ¸Ð½ÐºÐ¸ Ð¿Ð¾ Ð·Ð°Ð¿ÑÐ¾ÑÑ Ð½Ð¾ÑÑÑÐ¾Ð¹">
            <a:extLst>
              <a:ext uri="{FF2B5EF4-FFF2-40B4-BE49-F238E27FC236}">
                <a16:creationId xmlns:a16="http://schemas.microsoft.com/office/drawing/2014/main" id="{9C6034D3-F703-47CC-95B1-DFDDAFD69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05192"/>
            <a:ext cx="1326512" cy="94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Промышленное строительство</a:t>
            </a:r>
          </a:p>
        </p:txBody>
      </p:sp>
      <p:sp>
        <p:nvSpPr>
          <p:cNvPr id="5" name="Объект 4"/>
          <p:cNvSpPr>
            <a:spLocks noGrp="1"/>
          </p:cNvSpPr>
          <p:nvPr>
            <p:ph idx="1"/>
          </p:nvPr>
        </p:nvSpPr>
        <p:spPr>
          <a:xfrm>
            <a:off x="567275" y="952499"/>
            <a:ext cx="8070168" cy="4937023"/>
          </a:xfrm>
        </p:spPr>
        <p:txBody>
          <a:bodyPr>
            <a:noAutofit/>
          </a:bodyPr>
          <a:lstStyle/>
          <a:p>
            <a:pPr marL="0" indent="0">
              <a:buNone/>
            </a:pPr>
            <a:r>
              <a:rPr lang="ru-RU" sz="1400" b="1" dirty="0"/>
              <a:t>Цели и задачи</a:t>
            </a:r>
            <a:r>
              <a:rPr lang="en-US" sz="1400" b="1" dirty="0"/>
              <a:t>:</a:t>
            </a:r>
            <a:r>
              <a:rPr lang="ru-RU" sz="1400" b="1" dirty="0"/>
              <a:t> </a:t>
            </a:r>
            <a:endParaRPr lang="ru-RU" sz="1400" i="1" dirty="0"/>
          </a:p>
          <a:p>
            <a:pPr marL="180975" indent="-180975" algn="just">
              <a:tabLst>
                <a:tab pos="180975" algn="l"/>
              </a:tabLst>
            </a:pPr>
            <a:r>
              <a:rPr lang="ru-RU" sz="1100" dirty="0"/>
              <a:t>Технологическое развитие сферы промышленного строительства и снижение зависимости от иностранных технологий в области строительства промышленных объектов, особенно при проектировании и строительстве технически сложных и уникальных крупных объектов</a:t>
            </a:r>
          </a:p>
          <a:p>
            <a:pPr marL="180975" indent="-180975" algn="just">
              <a:tabLst>
                <a:tab pos="180975" algn="l"/>
              </a:tabLst>
            </a:pPr>
            <a:r>
              <a:rPr lang="ru-RU" sz="1100" dirty="0"/>
              <a:t>Стимулирование развития современных строительных предприятий — интеграторов полного цикла, способных реализовывать масштабные индустриальные проекты под ключ</a:t>
            </a:r>
          </a:p>
          <a:p>
            <a:pPr marL="180975" indent="-180975" algn="just">
              <a:tabLst>
                <a:tab pos="180975" algn="l"/>
              </a:tabLst>
            </a:pPr>
            <a:r>
              <a:rPr lang="ru-RU" sz="1100" dirty="0"/>
              <a:t>Повышение конкурентоспособности российских строительных компаний, расширение их присутствия на внешних рынках</a:t>
            </a:r>
          </a:p>
          <a:p>
            <a:pPr marL="180975" indent="-180975" algn="just">
              <a:tabLst>
                <a:tab pos="180975" algn="l"/>
              </a:tabLst>
            </a:pPr>
            <a:r>
              <a:rPr lang="ru-RU" sz="1100" dirty="0"/>
              <a:t>Повышение прозрачности рынка и уровня конкуренции среди строительных и подрядных организаций, в том числе на региональном уровне</a:t>
            </a:r>
          </a:p>
          <a:p>
            <a:pPr marL="180975" indent="-180975" algn="just">
              <a:tabLst>
                <a:tab pos="180975" algn="l"/>
              </a:tabLst>
            </a:pPr>
            <a:r>
              <a:rPr lang="ru-RU" sz="1100" dirty="0"/>
              <a:t>Приоритизация компетенций и квалификации при выборе подрядчика в промышленном строительстве, что будет способствовать росту конкурентоспособности отечественной строительной отрасли</a:t>
            </a:r>
          </a:p>
          <a:p>
            <a:pPr marL="180975" indent="-180975" algn="just">
              <a:tabLst>
                <a:tab pos="180975" algn="l"/>
              </a:tabLst>
            </a:pPr>
            <a:r>
              <a:rPr lang="ru-RU" sz="1100" dirty="0"/>
              <a:t>Снижение необходимого размера обеспечения исполнения контрактов исходя из годовой, а не полной стоимости работ для расширения круга потенциальных подрядчиков</a:t>
            </a:r>
          </a:p>
          <a:p>
            <a:pPr marL="180975" indent="-180975" algn="just">
              <a:tabLst>
                <a:tab pos="180975" algn="l"/>
              </a:tabLst>
            </a:pPr>
            <a:r>
              <a:rPr lang="ru-RU" sz="1100" dirty="0"/>
              <a:t>Совершенствование нормативно-правового и нормативно-технического регулирования сферы промышленного строительства и расширение использования технологий информационного моделирования на всех этапах жизненного цикла объекта капитального строительства</a:t>
            </a:r>
          </a:p>
          <a:p>
            <a:pPr marL="180975" indent="-180975" algn="just">
              <a:tabLst>
                <a:tab pos="180975" algn="l"/>
              </a:tabLst>
            </a:pPr>
            <a:r>
              <a:rPr lang="ru-RU" sz="1100" dirty="0"/>
              <a:t>Оптимизация количества и сроков прохождения административных процедур за счет их перевода в «бесшовную» цифровую среду</a:t>
            </a:r>
          </a:p>
          <a:p>
            <a:pPr marL="180975" indent="-180975" algn="just">
              <a:tabLst>
                <a:tab pos="180975" algn="l"/>
              </a:tabLst>
            </a:pPr>
            <a:r>
              <a:rPr lang="ru-RU" sz="1100" dirty="0"/>
              <a:t>Повторное использование данных, содержащихся в информационных системах и платформах, существующих или планируемых к реализации в отрасли, посредством систем и информационных ресурсов, существующих и планируемых в отрасли для избежание дублирования</a:t>
            </a:r>
          </a:p>
          <a:p>
            <a:pPr marL="180975" indent="-180975" algn="just">
              <a:tabLst>
                <a:tab pos="180975" algn="l"/>
              </a:tabLst>
            </a:pPr>
            <a:r>
              <a:rPr lang="ru-RU" sz="1100" dirty="0"/>
              <a:t>Масштабное использование типовых проектных решений в сфере промышленного строительства преимущественно на базе технологий информационного моделирования</a:t>
            </a:r>
          </a:p>
          <a:p>
            <a:pPr marL="180975" indent="-180975" algn="just">
              <a:tabLst>
                <a:tab pos="180975" algn="l"/>
              </a:tabLst>
            </a:pPr>
            <a:r>
              <a:rPr lang="ru-RU" sz="1100" dirty="0"/>
              <a:t>Повышение кадрового потенциала путем развития квалификаций в сфере промышленного строительства, развитие компетенций работников отрасли, соответствие принципам рационального природопользования, охраны окружающей среды и энергоэффективности</a:t>
            </a:r>
          </a:p>
        </p:txBody>
      </p:sp>
      <p:pic>
        <p:nvPicPr>
          <p:cNvPr id="6" name="Picture 6" descr="https://start-mybusiness.ru/wp-content/uploads/2018/12/0024d9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10" y="34154"/>
            <a:ext cx="1885139" cy="4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4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строительной отрасли в рамках </a:t>
            </a:r>
            <a:br>
              <a:rPr lang="ru-RU" sz="2000" b="1" dirty="0"/>
            </a:br>
            <a:r>
              <a:rPr lang="ru-RU" sz="2000" b="1" dirty="0"/>
              <a:t>ЕАЭС</a:t>
            </a:r>
          </a:p>
        </p:txBody>
      </p:sp>
      <p:sp>
        <p:nvSpPr>
          <p:cNvPr id="6" name="Объект 4"/>
          <p:cNvSpPr txBox="1">
            <a:spLocks/>
          </p:cNvSpPr>
          <p:nvPr/>
        </p:nvSpPr>
        <p:spPr>
          <a:xfrm>
            <a:off x="567275" y="1082464"/>
            <a:ext cx="8070168" cy="4562475"/>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2400" kern="1200" baseline="0">
                <a:solidFill>
                  <a:srgbClr val="6D695F"/>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rgbClr val="6D695F"/>
                </a:solidFill>
                <a:latin typeface="+mn-lt"/>
                <a:ea typeface="+mn-ea"/>
                <a:cs typeface="+mn-cs"/>
              </a:defRPr>
            </a:lvl2pPr>
            <a:lvl3pPr marL="1143000" indent="-228600" algn="l" defTabSz="457200" rtl="0" eaLnBrk="1" latinLnBrk="0" hangingPunct="1">
              <a:spcBef>
                <a:spcPct val="20000"/>
              </a:spcBef>
              <a:buFont typeface="Arial"/>
              <a:buChar char="•"/>
              <a:defRPr sz="1800" kern="1200" baseline="0">
                <a:solidFill>
                  <a:srgbClr val="6D695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6D695F"/>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D69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ru-RU" sz="1400" b="1" dirty="0"/>
              <a:t>Цель</a:t>
            </a:r>
            <a:r>
              <a:rPr lang="en-US" sz="1400" b="1" dirty="0"/>
              <a:t>:</a:t>
            </a:r>
            <a:r>
              <a:rPr lang="ru-RU" sz="1400" b="1" dirty="0"/>
              <a:t> </a:t>
            </a:r>
          </a:p>
          <a:p>
            <a:r>
              <a:rPr lang="ru-RU" sz="1200" i="1" dirty="0"/>
              <a:t>усиление инвестиционной активности Российской Федерации в реализации крупнейших совместных инвестиционных проектов строительства и реконструкции на уровне ЕАЭС</a:t>
            </a:r>
          </a:p>
          <a:p>
            <a:r>
              <a:rPr lang="ru-RU" sz="1200" i="1" dirty="0"/>
              <a:t>предоставление актуальной официальной информации о крупнейших совместных инвестиционных проектах на уровне ЕАЭС, реализуемых как на территории Российской Федерации, так и на территории других государств-членов ЕАЭС</a:t>
            </a:r>
          </a:p>
          <a:p>
            <a:r>
              <a:rPr lang="ru-RU" sz="1200" i="1" dirty="0"/>
              <a:t>формирование взаимосогласованной системы нормативных документов в строительстве, гармонизированную с международными стандартами, документами ЕАЭС</a:t>
            </a:r>
          </a:p>
          <a:p>
            <a:pPr marL="0" indent="0">
              <a:buFont typeface="Arial"/>
              <a:buNone/>
            </a:pPr>
            <a:endParaRPr lang="ru-RU" sz="1400" b="1" dirty="0"/>
          </a:p>
          <a:p>
            <a:pPr marL="0" indent="0">
              <a:buFont typeface="Arial"/>
              <a:buNone/>
            </a:pPr>
            <a:r>
              <a:rPr lang="ru-RU" sz="1400" b="1" dirty="0"/>
              <a:t>Задачи</a:t>
            </a:r>
            <a:r>
              <a:rPr lang="en-US" sz="1400" b="1" dirty="0"/>
              <a:t>:</a:t>
            </a:r>
            <a:endParaRPr lang="ru-RU" sz="1400" b="1" dirty="0"/>
          </a:p>
          <a:p>
            <a:pPr marL="180975" indent="-180975" algn="just">
              <a:tabLst>
                <a:tab pos="180975" algn="l"/>
              </a:tabLst>
            </a:pPr>
            <a:r>
              <a:rPr lang="ru-RU" sz="1100" dirty="0"/>
              <a:t>Увеличение стоимостного объема российских инвестиций в проекты в области энергетического и промышленного строительства в государствах-членах ЕАЭС</a:t>
            </a:r>
          </a:p>
          <a:p>
            <a:pPr marL="180975" indent="-180975" algn="just">
              <a:tabLst>
                <a:tab pos="180975" algn="l"/>
              </a:tabLst>
            </a:pPr>
            <a:r>
              <a:rPr lang="ru-RU" sz="1100" dirty="0"/>
              <a:t>Создание благоприятных условий для улучшения инвестиционной активности государств-членов ЕАЭС на территории Российской Федерации (в первую очередь в крупнейших проектах в области энергетического и промышленного строительства и реконструкции)</a:t>
            </a:r>
          </a:p>
          <a:p>
            <a:pPr marL="180975" indent="-180975" algn="just">
              <a:tabLst>
                <a:tab pos="180975" algn="l"/>
              </a:tabLst>
            </a:pPr>
            <a:r>
              <a:rPr lang="ru-RU" sz="1100" dirty="0"/>
              <a:t>Организация мониторинга реализации инвестиционных планов крупнейших компаний государств-членов ЕАЭС</a:t>
            </a:r>
          </a:p>
          <a:p>
            <a:pPr marL="180975" indent="-180975" algn="just">
              <a:tabLst>
                <a:tab pos="180975" algn="l"/>
              </a:tabLst>
            </a:pPr>
            <a:r>
              <a:rPr lang="ru-RU" sz="1100" dirty="0"/>
              <a:t>Создание наднациональной платформы индустриальных и инфраструктурных проектов, реализуемых в формате государственно-частного партнерства в рамках ЕАЭС, с формированием общей базы по </a:t>
            </a:r>
            <a:r>
              <a:rPr lang="ru-RU" sz="1100" dirty="0" err="1"/>
              <a:t>инвестпроектам</a:t>
            </a:r>
            <a:endParaRPr lang="ru-RU" sz="1100" dirty="0"/>
          </a:p>
          <a:p>
            <a:pPr marL="180975" indent="-180975" algn="just">
              <a:tabLst>
                <a:tab pos="180975" algn="l"/>
              </a:tabLst>
            </a:pPr>
            <a:r>
              <a:rPr lang="ru-RU" sz="1100" dirty="0"/>
              <a:t>Дальнейшее наполнение и расширение базы данных крупнейших инвестиционных проектов промышленного строительства, включая объекты инфраструктуры в государствах-членах ЕАЭС</a:t>
            </a:r>
          </a:p>
          <a:p>
            <a:pPr marL="180975" indent="-180975" algn="just">
              <a:tabLst>
                <a:tab pos="180975" algn="l"/>
              </a:tabLst>
            </a:pPr>
            <a:r>
              <a:rPr lang="ru-RU" sz="1100" dirty="0"/>
              <a:t>Публикация официальной статистической информации об участии российских компаний в трансграничных проектах в других государствах-членах ЕАЭС и совместных межгосударственных проектах по строительству на территории Российской Федерации</a:t>
            </a:r>
          </a:p>
        </p:txBody>
      </p:sp>
      <p:pic>
        <p:nvPicPr>
          <p:cNvPr id="5" name="Picture 6" descr="https://start-mybusiness.ru/wp-content/uploads/2018/12/0024d9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10" y="34154"/>
            <a:ext cx="1885139" cy="4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0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Экспорт услуг в строительной отрасли</a:t>
            </a:r>
          </a:p>
        </p:txBody>
      </p:sp>
      <p:sp>
        <p:nvSpPr>
          <p:cNvPr id="5" name="Объект 4"/>
          <p:cNvSpPr>
            <a:spLocks noGrp="1"/>
          </p:cNvSpPr>
          <p:nvPr>
            <p:ph idx="1"/>
          </p:nvPr>
        </p:nvSpPr>
        <p:spPr>
          <a:xfrm>
            <a:off x="567275" y="819150"/>
            <a:ext cx="8070168" cy="3343276"/>
          </a:xfrm>
        </p:spPr>
        <p:txBody>
          <a:bodyPr>
            <a:noAutofit/>
          </a:bodyPr>
          <a:lstStyle/>
          <a:p>
            <a:pPr marL="0" indent="0">
              <a:buNone/>
            </a:pPr>
            <a:r>
              <a:rPr lang="ru-RU" sz="1400" b="1" dirty="0"/>
              <a:t>Цель</a:t>
            </a:r>
            <a:r>
              <a:rPr lang="en-US" sz="1400" b="1" dirty="0"/>
              <a:t>:</a:t>
            </a:r>
            <a:r>
              <a:rPr lang="ru-RU" sz="1400" b="1" dirty="0"/>
              <a:t> </a:t>
            </a:r>
            <a:r>
              <a:rPr lang="ru-RU" sz="1200" i="1" dirty="0"/>
              <a:t>Увеличение объемов экспорта строительных услуг</a:t>
            </a:r>
            <a:endParaRPr lang="ru-RU" sz="1100" i="1" dirty="0"/>
          </a:p>
          <a:p>
            <a:pPr marL="0" indent="0">
              <a:buNone/>
            </a:pPr>
            <a:endParaRPr lang="ru-RU" sz="1000" b="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Приоритизация развития и создания механизмов поддержки экспорта в тех секторах, где Россия имеет значительный потенциал наращивания компетенций в среднесрочной перспективе и глобальную конкурентоспособность (атомная энергетика, трубопроводный транспорт, дорожное и мостостроение и др.) в сочетании с более консервативной политикой в секторах, где такие компетенции в настоящее время отсутствуют (гражданское строительство)</a:t>
            </a:r>
          </a:p>
          <a:p>
            <a:pPr marL="180975" indent="-180975" algn="just">
              <a:tabLst>
                <a:tab pos="180975" algn="l"/>
              </a:tabLst>
            </a:pPr>
            <a:r>
              <a:rPr lang="ru-RU" sz="1100" dirty="0"/>
              <a:t>Наращивание компетенций (в том числе за счет участия в зарубежных проектах) в ряде секторов строительства (строительство сложных энергетических объектов, транспортной инфраструктуры, производственных комплексов, сложных инженерных сооружений, военных объектов)</a:t>
            </a:r>
          </a:p>
          <a:p>
            <a:pPr marL="180975" indent="-180975" algn="just">
              <a:tabLst>
                <a:tab pos="180975" algn="l"/>
              </a:tabLst>
            </a:pPr>
            <a:r>
              <a:rPr lang="ru-RU" sz="1100" dirty="0"/>
              <a:t>Расширение </a:t>
            </a:r>
            <a:r>
              <a:rPr lang="ru-RU" sz="1100" dirty="0" err="1"/>
              <a:t>страновой</a:t>
            </a:r>
            <a:r>
              <a:rPr lang="ru-RU" sz="1100" dirty="0"/>
              <a:t> диверсификации экспорта</a:t>
            </a:r>
          </a:p>
          <a:p>
            <a:pPr marL="180975" indent="-180975" algn="just">
              <a:tabLst>
                <a:tab pos="180975" algn="l"/>
              </a:tabLst>
            </a:pPr>
            <a:r>
              <a:rPr lang="ru-RU" sz="1100" dirty="0"/>
              <a:t>Снижение издержек российских поставщиков строительных услуг при выходе на внешние рынки</a:t>
            </a:r>
          </a:p>
          <a:p>
            <a:pPr marL="180975" indent="-180975" algn="just">
              <a:tabLst>
                <a:tab pos="180975" algn="l"/>
              </a:tabLst>
            </a:pPr>
            <a:r>
              <a:rPr lang="ru-RU" sz="1100" dirty="0"/>
              <a:t>Гармонизация норм и правил российской строительной отрасли с международными стандартами в тех страновых сегментах и видах строительства, где Россия имеет экспортный потенциал</a:t>
            </a:r>
          </a:p>
          <a:p>
            <a:pPr marL="180975" indent="-180975" algn="just">
              <a:tabLst>
                <a:tab pos="180975" algn="l"/>
              </a:tabLst>
            </a:pPr>
            <a:r>
              <a:rPr lang="ru-RU" sz="1100" dirty="0"/>
              <a:t>Повышение конкурентоспособности российских поставщиков строительных услуг на международном уровне</a:t>
            </a:r>
          </a:p>
          <a:p>
            <a:pPr marL="180975" indent="-180975" algn="just">
              <a:tabLst>
                <a:tab pos="180975" algn="l"/>
              </a:tabLst>
            </a:pPr>
            <a:r>
              <a:rPr lang="ru-RU" sz="1100" dirty="0"/>
              <a:t>Усиление позиций в ключевых регионах и видах деятельности при постепенном расширении как географии присутствия, так и сферы ключевых компетенций</a:t>
            </a:r>
          </a:p>
          <a:p>
            <a:pPr marL="180975" indent="-180975" algn="just">
              <a:tabLst>
                <a:tab pos="180975" algn="l"/>
              </a:tabLst>
            </a:pPr>
            <a:r>
              <a:rPr lang="ru-RU" sz="1100" dirty="0"/>
              <a:t>Стимулирование привлечения российских субподрядчиков при строительстве иностранными компаниями в России</a:t>
            </a:r>
          </a:p>
          <a:p>
            <a:pPr marL="180975" indent="-180975" algn="just">
              <a:tabLst>
                <a:tab pos="180975" algn="l"/>
              </a:tabLst>
            </a:pPr>
            <a:r>
              <a:rPr lang="ru-RU" sz="1100" dirty="0"/>
              <a:t>Продвижение комплексных инжиниринговых и строительных проектов за рубежом с максимальным вовлечением российских строительных компаний, в том числе технологических</a:t>
            </a:r>
          </a:p>
          <a:p>
            <a:pPr marL="180975" indent="-180975" algn="just">
              <a:tabLst>
                <a:tab pos="180975" algn="l"/>
              </a:tabLst>
            </a:pPr>
            <a:endParaRPr lang="ru-RU" sz="1100" dirty="0"/>
          </a:p>
          <a:p>
            <a:pPr marL="180975" indent="-180975" algn="just">
              <a:tabLst>
                <a:tab pos="180975" algn="l"/>
              </a:tabLst>
            </a:pPr>
            <a:endParaRPr lang="ru-RU" sz="1100" dirty="0"/>
          </a:p>
        </p:txBody>
      </p:sp>
      <p:graphicFrame>
        <p:nvGraphicFramePr>
          <p:cNvPr id="6" name="Таблица 5"/>
          <p:cNvGraphicFramePr>
            <a:graphicFrameLocks noGrp="1"/>
          </p:cNvGraphicFramePr>
          <p:nvPr>
            <p:extLst>
              <p:ext uri="{D42A27DB-BD31-4B8C-83A1-F6EECF244321}">
                <p14:modId xmlns:p14="http://schemas.microsoft.com/office/powerpoint/2010/main" val="2094563165"/>
              </p:ext>
            </p:extLst>
          </p:nvPr>
        </p:nvGraphicFramePr>
        <p:xfrm>
          <a:off x="546493" y="4863267"/>
          <a:ext cx="8090950" cy="957431"/>
        </p:xfrm>
        <a:graphic>
          <a:graphicData uri="http://schemas.openxmlformats.org/drawingml/2006/table">
            <a:tbl>
              <a:tblPr firstRow="1" bandRow="1">
                <a:tableStyleId>{5C22544A-7EE6-4342-B048-85BDC9FD1C3A}</a:tableStyleId>
              </a:tblPr>
              <a:tblGrid>
                <a:gridCol w="6082907">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36443">
                  <a:extLst>
                    <a:ext uri="{9D8B030D-6E8A-4147-A177-3AD203B41FA5}">
                      <a16:colId xmlns:a16="http://schemas.microsoft.com/office/drawing/2014/main" val="20003"/>
                    </a:ext>
                  </a:extLst>
                </a:gridCol>
              </a:tblGrid>
              <a:tr h="273551">
                <a:tc>
                  <a:txBody>
                    <a:bodyPr/>
                    <a:lstStyle/>
                    <a:p>
                      <a:r>
                        <a:rPr lang="ru-RU" sz="1050" dirty="0"/>
                        <a:t>Показатель</a:t>
                      </a:r>
                    </a:p>
                  </a:txBody>
                  <a:tcPr marL="90000" marR="90000" marT="0" marB="0" anchor="ctr"/>
                </a:tc>
                <a:tc>
                  <a:txBody>
                    <a:bodyPr/>
                    <a:lstStyle/>
                    <a:p>
                      <a:pPr algn="ctr"/>
                      <a:r>
                        <a:rPr lang="ru-RU" sz="1050" dirty="0"/>
                        <a:t>2020</a:t>
                      </a:r>
                    </a:p>
                  </a:txBody>
                  <a:tcPr marL="90000" marR="90000" marT="0" marB="0" anchor="ctr"/>
                </a:tc>
                <a:tc>
                  <a:txBody>
                    <a:bodyPr/>
                    <a:lstStyle/>
                    <a:p>
                      <a:pPr algn="ctr"/>
                      <a:r>
                        <a:rPr lang="ru-RU" sz="1050" dirty="0"/>
                        <a:t>2025</a:t>
                      </a:r>
                    </a:p>
                  </a:txBody>
                  <a:tcPr marL="90000" marR="90000" marT="0" marB="0" anchor="ctr"/>
                </a:tc>
                <a:tc>
                  <a:txBody>
                    <a:bodyPr/>
                    <a:lstStyle/>
                    <a:p>
                      <a:pPr algn="ctr"/>
                      <a:r>
                        <a:rPr lang="ru-RU" sz="1050" dirty="0"/>
                        <a:t>2030</a:t>
                      </a:r>
                    </a:p>
                  </a:txBody>
                  <a:tcPr marL="90000" marR="90000" marT="0" marB="0" anchor="ctr"/>
                </a:tc>
                <a:extLst>
                  <a:ext uri="{0D108BD9-81ED-4DB2-BD59-A6C34878D82A}">
                    <a16:rowId xmlns:a16="http://schemas.microsoft.com/office/drawing/2014/main" val="10000"/>
                  </a:ext>
                </a:extLst>
              </a:tr>
              <a:tr h="227960">
                <a:tc>
                  <a:txBody>
                    <a:bodyPr/>
                    <a:lstStyle/>
                    <a:p>
                      <a:r>
                        <a:rPr lang="ru-RU" sz="1050" dirty="0"/>
                        <a:t>Объем экспорта строительных услуг Россией в целом, млрд. долл. </a:t>
                      </a:r>
                    </a:p>
                  </a:txBody>
                  <a:tcPr marL="90000" marR="90000" marT="0" marB="0" anchor="ctr"/>
                </a:tc>
                <a:tc>
                  <a:txBody>
                    <a:bodyPr/>
                    <a:lstStyle/>
                    <a:p>
                      <a:pPr algn="ctr"/>
                      <a:r>
                        <a:rPr lang="ru-RU" sz="1050" dirty="0"/>
                        <a:t>6,0</a:t>
                      </a:r>
                    </a:p>
                  </a:txBody>
                  <a:tcPr marL="90000" marR="90000" marT="0" marB="0" anchor="ctr"/>
                </a:tc>
                <a:tc>
                  <a:txBody>
                    <a:bodyPr/>
                    <a:lstStyle/>
                    <a:p>
                      <a:pPr algn="ctr"/>
                      <a:r>
                        <a:rPr lang="ru-RU" sz="1050" dirty="0"/>
                        <a:t>8,4</a:t>
                      </a:r>
                    </a:p>
                  </a:txBody>
                  <a:tcPr marL="90000" marR="90000" marT="0" marB="0" anchor="ctr"/>
                </a:tc>
                <a:tc>
                  <a:txBody>
                    <a:bodyPr/>
                    <a:lstStyle/>
                    <a:p>
                      <a:pPr algn="ctr"/>
                      <a:r>
                        <a:rPr lang="ru-RU" sz="1050" dirty="0"/>
                        <a:t>11,9</a:t>
                      </a:r>
                    </a:p>
                  </a:txBody>
                  <a:tcPr marL="90000" marR="90000" marT="0" marB="0" anchor="ctr"/>
                </a:tc>
                <a:extLst>
                  <a:ext uri="{0D108BD9-81ED-4DB2-BD59-A6C34878D82A}">
                    <a16:rowId xmlns:a16="http://schemas.microsoft.com/office/drawing/2014/main" val="10001"/>
                  </a:ext>
                </a:extLst>
              </a:tr>
              <a:tr h="227960">
                <a:tc>
                  <a:txBody>
                    <a:bodyPr/>
                    <a:lstStyle/>
                    <a:p>
                      <a:r>
                        <a:rPr lang="ru-RU" sz="1050" dirty="0"/>
                        <a:t>Объем экспорта строительных услуг в категории «Строительство за границей», млрд. долл.</a:t>
                      </a:r>
                    </a:p>
                  </a:txBody>
                  <a:tcPr marL="90000" marR="90000" marT="0" marB="0" anchor="ctr"/>
                </a:tc>
                <a:tc>
                  <a:txBody>
                    <a:bodyPr/>
                    <a:lstStyle/>
                    <a:p>
                      <a:pPr algn="ctr"/>
                      <a:r>
                        <a:rPr lang="ru-RU" sz="1050" dirty="0"/>
                        <a:t>1,8</a:t>
                      </a:r>
                    </a:p>
                  </a:txBody>
                  <a:tcPr marL="90000" marR="90000" marT="0" marB="0" anchor="ctr"/>
                </a:tc>
                <a:tc>
                  <a:txBody>
                    <a:bodyPr/>
                    <a:lstStyle/>
                    <a:p>
                      <a:pPr algn="ctr"/>
                      <a:r>
                        <a:rPr lang="ru-RU" sz="1050" dirty="0"/>
                        <a:t>2,1</a:t>
                      </a:r>
                    </a:p>
                  </a:txBody>
                  <a:tcPr marL="90000" marR="90000" marT="0" marB="0" anchor="ctr"/>
                </a:tc>
                <a:tc>
                  <a:txBody>
                    <a:bodyPr/>
                    <a:lstStyle/>
                    <a:p>
                      <a:pPr algn="ctr"/>
                      <a:r>
                        <a:rPr lang="ru-RU" sz="1050" dirty="0"/>
                        <a:t>2,4</a:t>
                      </a:r>
                    </a:p>
                  </a:txBody>
                  <a:tcPr marL="90000" marR="90000" marT="0" marB="0" anchor="ctr"/>
                </a:tc>
                <a:extLst>
                  <a:ext uri="{0D108BD9-81ED-4DB2-BD59-A6C34878D82A}">
                    <a16:rowId xmlns:a16="http://schemas.microsoft.com/office/drawing/2014/main" val="10002"/>
                  </a:ext>
                </a:extLst>
              </a:tr>
              <a:tr h="227960">
                <a:tc>
                  <a:txBody>
                    <a:bodyPr/>
                    <a:lstStyle/>
                    <a:p>
                      <a:r>
                        <a:rPr lang="ru-RU" sz="1050" dirty="0"/>
                        <a:t>Объем экспорта строительных услуг в категории «Строительство в России», млрд. долл.</a:t>
                      </a:r>
                    </a:p>
                  </a:txBody>
                  <a:tcPr marL="90000" marR="90000" marT="0" marB="0" anchor="ctr"/>
                </a:tc>
                <a:tc>
                  <a:txBody>
                    <a:bodyPr/>
                    <a:lstStyle/>
                    <a:p>
                      <a:pPr algn="ctr"/>
                      <a:r>
                        <a:rPr lang="ru-RU" sz="1050" dirty="0"/>
                        <a:t>4,2</a:t>
                      </a:r>
                    </a:p>
                  </a:txBody>
                  <a:tcPr marL="90000" marR="90000" marT="0" marB="0" anchor="ctr"/>
                </a:tc>
                <a:tc>
                  <a:txBody>
                    <a:bodyPr/>
                    <a:lstStyle/>
                    <a:p>
                      <a:pPr algn="ctr"/>
                      <a:r>
                        <a:rPr lang="ru-RU" sz="1050" dirty="0"/>
                        <a:t>6,3</a:t>
                      </a:r>
                    </a:p>
                  </a:txBody>
                  <a:tcPr marL="90000" marR="90000" marT="0" marB="0" anchor="ctr"/>
                </a:tc>
                <a:tc>
                  <a:txBody>
                    <a:bodyPr/>
                    <a:lstStyle/>
                    <a:p>
                      <a:pPr algn="ctr"/>
                      <a:r>
                        <a:rPr lang="ru-RU" sz="1050" dirty="0"/>
                        <a:t>9,5</a:t>
                      </a:r>
                    </a:p>
                  </a:txBody>
                  <a:tcPr marL="90000" marR="90000" marT="0" marB="0" anchor="ctr"/>
                </a:tc>
                <a:extLst>
                  <a:ext uri="{0D108BD9-81ED-4DB2-BD59-A6C34878D82A}">
                    <a16:rowId xmlns:a16="http://schemas.microsoft.com/office/drawing/2014/main" val="10003"/>
                  </a:ext>
                </a:extLst>
              </a:tr>
            </a:tbl>
          </a:graphicData>
        </a:graphic>
      </p:graphicFrame>
      <p:pic>
        <p:nvPicPr>
          <p:cNvPr id="7" name="Picture 6" descr="https://start-mybusiness.ru/wp-content/uploads/2018/12/0024d9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10" y="34154"/>
            <a:ext cx="1885139" cy="4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Техническое регулирование</a:t>
            </a:r>
          </a:p>
        </p:txBody>
      </p:sp>
      <p:sp>
        <p:nvSpPr>
          <p:cNvPr id="5" name="Объект 4"/>
          <p:cNvSpPr>
            <a:spLocks noGrp="1"/>
          </p:cNvSpPr>
          <p:nvPr>
            <p:ph idx="1"/>
          </p:nvPr>
        </p:nvSpPr>
        <p:spPr>
          <a:xfrm>
            <a:off x="567275" y="819149"/>
            <a:ext cx="8070168" cy="4143375"/>
          </a:xfrm>
        </p:spPr>
        <p:txBody>
          <a:bodyPr>
            <a:noAutofit/>
          </a:bodyPr>
          <a:lstStyle/>
          <a:p>
            <a:pPr marL="0" indent="0">
              <a:buNone/>
            </a:pPr>
            <a:r>
              <a:rPr lang="ru-RU" sz="1400" b="1" dirty="0"/>
              <a:t>Цель</a:t>
            </a:r>
            <a:r>
              <a:rPr lang="en-US" sz="1400" b="1" dirty="0"/>
              <a:t>:</a:t>
            </a:r>
            <a:r>
              <a:rPr lang="ru-RU" sz="1400" b="1" dirty="0"/>
              <a:t> </a:t>
            </a:r>
            <a:r>
              <a:rPr lang="ru-RU" sz="1400" i="1" dirty="0"/>
              <a:t>оптимизация системы нормативных документов в строительстве, направленная на снижение нормативных барьеров, повышение производительности труда, ускорение внедрения инноваций, повышение экономической эффективности</a:t>
            </a:r>
          </a:p>
          <a:p>
            <a:pPr marL="0" indent="0">
              <a:buNone/>
            </a:pPr>
            <a:endParaRPr lang="ru-RU" sz="1200" i="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Обеспечение взаимной согласованности НТД путем создания механизма разработки НТД и НПА в строительстве, исключающего случаи принятия документов без согласования с Минстроем России</a:t>
            </a:r>
          </a:p>
          <a:p>
            <a:pPr marL="180975" indent="-180975" algn="just">
              <a:tabLst>
                <a:tab pos="180975" algn="l"/>
              </a:tabLst>
            </a:pPr>
            <a:r>
              <a:rPr lang="ru-RU" sz="1100" dirty="0"/>
              <a:t>Снижение административных барьеров путем сокращения количества обязательных требований</a:t>
            </a:r>
          </a:p>
          <a:p>
            <a:pPr marL="180975" indent="-180975" algn="just">
              <a:tabLst>
                <a:tab pos="180975" algn="l"/>
              </a:tabLst>
            </a:pPr>
            <a:r>
              <a:rPr lang="ru-RU" sz="1100" dirty="0"/>
              <a:t>Переход от жесткого предписывающего метода нормирования на «гибкий функционально-ориентированный метод» путем введения документов обязательного применения – строительных норм, устанавливающих эксплуатационные требования к объекту нормирования в виде задач</a:t>
            </a:r>
          </a:p>
          <a:p>
            <a:pPr marL="180975" indent="-180975" algn="just">
              <a:tabLst>
                <a:tab pos="180975" algn="l"/>
              </a:tabLst>
            </a:pPr>
            <a:r>
              <a:rPr lang="ru-RU" sz="1100" dirty="0"/>
              <a:t>Снижение потребности в разрабатываемых СТУ</a:t>
            </a:r>
          </a:p>
          <a:p>
            <a:pPr marL="180975" indent="-180975" algn="just">
              <a:tabLst>
                <a:tab pos="180975" algn="l"/>
              </a:tabLst>
            </a:pPr>
            <a:r>
              <a:rPr lang="ru-RU" sz="1100" dirty="0"/>
              <a:t>Создание федерального реестра нормативных документов в строительстве, позволяющего участникам строительного процесса получить достоверную и точную информацию обо всех документах, применяемых в строительстве</a:t>
            </a:r>
          </a:p>
          <a:p>
            <a:pPr marL="180975" indent="-180975" algn="just">
              <a:tabLst>
                <a:tab pos="180975" algn="l"/>
              </a:tabLst>
            </a:pPr>
            <a:r>
              <a:rPr lang="ru-RU" sz="1100" dirty="0"/>
              <a:t>Перевод к 2030 году всех НТД в машиночитаемый формат и расширение возможностей автоматизированного проектирования и автоматизированной проверки</a:t>
            </a:r>
          </a:p>
          <a:p>
            <a:pPr marL="180975" indent="-180975" algn="just">
              <a:tabLst>
                <a:tab pos="180975" algn="l"/>
              </a:tabLst>
            </a:pPr>
            <a:r>
              <a:rPr lang="ru-RU" sz="1100" dirty="0"/>
              <a:t>Сокращение сроков внедрения передовых технологий и материалов (безопасных и эффективных), гармонизация НТД с учетом лучших мировых практик, актуализация 300 НТД к 2030 году для внедрения передовых технологий</a:t>
            </a:r>
          </a:p>
          <a:p>
            <a:pPr marL="180975" indent="-180975" algn="just">
              <a:tabLst>
                <a:tab pos="180975" algn="l"/>
              </a:tabLst>
            </a:pPr>
            <a:r>
              <a:rPr lang="ru-RU" sz="1100" dirty="0"/>
              <a:t>Разработка 150 НТД к 2030 году для осуществления поэтапного отказа от использования устаревших технологий в проектировании и строительстве</a:t>
            </a:r>
          </a:p>
          <a:p>
            <a:pPr marL="180975" indent="-180975" algn="just">
              <a:tabLst>
                <a:tab pos="180975" algn="l"/>
              </a:tabLst>
            </a:pPr>
            <a:r>
              <a:rPr lang="ru-RU" sz="1100" dirty="0"/>
              <a:t>Развитие экономической интеграции рынка строительных услуг, формирование взаимосогласованной системы нормативных документов в строительстве, гармонизированной с международными стандартами, документами ЕАЭС</a:t>
            </a:r>
          </a:p>
        </p:txBody>
      </p:sp>
      <p:graphicFrame>
        <p:nvGraphicFramePr>
          <p:cNvPr id="6" name="Таблица 5"/>
          <p:cNvGraphicFramePr>
            <a:graphicFrameLocks noGrp="1"/>
          </p:cNvGraphicFramePr>
          <p:nvPr>
            <p:extLst>
              <p:ext uri="{D42A27DB-BD31-4B8C-83A1-F6EECF244321}">
                <p14:modId xmlns:p14="http://schemas.microsoft.com/office/powerpoint/2010/main" val="389692763"/>
              </p:ext>
            </p:extLst>
          </p:nvPr>
        </p:nvGraphicFramePr>
        <p:xfrm>
          <a:off x="546493" y="5295899"/>
          <a:ext cx="8090950" cy="57600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2020</a:t>
                      </a:r>
                    </a:p>
                  </a:txBody>
                  <a:tcPr marL="36000" marR="36000" marT="0" marB="0"/>
                </a:tc>
                <a:tc>
                  <a:txBody>
                    <a:bodyPr/>
                    <a:lstStyle/>
                    <a:p>
                      <a:pPr algn="ctr"/>
                      <a:r>
                        <a:rPr lang="ru-RU" sz="1050" dirty="0"/>
                        <a:t>2022-2024</a:t>
                      </a:r>
                    </a:p>
                  </a:txBody>
                  <a:tcPr marL="36000" marR="36000" marT="0" marB="0"/>
                </a:tc>
                <a:tc>
                  <a:txBody>
                    <a:bodyPr/>
                    <a:lstStyle/>
                    <a:p>
                      <a:pPr algn="ctr"/>
                      <a:r>
                        <a:rPr lang="ru-RU" sz="1050" dirty="0"/>
                        <a:t>2025-2030</a:t>
                      </a:r>
                    </a:p>
                  </a:txBody>
                  <a:tcPr marL="36000" marR="36000" marT="0" marB="0"/>
                </a:tc>
                <a:extLst>
                  <a:ext uri="{0D108BD9-81ED-4DB2-BD59-A6C34878D82A}">
                    <a16:rowId xmlns:a16="http://schemas.microsoft.com/office/drawing/2014/main" val="10000"/>
                  </a:ext>
                </a:extLst>
              </a:tr>
              <a:tr h="180000">
                <a:tc>
                  <a:txBody>
                    <a:bodyPr/>
                    <a:lstStyle/>
                    <a:p>
                      <a:r>
                        <a:rPr lang="ru-RU" sz="1050" dirty="0"/>
                        <a:t>Число НТД в машиночитаемом формате, ед.</a:t>
                      </a:r>
                    </a:p>
                  </a:txBody>
                  <a:tcPr marL="90000" marR="90000" marT="0" marB="0"/>
                </a:tc>
                <a:tc>
                  <a:txBody>
                    <a:bodyPr/>
                    <a:lstStyle/>
                    <a:p>
                      <a:pPr algn="ctr"/>
                      <a:r>
                        <a:rPr lang="ru-RU" sz="1050" dirty="0"/>
                        <a:t>10</a:t>
                      </a:r>
                    </a:p>
                  </a:txBody>
                  <a:tcPr marL="90000" marR="90000" marT="0" marB="0"/>
                </a:tc>
                <a:tc>
                  <a:txBody>
                    <a:bodyPr/>
                    <a:lstStyle/>
                    <a:p>
                      <a:pPr algn="ctr"/>
                      <a:r>
                        <a:rPr lang="ru-RU" sz="1050" dirty="0"/>
                        <a:t>60</a:t>
                      </a:r>
                    </a:p>
                  </a:txBody>
                  <a:tcPr marL="90000" marR="90000" marT="0" marB="0"/>
                </a:tc>
                <a:tc>
                  <a:txBody>
                    <a:bodyPr/>
                    <a:lstStyle/>
                    <a:p>
                      <a:pPr algn="ctr"/>
                      <a:r>
                        <a:rPr lang="en-US" sz="1050" dirty="0"/>
                        <a:t>&gt;</a:t>
                      </a:r>
                      <a:r>
                        <a:rPr lang="ru-RU" sz="1050" dirty="0"/>
                        <a:t>100</a:t>
                      </a:r>
                    </a:p>
                  </a:txBody>
                  <a:tcPr marL="90000" marR="90000" marT="0" marB="0"/>
                </a:tc>
                <a:extLst>
                  <a:ext uri="{0D108BD9-81ED-4DB2-BD59-A6C34878D82A}">
                    <a16:rowId xmlns:a16="http://schemas.microsoft.com/office/drawing/2014/main" val="10001"/>
                  </a:ext>
                </a:extLst>
              </a:tr>
              <a:tr h="180000">
                <a:tc>
                  <a:txBody>
                    <a:bodyPr/>
                    <a:lstStyle/>
                    <a:p>
                      <a:r>
                        <a:rPr lang="ru-RU" sz="1050" dirty="0"/>
                        <a:t>Число обязательных требований при проектировании и строительстве, ед.</a:t>
                      </a:r>
                    </a:p>
                  </a:txBody>
                  <a:tcPr marL="90000" marR="90000" marT="0" marB="0"/>
                </a:tc>
                <a:tc>
                  <a:txBody>
                    <a:bodyPr/>
                    <a:lstStyle/>
                    <a:p>
                      <a:pPr algn="ctr"/>
                      <a:r>
                        <a:rPr lang="ru-RU" sz="1050" dirty="0"/>
                        <a:t>7 000</a:t>
                      </a:r>
                    </a:p>
                  </a:txBody>
                  <a:tcPr marL="90000" marR="90000" marT="0" marB="0"/>
                </a:tc>
                <a:tc>
                  <a:txBody>
                    <a:bodyPr/>
                    <a:lstStyle/>
                    <a:p>
                      <a:pPr algn="ctr"/>
                      <a:r>
                        <a:rPr lang="ru-RU" sz="1050" dirty="0"/>
                        <a:t>3 000</a:t>
                      </a:r>
                    </a:p>
                  </a:txBody>
                  <a:tcPr marL="90000" marR="90000" marT="0" marB="0"/>
                </a:tc>
                <a:tc>
                  <a:txBody>
                    <a:bodyPr/>
                    <a:lstStyle/>
                    <a:p>
                      <a:pPr algn="ctr"/>
                      <a:r>
                        <a:rPr lang="ru-RU" sz="1050" dirty="0"/>
                        <a:t>2 000</a:t>
                      </a:r>
                    </a:p>
                  </a:txBody>
                  <a:tcPr marL="90000" marR="90000" marT="0" marB="0"/>
                </a:tc>
                <a:extLst>
                  <a:ext uri="{0D108BD9-81ED-4DB2-BD59-A6C34878D82A}">
                    <a16:rowId xmlns:a16="http://schemas.microsoft.com/office/drawing/2014/main" val="10002"/>
                  </a:ext>
                </a:extLst>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84959"/>
            <a:ext cx="2981325" cy="50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91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Внедрение инноваций</a:t>
            </a:r>
          </a:p>
        </p:txBody>
      </p:sp>
      <p:sp>
        <p:nvSpPr>
          <p:cNvPr id="5" name="Объект 4"/>
          <p:cNvSpPr>
            <a:spLocks noGrp="1"/>
          </p:cNvSpPr>
          <p:nvPr>
            <p:ph idx="1"/>
          </p:nvPr>
        </p:nvSpPr>
        <p:spPr>
          <a:xfrm>
            <a:off x="567275" y="819149"/>
            <a:ext cx="8070168" cy="4143375"/>
          </a:xfrm>
        </p:spPr>
        <p:txBody>
          <a:bodyPr>
            <a:noAutofit/>
          </a:bodyPr>
          <a:lstStyle/>
          <a:p>
            <a:pPr marL="0" indent="0">
              <a:buNone/>
            </a:pPr>
            <a:r>
              <a:rPr lang="ru-RU" sz="1400" b="1" dirty="0"/>
              <a:t>Цель</a:t>
            </a:r>
            <a:r>
              <a:rPr lang="en-US" sz="1400" b="1" dirty="0"/>
              <a:t>:</a:t>
            </a:r>
            <a:r>
              <a:rPr lang="ru-RU" sz="1400" b="1" dirty="0"/>
              <a:t> </a:t>
            </a:r>
            <a:r>
              <a:rPr lang="ru-RU" sz="1400" i="1" dirty="0"/>
              <a:t>масштабное внедрение инноваций, что является одним из главных факторов развития строительной отрасли, повышения ее конкурентоспособности, кадрового и научного потенциала, рентабельности предприятий и в итоге повышения качества и комфорта среды жизнедеятельности граждан</a:t>
            </a:r>
          </a:p>
          <a:p>
            <a:pPr marL="0" indent="0">
              <a:buNone/>
            </a:pPr>
            <a:endParaRPr lang="ru-RU" sz="600" i="1" dirty="0"/>
          </a:p>
          <a:p>
            <a:pPr marL="0" indent="0">
              <a:buNone/>
            </a:pPr>
            <a:r>
              <a:rPr lang="ru-RU" sz="1400" b="1" dirty="0"/>
              <a:t>Инновационная строительная технология или материал должны соответствовать одному или нескольким из следующих критериев</a:t>
            </a:r>
            <a:r>
              <a:rPr lang="en-US" sz="1400" b="1" dirty="0"/>
              <a:t>:</a:t>
            </a:r>
            <a:endParaRPr lang="ru-RU" sz="1400" b="1" dirty="0"/>
          </a:p>
          <a:p>
            <a:pPr marL="180975" indent="-180975" algn="just">
              <a:spcBef>
                <a:spcPts val="150"/>
              </a:spcBef>
              <a:tabLst>
                <a:tab pos="180975" algn="l"/>
              </a:tabLst>
            </a:pPr>
            <a:r>
              <a:rPr lang="ru-RU" sz="1100" dirty="0"/>
              <a:t>упрощать и ускорять процесс строительства</a:t>
            </a:r>
          </a:p>
          <a:p>
            <a:pPr marL="180975" indent="-180975" algn="just">
              <a:spcBef>
                <a:spcPts val="150"/>
              </a:spcBef>
              <a:tabLst>
                <a:tab pos="180975" algn="l"/>
              </a:tabLst>
            </a:pPr>
            <a:r>
              <a:rPr lang="ru-RU" sz="1100" dirty="0"/>
              <a:t>снижать себестоимость строительства или эксплуатационные расходы</a:t>
            </a:r>
          </a:p>
          <a:p>
            <a:pPr marL="180975" indent="-180975" algn="just">
              <a:spcBef>
                <a:spcPts val="150"/>
              </a:spcBef>
              <a:tabLst>
                <a:tab pos="180975" algn="l"/>
              </a:tabLst>
            </a:pPr>
            <a:r>
              <a:rPr lang="ru-RU" sz="1100" dirty="0"/>
              <a:t>повышать энергоэффективность здания (сооружения)</a:t>
            </a:r>
          </a:p>
          <a:p>
            <a:pPr marL="180975" indent="-180975" algn="just">
              <a:spcBef>
                <a:spcPts val="150"/>
              </a:spcBef>
              <a:tabLst>
                <a:tab pos="180975" algn="l"/>
              </a:tabLst>
            </a:pPr>
            <a:r>
              <a:rPr lang="ru-RU" sz="1100" dirty="0"/>
              <a:t>увеличивать жизненный цикл здания (сооружения)</a:t>
            </a:r>
          </a:p>
          <a:p>
            <a:pPr marL="0" indent="0" algn="just">
              <a:buNone/>
              <a:tabLst>
                <a:tab pos="180975" algn="l"/>
              </a:tabLst>
            </a:pPr>
            <a:endParaRPr lang="ru-RU" sz="600" dirty="0"/>
          </a:p>
          <a:p>
            <a:pPr marL="0" indent="0">
              <a:buNone/>
            </a:pPr>
            <a:r>
              <a:rPr lang="ru-RU" sz="1400" b="1" dirty="0"/>
              <a:t>Наиболее актуальные для строительной отрасли направления</a:t>
            </a:r>
            <a:r>
              <a:rPr lang="en-US" sz="1400" b="1" dirty="0"/>
              <a:t>:</a:t>
            </a:r>
            <a:endParaRPr lang="ru-RU" sz="1400" b="1" dirty="0"/>
          </a:p>
          <a:p>
            <a:pPr marL="180975" indent="-180975" algn="just">
              <a:spcBef>
                <a:spcPts val="150"/>
              </a:spcBef>
              <a:tabLst>
                <a:tab pos="180975" algn="l"/>
              </a:tabLst>
            </a:pPr>
            <a:r>
              <a:rPr lang="ru-RU" sz="1100" dirty="0"/>
              <a:t>аддитивные технологии, включая технологии 3D-печати</a:t>
            </a:r>
          </a:p>
          <a:p>
            <a:pPr marL="180975" indent="-180975" algn="just">
              <a:spcBef>
                <a:spcPts val="150"/>
              </a:spcBef>
              <a:tabLst>
                <a:tab pos="180975" algn="l"/>
              </a:tabLst>
            </a:pPr>
            <a:r>
              <a:rPr lang="ru-RU" sz="1100" dirty="0"/>
              <a:t>технологии производства новых строительных материалов</a:t>
            </a:r>
          </a:p>
          <a:p>
            <a:pPr marL="180975" indent="-180975" algn="just">
              <a:spcBef>
                <a:spcPts val="150"/>
              </a:spcBef>
              <a:tabLst>
                <a:tab pos="180975" algn="l"/>
              </a:tabLst>
            </a:pPr>
            <a:r>
              <a:rPr lang="ru-RU" sz="1100" dirty="0"/>
              <a:t>компьютерные и когнитивные технологии</a:t>
            </a:r>
          </a:p>
          <a:p>
            <a:pPr marL="180975" indent="-180975" algn="just">
              <a:spcBef>
                <a:spcPts val="150"/>
              </a:spcBef>
              <a:tabLst>
                <a:tab pos="180975" algn="l"/>
              </a:tabLst>
            </a:pPr>
            <a:r>
              <a:rPr lang="ru-RU" sz="1100" dirty="0"/>
              <a:t>технологии искусственного интеллекта</a:t>
            </a:r>
          </a:p>
          <a:p>
            <a:pPr marL="180975" indent="-180975" algn="just">
              <a:spcBef>
                <a:spcPts val="150"/>
              </a:spcBef>
              <a:tabLst>
                <a:tab pos="180975" algn="l"/>
              </a:tabLst>
            </a:pPr>
            <a:r>
              <a:rPr lang="ru-RU" sz="1100" dirty="0"/>
              <a:t>технологии </a:t>
            </a:r>
            <a:r>
              <a:rPr lang="ru-RU" sz="1100" dirty="0" err="1"/>
              <a:t>префабрицированного</a:t>
            </a:r>
            <a:r>
              <a:rPr lang="ru-RU" sz="1100" dirty="0"/>
              <a:t> модульного строительства</a:t>
            </a:r>
          </a:p>
          <a:p>
            <a:pPr marL="180975" indent="-180975" algn="just">
              <a:spcBef>
                <a:spcPts val="150"/>
              </a:spcBef>
              <a:tabLst>
                <a:tab pos="180975" algn="l"/>
              </a:tabLst>
            </a:pPr>
            <a:r>
              <a:rPr lang="ru-RU" sz="1100" dirty="0"/>
              <a:t>технологии автоматизации процессов строительства и применения роботизированных комплексов</a:t>
            </a:r>
          </a:p>
          <a:p>
            <a:pPr marL="180975" indent="-180975" algn="just">
              <a:spcBef>
                <a:spcPts val="150"/>
              </a:spcBef>
              <a:tabLst>
                <a:tab pos="180975" algn="l"/>
              </a:tabLst>
            </a:pPr>
            <a:r>
              <a:rPr lang="ru-RU" sz="1100" dirty="0"/>
              <a:t>технологии дополненной и виртуальной реальности</a:t>
            </a:r>
          </a:p>
          <a:p>
            <a:pPr marL="180975" indent="-180975" algn="just">
              <a:spcBef>
                <a:spcPts val="150"/>
              </a:spcBef>
              <a:tabLst>
                <a:tab pos="180975" algn="l"/>
              </a:tabLst>
            </a:pPr>
            <a:r>
              <a:rPr lang="ru-RU" sz="1100" dirty="0"/>
              <a:t>«зеленые» и безотходные технологии</a:t>
            </a:r>
          </a:p>
          <a:p>
            <a:pPr marL="180975" indent="-180975" algn="just">
              <a:spcBef>
                <a:spcPts val="150"/>
              </a:spcBef>
              <a:tabLst>
                <a:tab pos="180975" algn="l"/>
              </a:tabLst>
            </a:pPr>
            <a:r>
              <a:rPr lang="ru-RU" sz="1100" dirty="0"/>
              <a:t>технологии создания </a:t>
            </a:r>
            <a:r>
              <a:rPr lang="ru-RU" sz="1100" dirty="0" err="1"/>
              <a:t>энергоэффективных</a:t>
            </a:r>
            <a:r>
              <a:rPr lang="ru-RU" sz="1100" dirty="0"/>
              <a:t> зданий, в том числе пассивных</a:t>
            </a:r>
          </a:p>
          <a:p>
            <a:pPr marL="180975" indent="-180975" algn="just">
              <a:spcBef>
                <a:spcPts val="150"/>
              </a:spcBef>
              <a:tabLst>
                <a:tab pos="180975" algn="l"/>
              </a:tabLst>
            </a:pPr>
            <a:r>
              <a:rPr lang="ru-RU" sz="1100" dirty="0" err="1"/>
              <a:t>природоподобные</a:t>
            </a:r>
            <a:r>
              <a:rPr lang="ru-RU" sz="1100" dirty="0"/>
              <a:t> и конвергентные технологии строительства</a:t>
            </a:r>
          </a:p>
          <a:p>
            <a:pPr marL="180975" indent="-180975" algn="just">
              <a:spcBef>
                <a:spcPts val="150"/>
              </a:spcBef>
              <a:tabLst>
                <a:tab pos="180975" algn="l"/>
              </a:tabLst>
            </a:pPr>
            <a:r>
              <a:rPr lang="ru-RU" sz="1100" dirty="0"/>
              <a:t>технологии </a:t>
            </a:r>
            <a:r>
              <a:rPr lang="ru-RU" sz="1100" dirty="0" err="1"/>
              <a:t>рециклинга</a:t>
            </a:r>
            <a:r>
              <a:rPr lang="ru-RU" sz="1100" dirty="0"/>
              <a:t> строительных отходов</a:t>
            </a:r>
          </a:p>
          <a:p>
            <a:pPr marL="180975" indent="-180975" algn="just">
              <a:spcBef>
                <a:spcPts val="150"/>
              </a:spcBef>
              <a:tabLst>
                <a:tab pos="180975" algn="l"/>
              </a:tabLst>
            </a:pPr>
            <a:r>
              <a:rPr lang="ru-RU" sz="1100" dirty="0"/>
              <a:t>комплексные технологии «умного города», технологии конвергенции </a:t>
            </a:r>
            <a:r>
              <a:rPr lang="ru-RU" sz="1100" dirty="0" err="1"/>
              <a:t>киберфизических</a:t>
            </a:r>
            <a:r>
              <a:rPr lang="ru-RU" sz="1100" dirty="0"/>
              <a:t> систем</a:t>
            </a:r>
          </a:p>
          <a:p>
            <a:pPr marL="180975" indent="-180975" algn="just">
              <a:spcBef>
                <a:spcPts val="150"/>
              </a:spcBef>
              <a:tabLst>
                <a:tab pos="180975" algn="l"/>
              </a:tabLst>
            </a:pPr>
            <a:r>
              <a:rPr lang="ru-RU" sz="1100" dirty="0"/>
              <a:t>когерентные технологии цифрового моделирования полных циклов созидательной деятельности</a:t>
            </a:r>
          </a:p>
          <a:p>
            <a:pPr marL="180975" indent="-180975" algn="just">
              <a:spcBef>
                <a:spcPts val="150"/>
              </a:spcBef>
              <a:tabLst>
                <a:tab pos="180975" algn="l"/>
              </a:tabLst>
            </a:pPr>
            <a:endParaRPr lang="ru-RU" sz="1100" dirty="0"/>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184959"/>
            <a:ext cx="2981325" cy="50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64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Совершенствование ценообразования </a:t>
            </a:r>
            <a:br>
              <a:rPr lang="ru-RU" sz="2000" b="1" dirty="0"/>
            </a:br>
            <a:r>
              <a:rPr lang="ru-RU" sz="2000" b="1" dirty="0"/>
              <a:t>в строительстве</a:t>
            </a:r>
          </a:p>
        </p:txBody>
      </p:sp>
      <p:sp>
        <p:nvSpPr>
          <p:cNvPr id="5" name="Объект 4"/>
          <p:cNvSpPr>
            <a:spLocks noGrp="1"/>
          </p:cNvSpPr>
          <p:nvPr>
            <p:ph idx="1"/>
          </p:nvPr>
        </p:nvSpPr>
        <p:spPr>
          <a:xfrm>
            <a:off x="567275" y="1162050"/>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создание и развитие государственной сметно-нормативной базы, государственного мониторинга стоимости строительных ресурсов и информационных систем, обеспечивающих возможность оперативного определения экономически обоснованной стоимости строительства на разных этапах жизненного цикла объекта капитального строительства и инвестиционного процесса</a:t>
            </a:r>
          </a:p>
          <a:p>
            <a:pPr marL="0" indent="0">
              <a:buNone/>
            </a:pPr>
            <a:endParaRPr lang="ru-RU" sz="1400" b="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200" dirty="0"/>
              <a:t>Создание государственной системы мониторинга цен строительных ресурсов с применением современных информационных систем и максимально широкого спектра источников информации, отвечающих требованиям надежности и достоверности</a:t>
            </a:r>
          </a:p>
          <a:p>
            <a:pPr marL="180975" indent="-180975" algn="just">
              <a:tabLst>
                <a:tab pos="180975" algn="l"/>
              </a:tabLst>
            </a:pPr>
            <a:r>
              <a:rPr lang="ru-RU" sz="1200" dirty="0"/>
              <a:t>Создание системы управления стоимостью строительства на всех этапах жизненного цикла объекта с заданной точностью, с использованием  технологий информационного моделирования и сочетания статистических и расчетных методов формирования сметных нормативов</a:t>
            </a:r>
          </a:p>
          <a:p>
            <a:pPr marL="180975" indent="-180975" algn="just">
              <a:tabLst>
                <a:tab pos="180975" algn="l"/>
              </a:tabLst>
            </a:pPr>
            <a:r>
              <a:rPr lang="ru-RU" sz="1200" dirty="0"/>
              <a:t>Дальнейшее совершенствование единой государственной сметно-нормативной базы, включая:</a:t>
            </a:r>
          </a:p>
          <a:p>
            <a:pPr marL="542925" indent="-180975" algn="just">
              <a:buFont typeface="Trebuchet MS" panose="020B0603020202020204" pitchFamily="34" charset="0"/>
              <a:buChar char="—"/>
              <a:tabLst>
                <a:tab pos="542925" algn="l"/>
              </a:tabLst>
            </a:pPr>
            <a:r>
              <a:rPr lang="ru-RU" sz="1200" dirty="0"/>
              <a:t>Поэтапный переход к ресурсной модели ценообразования в строительстве</a:t>
            </a:r>
          </a:p>
          <a:p>
            <a:pPr marL="542925" indent="-180975" algn="just">
              <a:buFont typeface="Trebuchet MS" panose="020B0603020202020204" pitchFamily="34" charset="0"/>
              <a:buChar char="—"/>
              <a:tabLst>
                <a:tab pos="542925" algn="l"/>
              </a:tabLst>
            </a:pPr>
            <a:r>
              <a:rPr lang="ru-RU" sz="1200" dirty="0"/>
              <a:t>Восстановление института нормирования и ценообразования в строительстве</a:t>
            </a:r>
          </a:p>
          <a:p>
            <a:pPr marL="542925" indent="-180975" algn="just">
              <a:buFont typeface="Trebuchet MS" panose="020B0603020202020204" pitchFamily="34" charset="0"/>
              <a:buChar char="—"/>
              <a:tabLst>
                <a:tab pos="542925" algn="l"/>
              </a:tabLst>
            </a:pPr>
            <a:r>
              <a:rPr lang="ru-RU" sz="1200" dirty="0"/>
              <a:t>Внедрение и развитие системы дополнительного профессионального образования и высшего образования для будущих научных кадров в сфере ценообразования и сметного нормирования</a:t>
            </a:r>
          </a:p>
          <a:p>
            <a:pPr marL="542925" indent="-180975" algn="just">
              <a:buFont typeface="Trebuchet MS" panose="020B0603020202020204" pitchFamily="34" charset="0"/>
              <a:buChar char="—"/>
              <a:tabLst>
                <a:tab pos="542925" algn="l"/>
              </a:tabLst>
            </a:pPr>
            <a:r>
              <a:rPr lang="ru-RU" sz="1200" dirty="0"/>
              <a:t>Управление стоимостью строительства на разных стадиях реализации проекта</a:t>
            </a:r>
          </a:p>
          <a:p>
            <a:pPr marL="542925" indent="-180975" algn="just">
              <a:buFont typeface="Trebuchet MS" panose="020B0603020202020204" pitchFamily="34" charset="0"/>
              <a:buChar char="—"/>
              <a:tabLst>
                <a:tab pos="542925" algn="l"/>
              </a:tabLst>
            </a:pPr>
            <a:r>
              <a:rPr lang="ru-RU" sz="1200" dirty="0"/>
              <a:t>Создание цифровой платформы системы ценообразования в строительстве</a:t>
            </a:r>
          </a:p>
          <a:p>
            <a:pPr marL="542925" indent="-180975" algn="just">
              <a:buFont typeface="Trebuchet MS" panose="020B0603020202020204" pitchFamily="34" charset="0"/>
              <a:buChar char="—"/>
              <a:tabLst>
                <a:tab pos="542925" algn="l"/>
              </a:tabLst>
            </a:pPr>
            <a:r>
              <a:rPr lang="ru-RU" sz="1200" dirty="0"/>
              <a:t>Определение сметной стоимости строительства на разных этапах проектирования</a:t>
            </a:r>
          </a:p>
          <a:p>
            <a:pPr marL="180975" indent="-180975" algn="just">
              <a:tabLst>
                <a:tab pos="180975" algn="l"/>
              </a:tabLst>
            </a:pPr>
            <a:endParaRPr lang="ru-RU" sz="11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070" y="101549"/>
            <a:ext cx="2117930" cy="49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60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Инновационное развитие института строительной </a:t>
            </a:r>
            <a:br>
              <a:rPr lang="ru-RU" sz="2000" b="1" dirty="0"/>
            </a:br>
            <a:r>
              <a:rPr lang="ru-RU" sz="2000" b="1" dirty="0"/>
              <a:t>экспертизы </a:t>
            </a:r>
          </a:p>
        </p:txBody>
      </p:sp>
      <p:sp>
        <p:nvSpPr>
          <p:cNvPr id="5" name="Объект 4"/>
          <p:cNvSpPr>
            <a:spLocks noGrp="1"/>
          </p:cNvSpPr>
          <p:nvPr>
            <p:ph idx="1"/>
          </p:nvPr>
        </p:nvSpPr>
        <p:spPr>
          <a:xfrm>
            <a:off x="567275" y="1162050"/>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трансформация в институт управления эффективностью строительных проектов</a:t>
            </a:r>
          </a:p>
          <a:p>
            <a:pPr marL="0" indent="0">
              <a:buNone/>
            </a:pPr>
            <a:endParaRPr lang="ru-RU" sz="1200" i="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Переход к строительному инжинирингу, направленному на разработку, изменение (в целях улучшения) и контроль реализации организационно-технических управленческих и финансово-экономических моделей систем (объектов) и процессов в соответствии с поставленными целями на протяжении жизненного цикла проекта</a:t>
            </a:r>
          </a:p>
          <a:p>
            <a:pPr marL="180975" indent="-180975" algn="just">
              <a:tabLst>
                <a:tab pos="180975" algn="l"/>
              </a:tabLst>
            </a:pPr>
            <a:r>
              <a:rPr lang="ru-RU" sz="1100" dirty="0"/>
              <a:t>Создание цифровой среды института строительной экспертизы, интегрированной с государственными информационными системами обеспечения градостроительной деятельности, направленными на эффективную реализацию инвестиционно-строительных проектов</a:t>
            </a:r>
          </a:p>
          <a:p>
            <a:pPr marL="180975" indent="-180975" algn="just">
              <a:tabLst>
                <a:tab pos="180975" algn="l"/>
              </a:tabLst>
            </a:pPr>
            <a:r>
              <a:rPr lang="ru-RU" sz="1100" dirty="0"/>
              <a:t>Формирование баз знаний (в том числе реестра в области инженерных изысканий, проектирования, строительства и сноса) путем постоянного накопления данных и управления ими</a:t>
            </a:r>
          </a:p>
          <a:p>
            <a:pPr marL="180975" indent="-180975" algn="just">
              <a:tabLst>
                <a:tab pos="180975" algn="l"/>
              </a:tabLst>
            </a:pPr>
            <a:r>
              <a:rPr lang="ru-RU" sz="1100" dirty="0"/>
              <a:t>Создание эффективной системы управления стоимостью объекта капитального строительства в рамках строительного инжиниринга</a:t>
            </a:r>
          </a:p>
          <a:p>
            <a:pPr marL="180975" indent="-180975" algn="just">
              <a:tabLst>
                <a:tab pos="180975" algn="l"/>
              </a:tabLst>
            </a:pPr>
            <a:r>
              <a:rPr lang="ru-RU" sz="1100" dirty="0"/>
              <a:t>Дальнейшее формирование экспертного состава на базе государственной аттестации экспертов, создание условий для повышения качества проектирования, включающих профессиональное образование, непрерывное профессиональное обучение и повышение квалификации кадров</a:t>
            </a:r>
          </a:p>
          <a:p>
            <a:pPr marL="180975" indent="-180975" algn="just">
              <a:tabLst>
                <a:tab pos="180975" algn="l"/>
              </a:tabLst>
            </a:pPr>
            <a:r>
              <a:rPr lang="ru-RU" sz="1100" dirty="0"/>
              <a:t>Создание дополнительных ценностей для всех участников строительной отрасли (новых сервисов и услуг).</a:t>
            </a:r>
          </a:p>
        </p:txBody>
      </p:sp>
      <p:graphicFrame>
        <p:nvGraphicFramePr>
          <p:cNvPr id="6" name="Таблица 5"/>
          <p:cNvGraphicFramePr>
            <a:graphicFrameLocks noGrp="1"/>
          </p:cNvGraphicFramePr>
          <p:nvPr>
            <p:extLst>
              <p:ext uri="{D42A27DB-BD31-4B8C-83A1-F6EECF244321}">
                <p14:modId xmlns:p14="http://schemas.microsoft.com/office/powerpoint/2010/main" val="4252775957"/>
              </p:ext>
            </p:extLst>
          </p:nvPr>
        </p:nvGraphicFramePr>
        <p:xfrm>
          <a:off x="546493" y="4752974"/>
          <a:ext cx="8090950" cy="103608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2020</a:t>
                      </a:r>
                    </a:p>
                  </a:txBody>
                  <a:tcPr marL="36000" marR="36000" marT="0" marB="0"/>
                </a:tc>
                <a:tc>
                  <a:txBody>
                    <a:bodyPr/>
                    <a:lstStyle/>
                    <a:p>
                      <a:pPr algn="ctr"/>
                      <a:r>
                        <a:rPr lang="ru-RU" sz="1050" dirty="0"/>
                        <a:t>2024</a:t>
                      </a:r>
                    </a:p>
                  </a:txBody>
                  <a:tcPr marL="36000" marR="36000" marT="0" marB="0"/>
                </a:tc>
                <a:tc>
                  <a:txBody>
                    <a:bodyPr/>
                    <a:lstStyle/>
                    <a:p>
                      <a:pPr algn="ctr"/>
                      <a:r>
                        <a:rPr lang="ru-RU" sz="1050" dirty="0"/>
                        <a:t>2030</a:t>
                      </a:r>
                    </a:p>
                  </a:txBody>
                  <a:tcPr marL="36000" marR="36000" marT="0" marB="0"/>
                </a:tc>
                <a:extLst>
                  <a:ext uri="{0D108BD9-81ED-4DB2-BD59-A6C34878D82A}">
                    <a16:rowId xmlns:a16="http://schemas.microsoft.com/office/drawing/2014/main" val="10000"/>
                  </a:ext>
                </a:extLst>
              </a:tr>
              <a:tr h="180000">
                <a:tc>
                  <a:txBody>
                    <a:bodyPr/>
                    <a:lstStyle/>
                    <a:p>
                      <a:r>
                        <a:rPr lang="ru-RU" sz="1050" dirty="0"/>
                        <a:t>Доля экспертных организаций, интегрированных в ЦС ИСЭ, %</a:t>
                      </a:r>
                    </a:p>
                  </a:txBody>
                  <a:tcPr marL="90000" marR="90000" marT="0" marB="0"/>
                </a:tc>
                <a:tc>
                  <a:txBody>
                    <a:bodyPr/>
                    <a:lstStyle/>
                    <a:p>
                      <a:pPr algn="ctr"/>
                      <a:r>
                        <a:rPr lang="ru-RU" sz="1050" dirty="0"/>
                        <a:t>0</a:t>
                      </a:r>
                    </a:p>
                  </a:txBody>
                  <a:tcPr marL="90000" marR="90000" marT="0" marB="0"/>
                </a:tc>
                <a:tc>
                  <a:txBody>
                    <a:bodyPr/>
                    <a:lstStyle/>
                    <a:p>
                      <a:pPr algn="ctr"/>
                      <a:r>
                        <a:rPr lang="ru-RU" sz="1050" dirty="0"/>
                        <a:t>25</a:t>
                      </a:r>
                    </a:p>
                  </a:txBody>
                  <a:tcPr marL="90000" marR="90000" marT="0" marB="0"/>
                </a:tc>
                <a:tc>
                  <a:txBody>
                    <a:bodyPr/>
                    <a:lstStyle/>
                    <a:p>
                      <a:pPr algn="ctr"/>
                      <a:r>
                        <a:rPr lang="ru-RU" sz="1050" dirty="0"/>
                        <a:t>90</a:t>
                      </a:r>
                    </a:p>
                  </a:txBody>
                  <a:tcPr marL="90000" marR="90000" marT="0" marB="0"/>
                </a:tc>
                <a:extLst>
                  <a:ext uri="{0D108BD9-81ED-4DB2-BD59-A6C34878D82A}">
                    <a16:rowId xmlns:a16="http://schemas.microsoft.com/office/drawing/2014/main" val="10001"/>
                  </a:ext>
                </a:extLst>
              </a:tr>
              <a:tr h="180000">
                <a:tc>
                  <a:txBody>
                    <a:bodyPr/>
                    <a:lstStyle/>
                    <a:p>
                      <a:r>
                        <a:rPr lang="ru-RU" sz="1050" dirty="0"/>
                        <a:t>Доля проектов, по которым осуществляется комплексное экспертное сопровождение, (от нулевой стадии до завершения строительства), % *</a:t>
                      </a:r>
                    </a:p>
                  </a:txBody>
                  <a:tcPr marL="90000" marR="90000" marT="0" marB="0"/>
                </a:tc>
                <a:tc>
                  <a:txBody>
                    <a:bodyPr/>
                    <a:lstStyle/>
                    <a:p>
                      <a:pPr algn="ctr"/>
                      <a:r>
                        <a:rPr lang="ru-RU" sz="1050" dirty="0"/>
                        <a:t>10</a:t>
                      </a:r>
                    </a:p>
                  </a:txBody>
                  <a:tcPr marL="90000" marR="90000" marT="0" marB="0"/>
                </a:tc>
                <a:tc>
                  <a:txBody>
                    <a:bodyPr/>
                    <a:lstStyle/>
                    <a:p>
                      <a:pPr algn="ctr"/>
                      <a:r>
                        <a:rPr lang="ru-RU" sz="1050" dirty="0"/>
                        <a:t>50</a:t>
                      </a:r>
                    </a:p>
                  </a:txBody>
                  <a:tcPr marL="90000" marR="90000" marT="0" marB="0"/>
                </a:tc>
                <a:tc>
                  <a:txBody>
                    <a:bodyPr/>
                    <a:lstStyle/>
                    <a:p>
                      <a:pPr algn="ctr"/>
                      <a:r>
                        <a:rPr lang="ru-RU" sz="1050" dirty="0"/>
                        <a:t>70</a:t>
                      </a:r>
                    </a:p>
                  </a:txBody>
                  <a:tcPr marL="90000" marR="90000" marT="0" marB="0"/>
                </a:tc>
                <a:extLst>
                  <a:ext uri="{0D108BD9-81ED-4DB2-BD59-A6C34878D82A}">
                    <a16:rowId xmlns:a16="http://schemas.microsoft.com/office/drawing/2014/main" val="10002"/>
                  </a:ext>
                </a:extLst>
              </a:tr>
              <a:tr h="180000">
                <a:tc>
                  <a:txBody>
                    <a:bodyPr/>
                    <a:lstStyle/>
                    <a:p>
                      <a:r>
                        <a:rPr lang="ru-RU" sz="1050" dirty="0"/>
                        <a:t>Доля документации, представленной на экспертизу и разработанная с применением ТИМ, % </a:t>
                      </a:r>
                    </a:p>
                  </a:txBody>
                  <a:tcPr marL="90000" marR="90000" marT="0" marB="0"/>
                </a:tc>
                <a:tc>
                  <a:txBody>
                    <a:bodyPr/>
                    <a:lstStyle/>
                    <a:p>
                      <a:pPr algn="ctr"/>
                      <a:r>
                        <a:rPr lang="ru-RU" sz="1050" dirty="0"/>
                        <a:t>5</a:t>
                      </a:r>
                    </a:p>
                  </a:txBody>
                  <a:tcPr marL="90000" marR="90000" marT="0" marB="0"/>
                </a:tc>
                <a:tc>
                  <a:txBody>
                    <a:bodyPr/>
                    <a:lstStyle/>
                    <a:p>
                      <a:pPr algn="ctr"/>
                      <a:r>
                        <a:rPr lang="ru-RU" sz="1050" dirty="0"/>
                        <a:t>30</a:t>
                      </a:r>
                    </a:p>
                  </a:txBody>
                  <a:tcPr marL="90000" marR="90000" marT="0" marB="0"/>
                </a:tc>
                <a:tc>
                  <a:txBody>
                    <a:bodyPr/>
                    <a:lstStyle/>
                    <a:p>
                      <a:pPr algn="ctr"/>
                      <a:r>
                        <a:rPr lang="ru-RU" sz="1050" dirty="0"/>
                        <a:t>50</a:t>
                      </a:r>
                    </a:p>
                  </a:txBody>
                  <a:tcPr marL="90000" marR="90000" marT="0" marB="0"/>
                </a:tc>
                <a:extLst>
                  <a:ext uri="{0D108BD9-81ED-4DB2-BD59-A6C34878D82A}">
                    <a16:rowId xmlns:a16="http://schemas.microsoft.com/office/drawing/2014/main" val="10003"/>
                  </a:ext>
                </a:extLst>
              </a:tr>
            </a:tbl>
          </a:graphicData>
        </a:graphic>
      </p:graphicFrame>
      <p:sp>
        <p:nvSpPr>
          <p:cNvPr id="8" name="Прямоугольник 7"/>
          <p:cNvSpPr/>
          <p:nvPr/>
        </p:nvSpPr>
        <p:spPr>
          <a:xfrm>
            <a:off x="523876" y="6443023"/>
            <a:ext cx="6391274" cy="215444"/>
          </a:xfrm>
          <a:prstGeom prst="rect">
            <a:avLst/>
          </a:prstGeom>
        </p:spPr>
        <p:txBody>
          <a:bodyPr wrap="square">
            <a:spAutoFit/>
          </a:bodyPr>
          <a:lstStyle/>
          <a:p>
            <a:r>
              <a:rPr lang="ru-RU" sz="800" i="1" dirty="0">
                <a:latin typeface="+mj-lt"/>
              </a:rPr>
              <a:t>* для особо опасных, технически сложных и уникальных объектов капитального строительства</a:t>
            </a:r>
            <a:endParaRPr lang="en-US" sz="800" i="1" dirty="0">
              <a:latin typeface="+mj-l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070" y="101549"/>
            <a:ext cx="2117930" cy="49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94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рынка строительных услуг. </a:t>
            </a:r>
            <a:br>
              <a:rPr lang="ru-RU" sz="2000" b="1" dirty="0"/>
            </a:br>
            <a:r>
              <a:rPr lang="ru-RU" sz="1600" b="1" dirty="0"/>
              <a:t>Система государственных и корпоративных закупок </a:t>
            </a:r>
          </a:p>
        </p:txBody>
      </p:sp>
      <p:sp>
        <p:nvSpPr>
          <p:cNvPr id="5" name="Объект 4"/>
          <p:cNvSpPr>
            <a:spLocks noGrp="1"/>
          </p:cNvSpPr>
          <p:nvPr>
            <p:ph idx="1"/>
          </p:nvPr>
        </p:nvSpPr>
        <p:spPr>
          <a:xfrm>
            <a:off x="567275" y="965410"/>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развитие системы государственных и конкурентных закупок путем формирования системы закупок, основанной на новых критериях оценки участников закупки и обеспечивающей:</a:t>
            </a:r>
          </a:p>
          <a:p>
            <a:pPr marL="628650" indent="-180975">
              <a:buFont typeface="Trebuchet MS" panose="020B0603020202020204" pitchFamily="34" charset="0"/>
              <a:buChar char="—"/>
            </a:pPr>
            <a:r>
              <a:rPr lang="ru-RU" sz="1200" dirty="0"/>
              <a:t>отбор участника закупок способного обеспечить своевременное и качественное исполнение контракта на основе оценки его квалификации и опыта предыдущих проектов</a:t>
            </a:r>
          </a:p>
          <a:p>
            <a:pPr marL="628650" indent="-180975">
              <a:buFont typeface="Trebuchet MS" panose="020B0603020202020204" pitchFamily="34" charset="0"/>
              <a:buChar char="—"/>
            </a:pPr>
            <a:r>
              <a:rPr lang="ru-RU" sz="1200" dirty="0"/>
              <a:t>стимулирование участников строительной отрасли инвестировать в основные средства, повышение квалификации кадров, внедрение и разработку инновационных материалов и технологий</a:t>
            </a:r>
          </a:p>
          <a:p>
            <a:pPr marL="628650" indent="-180975">
              <a:buFont typeface="Trebuchet MS" panose="020B0603020202020204" pitchFamily="34" charset="0"/>
              <a:buChar char="—"/>
            </a:pPr>
            <a:r>
              <a:rPr lang="ru-RU" sz="1200" dirty="0"/>
              <a:t>эффективное расходование средств для исполнения работ и применения новых технологий</a:t>
            </a:r>
          </a:p>
          <a:p>
            <a:pPr marL="628650" indent="-180975">
              <a:buFont typeface="Trebuchet MS" panose="020B0603020202020204" pitchFamily="34" charset="0"/>
              <a:buChar char="—"/>
            </a:pPr>
            <a:r>
              <a:rPr lang="ru-RU" sz="1200" dirty="0" err="1"/>
              <a:t>высококонкурентную</a:t>
            </a:r>
            <a:r>
              <a:rPr lang="ru-RU" sz="1200" dirty="0"/>
              <a:t> среду</a:t>
            </a:r>
          </a:p>
          <a:p>
            <a:pPr marL="447675" indent="0">
              <a:buNone/>
            </a:pPr>
            <a:endParaRPr lang="ru-RU" sz="800"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Внедрение специального регулирования системы </a:t>
            </a:r>
            <a:r>
              <a:rPr lang="ru-RU" sz="1100" dirty="0" err="1"/>
              <a:t>госзакупок</a:t>
            </a:r>
            <a:r>
              <a:rPr lang="ru-RU" sz="1100" dirty="0"/>
              <a:t> в строительстве </a:t>
            </a:r>
          </a:p>
          <a:p>
            <a:pPr marL="180975" indent="-180975" algn="just">
              <a:tabLst>
                <a:tab pos="180975" algn="l"/>
              </a:tabLst>
            </a:pPr>
            <a:r>
              <a:rPr lang="ru-RU" sz="1100" dirty="0"/>
              <a:t>смещение баланса при выборе подрядчика от критерия «цена» к большему учету критерия «качество, квалификация, компетенции»</a:t>
            </a:r>
          </a:p>
          <a:p>
            <a:pPr marL="180975" indent="-180975" algn="just">
              <a:tabLst>
                <a:tab pos="180975" algn="l"/>
              </a:tabLst>
            </a:pPr>
            <a:r>
              <a:rPr lang="ru-RU" sz="1100" dirty="0"/>
              <a:t>Реализация мер по повышению эффективности и качества выполнения работ в сфере строительства, в </a:t>
            </a:r>
            <a:r>
              <a:rPr lang="ru-RU" sz="1100" dirty="0" err="1"/>
              <a:t>т.ч</a:t>
            </a:r>
            <a:r>
              <a:rPr lang="ru-RU" sz="1100" dirty="0"/>
              <a:t>.:</a:t>
            </a:r>
          </a:p>
          <a:p>
            <a:pPr marL="581025" lvl="1" indent="-180975" algn="just">
              <a:tabLst>
                <a:tab pos="180975" algn="l"/>
              </a:tabLst>
            </a:pPr>
            <a:r>
              <a:rPr lang="ru-RU" sz="1000" dirty="0"/>
              <a:t>Автоматизация и цифровизация процессов </a:t>
            </a:r>
          </a:p>
          <a:p>
            <a:pPr marL="581025" lvl="1" indent="-180975" algn="just">
              <a:tabLst>
                <a:tab pos="180975" algn="l"/>
              </a:tabLst>
            </a:pPr>
            <a:r>
              <a:rPr lang="ru-RU" sz="1000" dirty="0"/>
              <a:t>Внедрение обязательного привлечения профессиональных участников рынка строительных услуг (технического заказчика) к заключению контрактов и их исполнению и/или повышение требований к квалификации заказчика</a:t>
            </a:r>
          </a:p>
          <a:p>
            <a:pPr marL="581025" lvl="1" indent="-180975" algn="just">
              <a:tabLst>
                <a:tab pos="180975" algn="l"/>
              </a:tabLst>
            </a:pPr>
            <a:r>
              <a:rPr lang="ru-RU" sz="1000" dirty="0"/>
              <a:t>Гармонизация норм действующего законодательства о закупках в сфере строительной отрасли</a:t>
            </a:r>
          </a:p>
          <a:p>
            <a:pPr marL="180975" indent="-180975" algn="just">
              <a:tabLst>
                <a:tab pos="180975" algn="l"/>
              </a:tabLst>
            </a:pPr>
            <a:r>
              <a:rPr lang="ru-RU" sz="1100" dirty="0"/>
              <a:t>Создание системы долгосрочного планирования и осуществления долгосрочных закупок в сфере строительства.</a:t>
            </a:r>
          </a:p>
          <a:p>
            <a:pPr marL="180975" indent="-180975" algn="just">
              <a:tabLst>
                <a:tab pos="180975" algn="l"/>
              </a:tabLst>
            </a:pPr>
            <a:r>
              <a:rPr lang="ru-RU" sz="1100" dirty="0"/>
              <a:t>Внедрение контрактов жизненного цикла по мере развития законодательной базы и внедрения эффективной системы управления стоимостью жизненного цикла объекта капитального строительства</a:t>
            </a:r>
          </a:p>
        </p:txBody>
      </p:sp>
      <p:graphicFrame>
        <p:nvGraphicFramePr>
          <p:cNvPr id="6" name="Таблица 5"/>
          <p:cNvGraphicFramePr>
            <a:graphicFrameLocks noGrp="1"/>
          </p:cNvGraphicFramePr>
          <p:nvPr>
            <p:extLst>
              <p:ext uri="{D42A27DB-BD31-4B8C-83A1-F6EECF244321}">
                <p14:modId xmlns:p14="http://schemas.microsoft.com/office/powerpoint/2010/main" val="1105140142"/>
              </p:ext>
            </p:extLst>
          </p:nvPr>
        </p:nvGraphicFramePr>
        <p:xfrm>
          <a:off x="546493" y="5481805"/>
          <a:ext cx="8090950" cy="39600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2020</a:t>
                      </a:r>
                    </a:p>
                  </a:txBody>
                  <a:tcPr marL="36000" marR="36000" marT="0" marB="0"/>
                </a:tc>
                <a:tc>
                  <a:txBody>
                    <a:bodyPr/>
                    <a:lstStyle/>
                    <a:p>
                      <a:pPr algn="ctr"/>
                      <a:r>
                        <a:rPr lang="ru-RU" sz="1050" dirty="0"/>
                        <a:t>2022</a:t>
                      </a:r>
                    </a:p>
                  </a:txBody>
                  <a:tcPr marL="36000" marR="36000" marT="0" marB="0"/>
                </a:tc>
                <a:tc>
                  <a:txBody>
                    <a:bodyPr/>
                    <a:lstStyle/>
                    <a:p>
                      <a:pPr algn="ctr"/>
                      <a:r>
                        <a:rPr lang="ru-RU" sz="1050" dirty="0"/>
                        <a:t>2030</a:t>
                      </a:r>
                    </a:p>
                  </a:txBody>
                  <a:tcPr marL="36000" marR="36000" marT="0" marB="0"/>
                </a:tc>
                <a:extLst>
                  <a:ext uri="{0D108BD9-81ED-4DB2-BD59-A6C34878D82A}">
                    <a16:rowId xmlns:a16="http://schemas.microsoft.com/office/drawing/2014/main" val="10000"/>
                  </a:ext>
                </a:extLst>
              </a:tr>
              <a:tr h="180000">
                <a:tc>
                  <a:txBody>
                    <a:bodyPr/>
                    <a:lstStyle/>
                    <a:p>
                      <a:r>
                        <a:rPr lang="ru-RU" sz="1050" dirty="0"/>
                        <a:t>Доля закупок с применением новых критериев и форм оценки участников закупок, %</a:t>
                      </a:r>
                    </a:p>
                  </a:txBody>
                  <a:tcPr marL="90000" marR="90000" marT="0" marB="0"/>
                </a:tc>
                <a:tc>
                  <a:txBody>
                    <a:bodyPr/>
                    <a:lstStyle/>
                    <a:p>
                      <a:pPr algn="ctr"/>
                      <a:r>
                        <a:rPr lang="ru-RU" sz="1050" dirty="0"/>
                        <a:t>0</a:t>
                      </a:r>
                    </a:p>
                  </a:txBody>
                  <a:tcPr marL="90000" marR="90000" marT="0" marB="0"/>
                </a:tc>
                <a:tc>
                  <a:txBody>
                    <a:bodyPr/>
                    <a:lstStyle/>
                    <a:p>
                      <a:pPr algn="ctr"/>
                      <a:r>
                        <a:rPr lang="ru-RU" sz="1050" dirty="0"/>
                        <a:t>50</a:t>
                      </a:r>
                    </a:p>
                  </a:txBody>
                  <a:tcPr marL="90000" marR="90000" marT="0" marB="0"/>
                </a:tc>
                <a:tc>
                  <a:txBody>
                    <a:bodyPr/>
                    <a:lstStyle/>
                    <a:p>
                      <a:pPr algn="ctr"/>
                      <a:r>
                        <a:rPr lang="ru-RU" sz="1050" dirty="0"/>
                        <a:t>90</a:t>
                      </a:r>
                    </a:p>
                  </a:txBody>
                  <a:tcPr marL="90000" marR="90000" marT="0" marB="0"/>
                </a:tc>
                <a:extLst>
                  <a:ext uri="{0D108BD9-81ED-4DB2-BD59-A6C34878D82A}">
                    <a16:rowId xmlns:a16="http://schemas.microsoft.com/office/drawing/2014/main" val="10001"/>
                  </a:ext>
                </a:extLst>
              </a:tr>
            </a:tbl>
          </a:graphicData>
        </a:graphic>
      </p:graphicFrame>
      <p:pic>
        <p:nvPicPr>
          <p:cNvPr id="13320" name="Picture 8" descr="ÐÐ°ÑÑÐ¸Ð½ÐºÐ¸ Ð¿Ð¾ Ð·Ð°Ð¿ÑÐ¾ÑÑ Ð½Ð¾ÑÑÑÐ¾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182" y="19597"/>
            <a:ext cx="890185" cy="6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2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рынка строительных услуг. </a:t>
            </a:r>
            <a:br>
              <a:rPr lang="ru-RU" sz="2000" b="1" dirty="0"/>
            </a:br>
            <a:r>
              <a:rPr lang="ru-RU" sz="1600" b="1" dirty="0"/>
              <a:t>Информационное обеспечение</a:t>
            </a:r>
          </a:p>
        </p:txBody>
      </p:sp>
      <p:sp>
        <p:nvSpPr>
          <p:cNvPr id="5" name="Объект 4"/>
          <p:cNvSpPr>
            <a:spLocks noGrp="1"/>
          </p:cNvSpPr>
          <p:nvPr>
            <p:ph idx="1"/>
          </p:nvPr>
        </p:nvSpPr>
        <p:spPr>
          <a:xfrm>
            <a:off x="567275" y="1019175"/>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развитие системы сбора, хранения, обработки и предоставления статистических данных в градостроительной сфере</a:t>
            </a:r>
          </a:p>
          <a:p>
            <a:pPr marL="0" indent="0">
              <a:buNone/>
            </a:pPr>
            <a:endParaRPr lang="ru-RU" sz="1000" i="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Обеспечение бизнеса достоверной и актуальной обобщенной информацией в градостроительной сфере, необходимой для оценки предпринимательских рисков, в том числе в части обеспечения максимально точного прогнозирования спроса и предложения в различных сегментах градостроительной деятельности и сопутствующего бизнеса</a:t>
            </a:r>
          </a:p>
          <a:p>
            <a:pPr marL="180975" indent="-180975" algn="just">
              <a:tabLst>
                <a:tab pos="180975" algn="l"/>
              </a:tabLst>
            </a:pPr>
            <a:r>
              <a:rPr lang="ru-RU" sz="1100" dirty="0"/>
              <a:t>Обеспечение государственных органов, органов местного самоуправления достоверной и актуальной обобщенной информацией в градостроительной сфере, необходимой для эффективной реализации функций государственного и муниципального управления</a:t>
            </a:r>
          </a:p>
          <a:p>
            <a:pPr marL="180975" indent="-180975" algn="just">
              <a:tabLst>
                <a:tab pos="180975" algn="l"/>
              </a:tabLst>
            </a:pPr>
            <a:endParaRPr lang="ru-RU" sz="1050" dirty="0"/>
          </a:p>
          <a:p>
            <a:pPr marL="0" indent="0" algn="just">
              <a:buNone/>
              <a:tabLst>
                <a:tab pos="180975" algn="l"/>
              </a:tabLst>
            </a:pPr>
            <a:r>
              <a:rPr lang="ru-RU" sz="1400" b="1" dirty="0"/>
              <a:t>Подходы к развитию системы сбора, хранения, обработки и предоставления статистики</a:t>
            </a:r>
            <a:r>
              <a:rPr lang="en-US" sz="1400" b="1" dirty="0"/>
              <a:t>:</a:t>
            </a:r>
            <a:endParaRPr lang="ru-RU" sz="1400" b="1" dirty="0"/>
          </a:p>
          <a:p>
            <a:pPr marL="180975" indent="-180975" algn="just">
              <a:tabLst>
                <a:tab pos="180975" algn="l"/>
              </a:tabLst>
            </a:pPr>
            <a:r>
              <a:rPr lang="ru-RU" sz="1100" dirty="0"/>
              <a:t>Обеспечение на постоянной основе оценки потребностей бизнеса, государственных органов, органов местного самоуправления в обобщенных данных</a:t>
            </a:r>
          </a:p>
          <a:p>
            <a:pPr marL="180975" indent="-180975" algn="just">
              <a:tabLst>
                <a:tab pos="180975" algn="l"/>
              </a:tabLst>
            </a:pPr>
            <a:r>
              <a:rPr lang="ru-RU" sz="1100" dirty="0"/>
              <a:t>Повышение роли цифровой статистики, автоматически формируемой путем обработки массивов данных, накапливаемых в информационных системах, обеспечивающих осуществление градостроительных процедур, прием электронной отчетности, реализация требований по информационной открытости</a:t>
            </a:r>
          </a:p>
          <a:p>
            <a:pPr marL="180975" indent="-180975" algn="just">
              <a:tabLst>
                <a:tab pos="180975" algn="l"/>
              </a:tabLst>
            </a:pPr>
            <a:r>
              <a:rPr lang="ru-RU" sz="1100" dirty="0"/>
              <a:t>Минимизация сбора информации путем заполнения форм статистической и ведомственной отчетности</a:t>
            </a:r>
          </a:p>
          <a:p>
            <a:pPr marL="180975" indent="-180975" algn="just">
              <a:tabLst>
                <a:tab pos="180975" algn="l"/>
              </a:tabLst>
            </a:pPr>
            <a:r>
              <a:rPr lang="ru-RU" sz="1100" dirty="0"/>
              <a:t>Формирование перечня видов обобщенных данных, в отношении которых на федеральном уровне осуществляется сбор, хранение, обработка и предоставление</a:t>
            </a:r>
          </a:p>
        </p:txBody>
      </p:sp>
      <p:graphicFrame>
        <p:nvGraphicFramePr>
          <p:cNvPr id="6" name="Таблица 5"/>
          <p:cNvGraphicFramePr>
            <a:graphicFrameLocks noGrp="1"/>
          </p:cNvGraphicFramePr>
          <p:nvPr>
            <p:extLst>
              <p:ext uri="{D42A27DB-BD31-4B8C-83A1-F6EECF244321}">
                <p14:modId xmlns:p14="http://schemas.microsoft.com/office/powerpoint/2010/main" val="3581970963"/>
              </p:ext>
            </p:extLst>
          </p:nvPr>
        </p:nvGraphicFramePr>
        <p:xfrm>
          <a:off x="457200" y="5203124"/>
          <a:ext cx="8090950" cy="696060"/>
        </p:xfrm>
        <a:graphic>
          <a:graphicData uri="http://schemas.openxmlformats.org/drawingml/2006/table">
            <a:tbl>
              <a:tblPr firstRow="1" bandRow="1">
                <a:tableStyleId>{5C22544A-7EE6-4342-B048-85BDC9FD1C3A}</a:tableStyleId>
              </a:tblPr>
              <a:tblGrid>
                <a:gridCol w="6257925">
                  <a:extLst>
                    <a:ext uri="{9D8B030D-6E8A-4147-A177-3AD203B41FA5}">
                      <a16:colId xmlns:a16="http://schemas.microsoft.com/office/drawing/2014/main" val="20000"/>
                    </a:ext>
                  </a:extLst>
                </a:gridCol>
                <a:gridCol w="638175">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566200">
                  <a:extLst>
                    <a:ext uri="{9D8B030D-6E8A-4147-A177-3AD203B41FA5}">
                      <a16:colId xmlns:a16="http://schemas.microsoft.com/office/drawing/2014/main" val="20003"/>
                    </a:ext>
                  </a:extLst>
                </a:gridCol>
              </a:tblGrid>
              <a:tr h="216000">
                <a:tc>
                  <a:txBody>
                    <a:bodyPr/>
                    <a:lstStyle/>
                    <a:p>
                      <a:r>
                        <a:rPr lang="ru-RU" sz="1050" dirty="0"/>
                        <a:t>Показатель</a:t>
                      </a:r>
                    </a:p>
                  </a:txBody>
                  <a:tcPr marL="72000" marR="18000" marT="0" marB="0"/>
                </a:tc>
                <a:tc>
                  <a:txBody>
                    <a:bodyPr/>
                    <a:lstStyle/>
                    <a:p>
                      <a:pPr algn="ctr"/>
                      <a:r>
                        <a:rPr lang="ru-RU" sz="1050" dirty="0"/>
                        <a:t>2020</a:t>
                      </a:r>
                    </a:p>
                  </a:txBody>
                  <a:tcPr marL="18000" marR="18000" marT="0" marB="0"/>
                </a:tc>
                <a:tc>
                  <a:txBody>
                    <a:bodyPr/>
                    <a:lstStyle/>
                    <a:p>
                      <a:pPr algn="ctr"/>
                      <a:r>
                        <a:rPr lang="ru-RU" sz="1050" dirty="0"/>
                        <a:t>2024</a:t>
                      </a:r>
                    </a:p>
                  </a:txBody>
                  <a:tcPr marL="18000" marR="18000" marT="0" marB="0"/>
                </a:tc>
                <a:tc>
                  <a:txBody>
                    <a:bodyPr/>
                    <a:lstStyle/>
                    <a:p>
                      <a:pPr algn="ctr"/>
                      <a:r>
                        <a:rPr lang="ru-RU" sz="1050" dirty="0"/>
                        <a:t>2030</a:t>
                      </a:r>
                    </a:p>
                  </a:txBody>
                  <a:tcPr marL="18000" marR="18000" marT="0" marB="0"/>
                </a:tc>
                <a:extLst>
                  <a:ext uri="{0D108BD9-81ED-4DB2-BD59-A6C34878D82A}">
                    <a16:rowId xmlns:a16="http://schemas.microsoft.com/office/drawing/2014/main" val="10000"/>
                  </a:ext>
                </a:extLst>
              </a:tr>
              <a:tr h="180000">
                <a:tc>
                  <a:txBody>
                    <a:bodyPr/>
                    <a:lstStyle/>
                    <a:p>
                      <a:r>
                        <a:rPr lang="ru-RU" sz="1050" dirty="0"/>
                        <a:t>Доля показателей перечня видов обобщенных данных в сфере градостроительной деятельности, сбор, хранение, обработка и представление которых осуществляется в федеральном сегменте государственной системы обеспечения градостроительной деятельности, %</a:t>
                      </a:r>
                    </a:p>
                  </a:txBody>
                  <a:tcPr marL="18000" marR="18000" marT="0" marB="0"/>
                </a:tc>
                <a:tc>
                  <a:txBody>
                    <a:bodyPr/>
                    <a:lstStyle/>
                    <a:p>
                      <a:pPr algn="ctr"/>
                      <a:r>
                        <a:rPr lang="ru-RU" sz="1050" dirty="0"/>
                        <a:t>-</a:t>
                      </a:r>
                    </a:p>
                  </a:txBody>
                  <a:tcPr marL="18000" marR="18000" marT="0" marB="0"/>
                </a:tc>
                <a:tc>
                  <a:txBody>
                    <a:bodyPr/>
                    <a:lstStyle/>
                    <a:p>
                      <a:pPr algn="ctr"/>
                      <a:r>
                        <a:rPr lang="ru-RU" sz="1050" dirty="0"/>
                        <a:t>10</a:t>
                      </a:r>
                    </a:p>
                  </a:txBody>
                  <a:tcPr marL="18000" marR="18000" marT="0" marB="0"/>
                </a:tc>
                <a:tc>
                  <a:txBody>
                    <a:bodyPr/>
                    <a:lstStyle/>
                    <a:p>
                      <a:pPr algn="ctr"/>
                      <a:r>
                        <a:rPr lang="ru-RU" sz="1050" dirty="0"/>
                        <a:t>100</a:t>
                      </a:r>
                    </a:p>
                  </a:txBody>
                  <a:tcPr marL="18000" marR="18000" marT="0" marB="0"/>
                </a:tc>
                <a:extLst>
                  <a:ext uri="{0D108BD9-81ED-4DB2-BD59-A6C34878D82A}">
                    <a16:rowId xmlns:a16="http://schemas.microsoft.com/office/drawing/2014/main" val="10001"/>
                  </a:ext>
                </a:extLst>
              </a:tr>
            </a:tbl>
          </a:graphicData>
        </a:graphic>
      </p:graphicFrame>
      <p:pic>
        <p:nvPicPr>
          <p:cNvPr id="7" name="Picture 8" descr="ÐÐ°ÑÑÐ¸Ð½ÐºÐ¸ Ð¿Ð¾ Ð·Ð°Ð¿ÑÐ¾ÑÑ Ð½Ð¾ÑÑÑÐ¾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182" y="19597"/>
            <a:ext cx="890185" cy="6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04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рынка строительных услуг.</a:t>
            </a:r>
            <a:r>
              <a:rPr lang="ru-RU" sz="1600" b="1" dirty="0"/>
              <a:t> </a:t>
            </a:r>
            <a:br>
              <a:rPr lang="ru-RU" sz="1600" b="1" dirty="0"/>
            </a:br>
            <a:r>
              <a:rPr lang="ru-RU" sz="1600" b="1" dirty="0"/>
              <a:t>Система допуска на рынок строительных работ и услуг</a:t>
            </a:r>
          </a:p>
        </p:txBody>
      </p:sp>
      <p:sp>
        <p:nvSpPr>
          <p:cNvPr id="5" name="Объект 4"/>
          <p:cNvSpPr>
            <a:spLocks noGrp="1"/>
          </p:cNvSpPr>
          <p:nvPr>
            <p:ph idx="1"/>
          </p:nvPr>
        </p:nvSpPr>
        <p:spPr>
          <a:xfrm>
            <a:off x="567275" y="990600"/>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запуск и поддержание «положительной селекции», усиливающей добросовестных изыскателей, строителей и проектировщиков, при одновременной минимизации давления на бизнес и повышении прозрачности и доступности прохождения обязательных процедур</a:t>
            </a:r>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Оценка целесообразности дублирования лицензий и допуска СРО на один вид деятельности</a:t>
            </a:r>
          </a:p>
          <a:p>
            <a:pPr marL="180975" indent="-180975" algn="just">
              <a:tabLst>
                <a:tab pos="180975" algn="l"/>
              </a:tabLst>
            </a:pPr>
            <a:r>
              <a:rPr lang="ru-RU" sz="1100" dirty="0"/>
              <a:t>Совершенствование нормативно-правовой базы (распределение полномочий в регулировании, соглашения между СРО и регулятором, процедуры одобрения стандартов и правил СРО)</a:t>
            </a:r>
          </a:p>
          <a:p>
            <a:pPr marL="180975" indent="-180975" algn="just">
              <a:tabLst>
                <a:tab pos="180975" algn="l"/>
              </a:tabLst>
            </a:pPr>
            <a:r>
              <a:rPr lang="ru-RU" sz="1100" dirty="0"/>
              <a:t>Повышение уровня доверия потребителей к системе саморегулирования в строительстве</a:t>
            </a:r>
          </a:p>
          <a:p>
            <a:pPr marL="180975" indent="-180975" algn="just">
              <a:tabLst>
                <a:tab pos="180975" algn="l"/>
              </a:tabLst>
            </a:pPr>
            <a:r>
              <a:rPr lang="ru-RU" sz="1100" dirty="0"/>
              <a:t>Разработка методологии </a:t>
            </a:r>
            <a:r>
              <a:rPr lang="ru-RU" sz="1100" dirty="0" err="1"/>
              <a:t>рейтингования</a:t>
            </a:r>
            <a:r>
              <a:rPr lang="ru-RU" sz="1100" dirty="0"/>
              <a:t> саморегулируемых организаций и их членов</a:t>
            </a:r>
          </a:p>
          <a:p>
            <a:pPr marL="180975" indent="-180975" algn="just">
              <a:tabLst>
                <a:tab pos="180975" algn="l"/>
              </a:tabLst>
            </a:pPr>
            <a:r>
              <a:rPr lang="ru-RU" sz="1100" dirty="0"/>
              <a:t>Повышение значимости и ответственности специалистов по организации строительного производства в отрасли</a:t>
            </a:r>
          </a:p>
          <a:p>
            <a:pPr marL="180975" indent="-180975" algn="just">
              <a:tabLst>
                <a:tab pos="180975" algn="l"/>
              </a:tabLst>
            </a:pPr>
            <a:r>
              <a:rPr lang="ru-RU" sz="1100" dirty="0"/>
              <a:t>Введение прав и функций СРО в отношении контроля заключения и исполнения их членами договоров подряда</a:t>
            </a:r>
          </a:p>
          <a:p>
            <a:pPr marL="180975" indent="-180975" algn="just">
              <a:tabLst>
                <a:tab pos="180975" algn="l"/>
              </a:tabLst>
            </a:pPr>
            <a:r>
              <a:rPr lang="ru-RU" sz="1100" dirty="0"/>
              <a:t>Установление четкого перечня видов работ, которые относятся к деятельности по инженерным изысканиям, архитектурно-строительному проектированию, строительству, реконструкции, капитальному ремонту, сносу </a:t>
            </a:r>
          </a:p>
          <a:p>
            <a:pPr marL="180975" indent="-180975" algn="just">
              <a:tabLst>
                <a:tab pos="180975" algn="l"/>
              </a:tabLst>
            </a:pPr>
            <a:r>
              <a:rPr lang="ru-RU" sz="1100" dirty="0"/>
              <a:t>Обеспечение доступа к информации о членах СРО, осуществляющих строительство, путем введения обязанностей предоставлять в СРО сведения об объектах, в отношении которых членами СРО выполняются строительные работы</a:t>
            </a:r>
          </a:p>
          <a:p>
            <a:pPr marL="180975" indent="-180975" algn="just">
              <a:tabLst>
                <a:tab pos="180975" algn="l"/>
              </a:tabLst>
            </a:pPr>
            <a:r>
              <a:rPr lang="ru-RU" sz="1100" dirty="0"/>
              <a:t>Создание единого информационного ресурса (реестра) на базе национальных объединений, содержащего сведения об обязательствах по договорам подряда, заключенным членами всех СРО; интеграция сведений такого реестра и национального реестра специалистов</a:t>
            </a:r>
          </a:p>
          <a:p>
            <a:pPr marL="180975" indent="-180975" algn="just">
              <a:tabLst>
                <a:tab pos="180975" algn="l"/>
              </a:tabLst>
            </a:pPr>
            <a:r>
              <a:rPr lang="ru-RU" sz="1100" dirty="0"/>
              <a:t>Исключение дублирования обеспечительных мер при выполнении работ в рамках государственных и муниципальных контрактов</a:t>
            </a:r>
          </a:p>
          <a:p>
            <a:pPr marL="180975" indent="-180975" algn="just">
              <a:tabLst>
                <a:tab pos="180975" algn="l"/>
              </a:tabLst>
            </a:pPr>
            <a:r>
              <a:rPr lang="ru-RU" sz="1100" dirty="0"/>
              <a:t>Предоставление доступа (участия) национальных объединений и СРО к государственным информационным системам: СМЭВ, ГИСОГД, ЕСИА для получения и направления информации в рамках цифровой среды</a:t>
            </a:r>
          </a:p>
        </p:txBody>
      </p:sp>
      <p:graphicFrame>
        <p:nvGraphicFramePr>
          <p:cNvPr id="6" name="Таблица 5"/>
          <p:cNvGraphicFramePr>
            <a:graphicFrameLocks noGrp="1"/>
          </p:cNvGraphicFramePr>
          <p:nvPr>
            <p:extLst>
              <p:ext uri="{D42A27DB-BD31-4B8C-83A1-F6EECF244321}">
                <p14:modId xmlns:p14="http://schemas.microsoft.com/office/powerpoint/2010/main" val="4074882776"/>
              </p:ext>
            </p:extLst>
          </p:nvPr>
        </p:nvGraphicFramePr>
        <p:xfrm>
          <a:off x="546493" y="5376945"/>
          <a:ext cx="8090950" cy="1396080"/>
        </p:xfrm>
        <a:graphic>
          <a:graphicData uri="http://schemas.openxmlformats.org/drawingml/2006/table">
            <a:tbl>
              <a:tblPr firstRow="1" bandRow="1">
                <a:tableStyleId>{5C22544A-7EE6-4342-B048-85BDC9FD1C3A}</a:tableStyleId>
              </a:tblPr>
              <a:tblGrid>
                <a:gridCol w="6257925">
                  <a:extLst>
                    <a:ext uri="{9D8B030D-6E8A-4147-A177-3AD203B41FA5}">
                      <a16:colId xmlns:a16="http://schemas.microsoft.com/office/drawing/2014/main" val="20000"/>
                    </a:ext>
                  </a:extLst>
                </a:gridCol>
                <a:gridCol w="638175">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566200">
                  <a:extLst>
                    <a:ext uri="{9D8B030D-6E8A-4147-A177-3AD203B41FA5}">
                      <a16:colId xmlns:a16="http://schemas.microsoft.com/office/drawing/2014/main" val="20003"/>
                    </a:ext>
                  </a:extLst>
                </a:gridCol>
              </a:tblGrid>
              <a:tr h="216000">
                <a:tc>
                  <a:txBody>
                    <a:bodyPr/>
                    <a:lstStyle/>
                    <a:p>
                      <a:r>
                        <a:rPr lang="ru-RU" sz="1050" dirty="0"/>
                        <a:t>Показатель</a:t>
                      </a:r>
                    </a:p>
                  </a:txBody>
                  <a:tcPr marL="72000" marR="18000" marT="0" marB="0"/>
                </a:tc>
                <a:tc>
                  <a:txBody>
                    <a:bodyPr/>
                    <a:lstStyle/>
                    <a:p>
                      <a:pPr algn="ctr"/>
                      <a:r>
                        <a:rPr lang="ru-RU" sz="1050" dirty="0"/>
                        <a:t>2020</a:t>
                      </a:r>
                    </a:p>
                  </a:txBody>
                  <a:tcPr marL="18000" marR="18000" marT="0" marB="0"/>
                </a:tc>
                <a:tc>
                  <a:txBody>
                    <a:bodyPr/>
                    <a:lstStyle/>
                    <a:p>
                      <a:pPr algn="ctr"/>
                      <a:r>
                        <a:rPr lang="ru-RU" sz="1050" dirty="0"/>
                        <a:t>2022</a:t>
                      </a:r>
                    </a:p>
                  </a:txBody>
                  <a:tcPr marL="18000" marR="18000" marT="0" marB="0"/>
                </a:tc>
                <a:tc>
                  <a:txBody>
                    <a:bodyPr/>
                    <a:lstStyle/>
                    <a:p>
                      <a:pPr algn="ctr"/>
                      <a:r>
                        <a:rPr lang="ru-RU" sz="1050" dirty="0"/>
                        <a:t>2030</a:t>
                      </a:r>
                    </a:p>
                  </a:txBody>
                  <a:tcPr marL="18000" marR="18000" marT="0" marB="0"/>
                </a:tc>
                <a:extLst>
                  <a:ext uri="{0D108BD9-81ED-4DB2-BD59-A6C34878D82A}">
                    <a16:rowId xmlns:a16="http://schemas.microsoft.com/office/drawing/2014/main" val="10000"/>
                  </a:ext>
                </a:extLst>
              </a:tr>
              <a:tr h="180000">
                <a:tc>
                  <a:txBody>
                    <a:bodyPr/>
                    <a:lstStyle/>
                    <a:p>
                      <a:r>
                        <a:rPr lang="ru-RU" sz="1050" dirty="0"/>
                        <a:t>Внедрение </a:t>
                      </a:r>
                      <a:r>
                        <a:rPr lang="ru-RU" sz="1050" dirty="0" err="1"/>
                        <a:t>рейтингования</a:t>
                      </a:r>
                      <a:r>
                        <a:rPr lang="ru-RU" sz="1050" dirty="0"/>
                        <a:t> СРО и их членов </a:t>
                      </a:r>
                    </a:p>
                  </a:txBody>
                  <a:tcPr marL="18000" marR="18000" marT="0" marB="0"/>
                </a:tc>
                <a:tc>
                  <a:txBody>
                    <a:bodyPr/>
                    <a:lstStyle/>
                    <a:p>
                      <a:pPr algn="ctr"/>
                      <a:r>
                        <a:rPr lang="ru-RU" sz="1050" dirty="0"/>
                        <a:t>+</a:t>
                      </a:r>
                    </a:p>
                  </a:txBody>
                  <a:tcPr marL="18000" marR="18000" marT="0" marB="0"/>
                </a:tc>
                <a:tc>
                  <a:txBody>
                    <a:bodyPr/>
                    <a:lstStyle/>
                    <a:p>
                      <a:pPr algn="ctr"/>
                      <a:endParaRPr lang="ru-RU" sz="1050" dirty="0"/>
                    </a:p>
                  </a:txBody>
                  <a:tcPr marL="18000" marR="18000" marT="0" marB="0"/>
                </a:tc>
                <a:tc>
                  <a:txBody>
                    <a:bodyPr/>
                    <a:lstStyle/>
                    <a:p>
                      <a:pPr algn="ctr"/>
                      <a:endParaRPr lang="ru-RU" sz="1050" dirty="0"/>
                    </a:p>
                  </a:txBody>
                  <a:tcPr marL="18000" marR="18000" marT="0" marB="0"/>
                </a:tc>
                <a:extLst>
                  <a:ext uri="{0D108BD9-81ED-4DB2-BD59-A6C34878D82A}">
                    <a16:rowId xmlns:a16="http://schemas.microsoft.com/office/drawing/2014/main" val="10001"/>
                  </a:ext>
                </a:extLst>
              </a:tr>
              <a:tr h="180000">
                <a:tc>
                  <a:txBody>
                    <a:bodyPr/>
                    <a:lstStyle/>
                    <a:p>
                      <a:r>
                        <a:rPr lang="ru-RU" sz="1050" dirty="0"/>
                        <a:t>Внедрение механизмов ответственности физических лиц в строительной отрасли</a:t>
                      </a:r>
                    </a:p>
                  </a:txBody>
                  <a:tcPr marL="18000" marR="18000" marT="0" marB="0"/>
                </a:tc>
                <a:tc>
                  <a:txBody>
                    <a:bodyPr/>
                    <a:lstStyle/>
                    <a:p>
                      <a:pPr algn="ctr"/>
                      <a:r>
                        <a:rPr lang="ru-RU" sz="1050" dirty="0"/>
                        <a:t>+</a:t>
                      </a:r>
                    </a:p>
                  </a:txBody>
                  <a:tcPr marL="18000" marR="18000" marT="0" marB="0"/>
                </a:tc>
                <a:tc>
                  <a:txBody>
                    <a:bodyPr/>
                    <a:lstStyle/>
                    <a:p>
                      <a:pPr algn="ctr"/>
                      <a:endParaRPr lang="ru-RU" sz="1050" dirty="0"/>
                    </a:p>
                  </a:txBody>
                  <a:tcPr marL="18000" marR="18000" marT="0" marB="0"/>
                </a:tc>
                <a:tc>
                  <a:txBody>
                    <a:bodyPr/>
                    <a:lstStyle/>
                    <a:p>
                      <a:pPr algn="ctr"/>
                      <a:endParaRPr lang="ru-RU" sz="1050" dirty="0"/>
                    </a:p>
                  </a:txBody>
                  <a:tcPr marL="18000" marR="18000" marT="0" marB="0"/>
                </a:tc>
                <a:extLst>
                  <a:ext uri="{0D108BD9-81ED-4DB2-BD59-A6C34878D82A}">
                    <a16:rowId xmlns:a16="http://schemas.microsoft.com/office/drawing/2014/main" val="10002"/>
                  </a:ext>
                </a:extLst>
              </a:tr>
              <a:tr h="180000">
                <a:tc>
                  <a:txBody>
                    <a:bodyPr/>
                    <a:lstStyle/>
                    <a:p>
                      <a:r>
                        <a:rPr lang="ru-RU" sz="1050" dirty="0"/>
                        <a:t>Внедрение системы мониторинга и анализа аварий</a:t>
                      </a:r>
                    </a:p>
                  </a:txBody>
                  <a:tcPr marL="18000" marR="18000" marT="0" marB="0"/>
                </a:tc>
                <a:tc>
                  <a:txBody>
                    <a:bodyPr/>
                    <a:lstStyle/>
                    <a:p>
                      <a:pPr algn="ctr"/>
                      <a:endParaRPr lang="ru-RU" sz="1050" dirty="0"/>
                    </a:p>
                  </a:txBody>
                  <a:tcPr marL="18000" marR="18000" marT="0" marB="0"/>
                </a:tc>
                <a:tc>
                  <a:txBody>
                    <a:bodyPr/>
                    <a:lstStyle/>
                    <a:p>
                      <a:pPr algn="ctr"/>
                      <a:r>
                        <a:rPr lang="ru-RU" sz="1050" dirty="0"/>
                        <a:t>+</a:t>
                      </a:r>
                    </a:p>
                  </a:txBody>
                  <a:tcPr marL="18000" marR="18000" marT="0" marB="0"/>
                </a:tc>
                <a:tc>
                  <a:txBody>
                    <a:bodyPr/>
                    <a:lstStyle/>
                    <a:p>
                      <a:pPr algn="ctr"/>
                      <a:endParaRPr lang="ru-RU" sz="1050" dirty="0"/>
                    </a:p>
                  </a:txBody>
                  <a:tcPr marL="18000" marR="18000" marT="0" marB="0"/>
                </a:tc>
                <a:extLst>
                  <a:ext uri="{0D108BD9-81ED-4DB2-BD59-A6C34878D82A}">
                    <a16:rowId xmlns:a16="http://schemas.microsoft.com/office/drawing/2014/main" val="10003"/>
                  </a:ext>
                </a:extLst>
              </a:tr>
              <a:tr h="180000">
                <a:tc>
                  <a:txBody>
                    <a:bodyPr/>
                    <a:lstStyle/>
                    <a:p>
                      <a:r>
                        <a:rPr lang="ru-RU" sz="1050" dirty="0"/>
                        <a:t>Доля саморегулируемых организаций в строительстве, заключивших соглашения с органами государственного строительного надзора, %</a:t>
                      </a:r>
                    </a:p>
                  </a:txBody>
                  <a:tcPr marL="18000" marR="18000" marT="0" marB="0"/>
                </a:tc>
                <a:tc>
                  <a:txBody>
                    <a:bodyPr/>
                    <a:lstStyle/>
                    <a:p>
                      <a:pPr algn="ctr"/>
                      <a:r>
                        <a:rPr lang="ru-RU" sz="1050" dirty="0"/>
                        <a:t>0</a:t>
                      </a:r>
                    </a:p>
                  </a:txBody>
                  <a:tcPr marL="18000" marR="18000" marT="0" marB="0"/>
                </a:tc>
                <a:tc>
                  <a:txBody>
                    <a:bodyPr/>
                    <a:lstStyle/>
                    <a:p>
                      <a:pPr algn="ctr"/>
                      <a:r>
                        <a:rPr lang="ru-RU" sz="1050" dirty="0"/>
                        <a:t>10</a:t>
                      </a:r>
                    </a:p>
                  </a:txBody>
                  <a:tcPr marL="18000" marR="18000" marT="0" marB="0"/>
                </a:tc>
                <a:tc>
                  <a:txBody>
                    <a:bodyPr/>
                    <a:lstStyle/>
                    <a:p>
                      <a:pPr algn="ctr"/>
                      <a:r>
                        <a:rPr lang="ru-RU" sz="1050" dirty="0"/>
                        <a:t>40</a:t>
                      </a:r>
                    </a:p>
                  </a:txBody>
                  <a:tcPr marL="18000" marR="18000" marT="0" marB="0"/>
                </a:tc>
                <a:extLst>
                  <a:ext uri="{0D108BD9-81ED-4DB2-BD59-A6C34878D82A}">
                    <a16:rowId xmlns:a16="http://schemas.microsoft.com/office/drawing/2014/main" val="10004"/>
                  </a:ext>
                </a:extLst>
              </a:tr>
              <a:tr h="180000">
                <a:tc>
                  <a:txBody>
                    <a:bodyPr/>
                    <a:lstStyle/>
                    <a:p>
                      <a:r>
                        <a:rPr lang="ru-RU" sz="1050" dirty="0"/>
                        <a:t>Доля лиц, включенных в национальный реестр специалистов, в общем количестве занятых в строительстве организаторов строительного производства (мастера, прорабы, </a:t>
                      </a:r>
                      <a:r>
                        <a:rPr lang="ru-RU" sz="1050" dirty="0" err="1"/>
                        <a:t>ГИПы</a:t>
                      </a:r>
                      <a:r>
                        <a:rPr lang="ru-RU" sz="1050" dirty="0"/>
                        <a:t>), %</a:t>
                      </a:r>
                    </a:p>
                  </a:txBody>
                  <a:tcPr marL="18000" marR="18000" marT="0" marB="0"/>
                </a:tc>
                <a:tc>
                  <a:txBody>
                    <a:bodyPr/>
                    <a:lstStyle/>
                    <a:p>
                      <a:pPr algn="ctr"/>
                      <a:r>
                        <a:rPr lang="ru-RU" sz="1050" dirty="0"/>
                        <a:t>24</a:t>
                      </a:r>
                    </a:p>
                  </a:txBody>
                  <a:tcPr marL="18000" marR="18000" marT="0" marB="0"/>
                </a:tc>
                <a:tc>
                  <a:txBody>
                    <a:bodyPr/>
                    <a:lstStyle/>
                    <a:p>
                      <a:pPr algn="ctr"/>
                      <a:r>
                        <a:rPr lang="ru-RU" sz="1050" dirty="0"/>
                        <a:t>100</a:t>
                      </a:r>
                    </a:p>
                  </a:txBody>
                  <a:tcPr marL="18000" marR="18000" marT="0" marB="0"/>
                </a:tc>
                <a:tc>
                  <a:txBody>
                    <a:bodyPr/>
                    <a:lstStyle/>
                    <a:p>
                      <a:pPr algn="ctr"/>
                      <a:r>
                        <a:rPr lang="ru-RU" sz="1050" dirty="0"/>
                        <a:t>100</a:t>
                      </a:r>
                    </a:p>
                  </a:txBody>
                  <a:tcPr marL="18000" marR="18000" marT="0" marB="0"/>
                </a:tc>
                <a:extLst>
                  <a:ext uri="{0D108BD9-81ED-4DB2-BD59-A6C34878D82A}">
                    <a16:rowId xmlns:a16="http://schemas.microsoft.com/office/drawing/2014/main" val="10005"/>
                  </a:ext>
                </a:extLst>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86449"/>
            <a:ext cx="546493" cy="95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ÐÐ°ÑÑÐ¸Ð½ÐºÐ¸ Ð¿Ð¾ Ð·Ð°Ð¿ÑÐ¾ÑÑ Ð½Ð¾ÑÑÑÐ¾Ð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182" y="19597"/>
            <a:ext cx="890185" cy="6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025" y="272325"/>
            <a:ext cx="7289800" cy="1080000"/>
          </a:xfrm>
        </p:spPr>
        <p:txBody>
          <a:bodyPr/>
          <a:lstStyle/>
          <a:p>
            <a:r>
              <a:rPr lang="ru-RU" dirty="0"/>
              <a:t>Процесс разработки Стратегии</a:t>
            </a:r>
          </a:p>
        </p:txBody>
      </p:sp>
      <p:pic>
        <p:nvPicPr>
          <p:cNvPr id="1026" name="Picture 2" descr="ÐÐ°ÑÑÐ¸Ð½ÐºÐ¸ Ð¿Ð¾ Ð·Ð°Ð¿ÑÐ¾ÑÑ Ð¿ÑÐ¾ÐµÐºÑÐ½Ð°Ñ ÐºÐ¾Ð¼Ð°Ð½Ð´Ð°"/>
          <p:cNvPicPr>
            <a:picLocks noChangeAspect="1" noChangeArrowheads="1"/>
          </p:cNvPicPr>
          <p:nvPr/>
        </p:nvPicPr>
        <p:blipFill rotWithShape="1">
          <a:blip r:embed="rId2">
            <a:extLst>
              <a:ext uri="{28A0092B-C50C-407E-A947-70E740481C1C}">
                <a14:useLocalDpi xmlns:a14="http://schemas.microsoft.com/office/drawing/2010/main" val="0"/>
              </a:ext>
            </a:extLst>
          </a:blip>
          <a:srcRect l="14717" r="17057"/>
          <a:stretch/>
        </p:blipFill>
        <p:spPr bwMode="auto">
          <a:xfrm>
            <a:off x="508725" y="1790107"/>
            <a:ext cx="767626" cy="6750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ÐÐ°ÑÑÐ¸Ð½ÐºÐ¸ Ð¿Ð¾ Ð·Ð°Ð¿ÑÐ¾ÑÑ ÐºÐ¾Ð½ÑÐµÑÐµÐ½ÑÐ¸Ñ ÑÐµÐ»Ð¾Ð²ÐµÑ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23" y="2536688"/>
            <a:ext cx="1080000" cy="810000"/>
          </a:xfrm>
          <a:prstGeom prst="rect">
            <a:avLst/>
          </a:prstGeom>
          <a:noFill/>
          <a:extLst>
            <a:ext uri="{909E8E84-426E-40DD-AFC4-6F175D3DCCD1}">
              <a14:hiddenFill xmlns:a14="http://schemas.microsoft.com/office/drawing/2010/main">
                <a:solidFill>
                  <a:srgbClr val="FFFFFF"/>
                </a:solidFill>
              </a14:hiddenFill>
            </a:ext>
          </a:extLst>
        </p:spPr>
      </p:pic>
      <p:sp>
        <p:nvSpPr>
          <p:cNvPr id="9" name="Подзаголовок 2"/>
          <p:cNvSpPr>
            <a:spLocks noGrp="1"/>
          </p:cNvSpPr>
          <p:nvPr>
            <p:ph type="subTitle" idx="1"/>
          </p:nvPr>
        </p:nvSpPr>
        <p:spPr>
          <a:xfrm>
            <a:off x="1341675" y="1731932"/>
            <a:ext cx="2873871" cy="467543"/>
          </a:xfrm>
          <a:ln w="31750">
            <a:noFill/>
          </a:ln>
        </p:spPr>
        <p:style>
          <a:lnRef idx="2">
            <a:schemeClr val="accent2"/>
          </a:lnRef>
          <a:fillRef idx="1">
            <a:schemeClr val="lt1"/>
          </a:fillRef>
          <a:effectRef idx="0">
            <a:schemeClr val="accent2"/>
          </a:effectRef>
          <a:fontRef idx="minor">
            <a:schemeClr val="dk1"/>
          </a:fontRef>
        </p:style>
        <p:txBody>
          <a:bodyPr/>
          <a:lstStyle/>
          <a:p>
            <a:pPr marL="0" indent="0">
              <a:buNone/>
            </a:pPr>
            <a:r>
              <a:rPr lang="ru-RU" sz="1200" b="1" dirty="0"/>
              <a:t>11 проектных команд </a:t>
            </a:r>
            <a:r>
              <a:rPr lang="ru-RU" sz="1200" dirty="0"/>
              <a:t>(по основным направлениям)</a:t>
            </a:r>
          </a:p>
          <a:p>
            <a:pPr marL="0" lvl="0" indent="0">
              <a:spcBef>
                <a:spcPts val="0"/>
              </a:spcBef>
              <a:buNone/>
            </a:pPr>
            <a:r>
              <a:rPr lang="ru-RU" sz="900" dirty="0"/>
              <a:t>Регулярные заседания с обсуждением ключевых вопросов по направлению</a:t>
            </a:r>
          </a:p>
          <a:p>
            <a:pPr marL="0" indent="0">
              <a:buNone/>
            </a:pPr>
            <a:endParaRPr lang="ru-RU" sz="1200" dirty="0"/>
          </a:p>
        </p:txBody>
      </p:sp>
      <p:sp>
        <p:nvSpPr>
          <p:cNvPr id="10" name="Подзаголовок 2"/>
          <p:cNvSpPr txBox="1">
            <a:spLocks/>
          </p:cNvSpPr>
          <p:nvPr/>
        </p:nvSpPr>
        <p:spPr>
          <a:xfrm>
            <a:off x="6073101" y="1646207"/>
            <a:ext cx="2975650" cy="467543"/>
          </a:xfrm>
          <a:prstGeom prst="rect">
            <a:avLst/>
          </a:prstGeom>
          <a:ln w="31750" cap="flat" cmpd="sng" algn="ctr">
            <a:noFill/>
            <a:prstDash val="solid"/>
          </a:ln>
        </p:spPr>
        <p:style>
          <a:lnRef idx="2">
            <a:schemeClr val="accent2"/>
          </a:lnRef>
          <a:fillRef idx="1">
            <a:schemeClr val="lt1"/>
          </a:fillRef>
          <a:effectRef idx="0">
            <a:schemeClr val="accent2"/>
          </a:effectRef>
          <a:fontRef idx="minor">
            <a:schemeClr val="dk1"/>
          </a:fontRef>
        </p:style>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None/>
            </a:pPr>
            <a:r>
              <a:rPr lang="ru-RU" sz="1200" b="1" dirty="0"/>
              <a:t>Конференция</a:t>
            </a:r>
            <a:r>
              <a:rPr lang="en-US" sz="1200" b="1" dirty="0"/>
              <a:t> </a:t>
            </a:r>
            <a:r>
              <a:rPr lang="ru-RU" sz="1200" b="1" dirty="0"/>
              <a:t>НОСТРОЙ:</a:t>
            </a:r>
            <a:r>
              <a:rPr lang="ru-RU" sz="1200" dirty="0"/>
              <a:t> </a:t>
            </a:r>
            <a:br>
              <a:rPr lang="ru-RU" sz="1200" dirty="0"/>
            </a:br>
            <a:r>
              <a:rPr lang="ru-RU" sz="1200" dirty="0"/>
              <a:t>«Стратегия развития строительной отрасли в Российской Федерации» (15.04.2019)</a:t>
            </a:r>
          </a:p>
        </p:txBody>
      </p:sp>
      <p:pic>
        <p:nvPicPr>
          <p:cNvPr id="12" name="Picture 4" descr="ÐÐ°ÑÑÐ¸Ð½ÐºÐ¸ Ð¿Ð¾ Ð·Ð°Ð¿ÑÐ¾ÑÑ Ð¿ÑÐ¾ÐµÐºÑÐ½Ð°Ñ ÐºÐ¾Ð¼Ð°Ð½Ð´Ð°"/>
          <p:cNvPicPr>
            <a:picLocks noChangeAspect="1" noChangeArrowheads="1"/>
          </p:cNvPicPr>
          <p:nvPr/>
        </p:nvPicPr>
        <p:blipFill rotWithShape="1">
          <a:blip r:embed="rId4">
            <a:extLst>
              <a:ext uri="{28A0092B-C50C-407E-A947-70E740481C1C}">
                <a14:useLocalDpi xmlns:a14="http://schemas.microsoft.com/office/drawing/2010/main" val="0"/>
              </a:ext>
            </a:extLst>
          </a:blip>
          <a:srcRect t="12511" b="15327"/>
          <a:stretch/>
        </p:blipFill>
        <p:spPr bwMode="auto">
          <a:xfrm>
            <a:off x="319574" y="2618850"/>
            <a:ext cx="1064233" cy="576000"/>
          </a:xfrm>
          <a:prstGeom prst="rect">
            <a:avLst/>
          </a:prstGeom>
          <a:noFill/>
          <a:extLst>
            <a:ext uri="{909E8E84-426E-40DD-AFC4-6F175D3DCCD1}">
              <a14:hiddenFill xmlns:a14="http://schemas.microsoft.com/office/drawing/2010/main">
                <a:solidFill>
                  <a:srgbClr val="FFFFFF"/>
                </a:solidFill>
              </a14:hiddenFill>
            </a:ext>
          </a:extLst>
        </p:spPr>
      </p:pic>
      <p:sp>
        <p:nvSpPr>
          <p:cNvPr id="13" name="Подзаголовок 2"/>
          <p:cNvSpPr txBox="1">
            <a:spLocks/>
          </p:cNvSpPr>
          <p:nvPr/>
        </p:nvSpPr>
        <p:spPr>
          <a:xfrm>
            <a:off x="1462752" y="2550074"/>
            <a:ext cx="3309273" cy="1807511"/>
          </a:xfrm>
          <a:prstGeom prst="rect">
            <a:avLst/>
          </a:prstGeom>
          <a:ln w="31750" cap="flat" cmpd="sng" algn="ctr">
            <a:noFill/>
            <a:prstDash val="solid"/>
          </a:ln>
        </p:spPr>
        <p:style>
          <a:lnRef idx="2">
            <a:schemeClr val="accent2"/>
          </a:lnRef>
          <a:fillRef idx="1">
            <a:schemeClr val="lt1"/>
          </a:fillRef>
          <a:effectRef idx="0">
            <a:schemeClr val="accent2"/>
          </a:effectRef>
          <a:fontRef idx="minor">
            <a:schemeClr val="dk1"/>
          </a:fontRef>
        </p:style>
        <p:txBody>
          <a:bodyPr lIns="36000" rIns="36000"/>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None/>
            </a:pPr>
            <a:r>
              <a:rPr lang="en-US" sz="1200" b="1" dirty="0"/>
              <a:t>5</a:t>
            </a:r>
            <a:r>
              <a:rPr lang="ru-RU" sz="1200" b="1" dirty="0"/>
              <a:t> круглых столов по ключевым темам:</a:t>
            </a:r>
          </a:p>
          <a:p>
            <a:pPr marL="0" indent="0">
              <a:buNone/>
            </a:pPr>
            <a:r>
              <a:rPr lang="ru-RU" sz="1000" dirty="0"/>
              <a:t>- Стратегия развития строительной отрасли: установочное совещание</a:t>
            </a:r>
          </a:p>
          <a:p>
            <a:pPr marL="0" indent="0">
              <a:buNone/>
            </a:pPr>
            <a:r>
              <a:rPr lang="ru-RU" sz="1000" dirty="0"/>
              <a:t>- Ресурсное обеспечение. Рынок строительной техники: текущие тенденции и перспективы развития </a:t>
            </a:r>
            <a:br>
              <a:rPr lang="ru-RU" sz="1000" dirty="0"/>
            </a:br>
            <a:r>
              <a:rPr lang="ru-RU" sz="1000" dirty="0"/>
              <a:t>- Административные процедуры, барьеры в строительстве и совершенствование КНД</a:t>
            </a:r>
          </a:p>
          <a:p>
            <a:pPr marL="0" indent="0">
              <a:buNone/>
            </a:pPr>
            <a:r>
              <a:rPr lang="ru-RU" sz="1000" dirty="0"/>
              <a:t>- Развитие российского рынка строительных материалов как одно из условий эффективной реализации Стратегии </a:t>
            </a:r>
            <a:br>
              <a:rPr lang="ru-RU" sz="1000" dirty="0"/>
            </a:br>
            <a:r>
              <a:rPr lang="en-US" sz="1000" dirty="0"/>
              <a:t>- </a:t>
            </a:r>
            <a:r>
              <a:rPr lang="ru-RU" sz="1000" dirty="0"/>
              <a:t>Развитие кадрового потенциала и системы квалификаций в строительстве</a:t>
            </a:r>
          </a:p>
        </p:txBody>
      </p:sp>
      <p:sp>
        <p:nvSpPr>
          <p:cNvPr id="15" name="Подзаголовок 2"/>
          <p:cNvSpPr txBox="1">
            <a:spLocks/>
          </p:cNvSpPr>
          <p:nvPr/>
        </p:nvSpPr>
        <p:spPr>
          <a:xfrm>
            <a:off x="6073100" y="2534063"/>
            <a:ext cx="3051850" cy="1498050"/>
          </a:xfrm>
          <a:prstGeom prst="rect">
            <a:avLst/>
          </a:prstGeom>
          <a:ln w="31750" cap="flat" cmpd="sng" algn="ctr">
            <a:noFill/>
            <a:prstDash val="solid"/>
          </a:ln>
        </p:spPr>
        <p:style>
          <a:lnRef idx="2">
            <a:schemeClr val="accent2"/>
          </a:lnRef>
          <a:fillRef idx="1">
            <a:schemeClr val="lt1"/>
          </a:fillRef>
          <a:effectRef idx="0">
            <a:schemeClr val="accent2"/>
          </a:effectRef>
          <a:fontRef idx="minor">
            <a:schemeClr val="dk1"/>
          </a:fontRef>
        </p:style>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None/>
            </a:pPr>
            <a:r>
              <a:rPr lang="ru-RU" sz="1200" b="1" dirty="0"/>
              <a:t>4 стратегические сессии в </a:t>
            </a:r>
            <a:r>
              <a:rPr lang="ru-RU" sz="1200" b="1" dirty="0" err="1"/>
              <a:t>РАНХиГС</a:t>
            </a:r>
            <a:r>
              <a:rPr lang="ru-RU" sz="1200" b="1" dirty="0"/>
              <a:t>:</a:t>
            </a:r>
          </a:p>
          <a:p>
            <a:pPr marL="0" indent="0">
              <a:buNone/>
            </a:pPr>
            <a:r>
              <a:rPr lang="ru-RU" sz="900" dirty="0"/>
              <a:t>- 1640 человеко-часов обсуждения</a:t>
            </a:r>
          </a:p>
          <a:p>
            <a:pPr marL="0" indent="0">
              <a:buNone/>
            </a:pPr>
            <a:r>
              <a:rPr lang="ru-RU" sz="900" dirty="0"/>
              <a:t>- 185 участников:</a:t>
            </a:r>
          </a:p>
          <a:p>
            <a:pPr marL="180975" indent="0">
              <a:spcBef>
                <a:spcPts val="0"/>
              </a:spcBef>
              <a:buNone/>
            </a:pPr>
            <a:r>
              <a:rPr lang="ru-RU" sz="900" dirty="0"/>
              <a:t>- 44 представителя ФОИВ и учреждений</a:t>
            </a:r>
          </a:p>
          <a:p>
            <a:pPr marL="180975" indent="0">
              <a:spcBef>
                <a:spcPts val="0"/>
              </a:spcBef>
              <a:buNone/>
            </a:pPr>
            <a:r>
              <a:rPr lang="ru-RU" sz="900" dirty="0"/>
              <a:t>- 30 представителей бизнес-сообщества </a:t>
            </a:r>
          </a:p>
          <a:p>
            <a:pPr marL="180975" indent="0">
              <a:spcBef>
                <a:spcPts val="0"/>
              </a:spcBef>
              <a:buNone/>
            </a:pPr>
            <a:r>
              <a:rPr lang="ru-RU" sz="900" dirty="0"/>
              <a:t>- 75 представителя профобъединений</a:t>
            </a:r>
          </a:p>
          <a:p>
            <a:pPr marL="180975" indent="0">
              <a:spcBef>
                <a:spcPts val="0"/>
              </a:spcBef>
              <a:buNone/>
            </a:pPr>
            <a:r>
              <a:rPr lang="ru-RU" sz="900" dirty="0"/>
              <a:t>- 15 представителей РОИВ</a:t>
            </a:r>
          </a:p>
          <a:p>
            <a:pPr marL="180975" indent="0">
              <a:spcBef>
                <a:spcPts val="0"/>
              </a:spcBef>
              <a:buNone/>
            </a:pPr>
            <a:r>
              <a:rPr lang="ru-RU" sz="900" dirty="0"/>
              <a:t>- 11 представителей научного сообщества </a:t>
            </a:r>
          </a:p>
          <a:p>
            <a:pPr marL="266700" indent="-85725">
              <a:spcBef>
                <a:spcPts val="0"/>
              </a:spcBef>
              <a:buNone/>
            </a:pPr>
            <a:r>
              <a:rPr lang="ru-RU" sz="900" dirty="0"/>
              <a:t>- 10 другие представители экспертного сообщества</a:t>
            </a:r>
            <a:endParaRPr lang="ru-RU" sz="800" dirty="0"/>
          </a:p>
          <a:p>
            <a:pPr marL="0" indent="0">
              <a:buNone/>
            </a:pPr>
            <a:endParaRPr lang="ru-RU" sz="900" dirty="0"/>
          </a:p>
        </p:txBody>
      </p:sp>
      <p:pic>
        <p:nvPicPr>
          <p:cNvPr id="1030" name="Picture 6" descr="ÐÐ°ÑÑÐ¸Ð½ÐºÐ¸ Ð¿Ð¾ Ð·Ð°Ð¿ÑÐ¾ÑÑ ÐºÐ¾Ð½ÑÐµÑÐµÐ½ÑÐ¸Ñ ÑÐµÐ»Ð¾Ð²ÐµÑÐº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996" y="1723817"/>
            <a:ext cx="1080000" cy="741335"/>
          </a:xfrm>
          <a:prstGeom prst="rect">
            <a:avLst/>
          </a:prstGeom>
          <a:noFill/>
          <a:extLst>
            <a:ext uri="{909E8E84-426E-40DD-AFC4-6F175D3DCCD1}">
              <a14:hiddenFill xmlns:a14="http://schemas.microsoft.com/office/drawing/2010/main">
                <a:solidFill>
                  <a:srgbClr val="FFFFFF"/>
                </a:solidFill>
              </a14:hiddenFill>
            </a:ext>
          </a:extLst>
        </p:spPr>
      </p:pic>
      <p:sp>
        <p:nvSpPr>
          <p:cNvPr id="24" name="Подзаголовок 2"/>
          <p:cNvSpPr txBox="1">
            <a:spLocks/>
          </p:cNvSpPr>
          <p:nvPr/>
        </p:nvSpPr>
        <p:spPr>
          <a:xfrm>
            <a:off x="428625" y="4810126"/>
            <a:ext cx="8077200" cy="1085850"/>
          </a:xfrm>
          <a:prstGeom prst="rect">
            <a:avLst/>
          </a:prstGeom>
          <a:ln w="31750" cap="flat" cmpd="sng" algn="ctr">
            <a:noFill/>
            <a:prstDash val="solid"/>
          </a:ln>
        </p:spPr>
        <p:style>
          <a:lnRef idx="2">
            <a:schemeClr val="accent2"/>
          </a:lnRef>
          <a:fillRef idx="1">
            <a:schemeClr val="lt1"/>
          </a:fillRef>
          <a:effectRef idx="0">
            <a:schemeClr val="accent2"/>
          </a:effectRef>
          <a:fontRef idx="minor">
            <a:schemeClr val="dk1"/>
          </a:fontRef>
        </p:style>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None/>
            </a:pPr>
            <a:r>
              <a:rPr lang="ru-RU" sz="1200" b="1" dirty="0"/>
              <a:t>Всего в работе стратегических сессий, МРГ и других мероприятий участвовало 26 представителей от 10 </a:t>
            </a:r>
            <a:r>
              <a:rPr lang="ru-RU" sz="1200" b="1" dirty="0" err="1"/>
              <a:t>ФОИВов</a:t>
            </a:r>
            <a:r>
              <a:rPr lang="ru-RU" sz="1200" b="1" dirty="0"/>
              <a:t>:</a:t>
            </a:r>
          </a:p>
          <a:p>
            <a:pPr marL="0" indent="0">
              <a:spcBef>
                <a:spcPts val="0"/>
              </a:spcBef>
              <a:buNone/>
            </a:pPr>
            <a:r>
              <a:rPr lang="ru-RU" sz="1000" dirty="0"/>
              <a:t>Минстрой России, Минэкономразвития России, Минтранс России, </a:t>
            </a:r>
            <a:r>
              <a:rPr lang="ru-RU" sz="1000" dirty="0" err="1"/>
              <a:t>Минпромторг</a:t>
            </a:r>
            <a:r>
              <a:rPr lang="ru-RU" sz="1000" dirty="0"/>
              <a:t> России, </a:t>
            </a:r>
            <a:r>
              <a:rPr lang="ru-RU" sz="1000" dirty="0" err="1"/>
              <a:t>Минкомсвязи</a:t>
            </a:r>
            <a:r>
              <a:rPr lang="ru-RU" sz="1000" dirty="0"/>
              <a:t> России, Минэнерго России, Минздрав России, МЧС России, ФАС России, </a:t>
            </a:r>
            <a:r>
              <a:rPr lang="ru-RU" sz="1000" dirty="0" err="1"/>
              <a:t>Ростехнадзор</a:t>
            </a:r>
            <a:r>
              <a:rPr lang="ru-RU" sz="1000" dirty="0"/>
              <a:t> </a:t>
            </a:r>
          </a:p>
          <a:p>
            <a:pPr marL="0" indent="0">
              <a:buNone/>
            </a:pPr>
            <a:r>
              <a:rPr lang="ru-RU" sz="1200" b="1" dirty="0"/>
              <a:t>2 </a:t>
            </a:r>
            <a:r>
              <a:rPr lang="ru-RU" sz="1200" b="1" dirty="0" err="1"/>
              <a:t>ФОИВа</a:t>
            </a:r>
            <a:r>
              <a:rPr lang="ru-RU" sz="1200" b="1" dirty="0"/>
              <a:t> подали предложения к структуре и тематикам Стратегии, которые были учтены:</a:t>
            </a:r>
          </a:p>
          <a:p>
            <a:pPr marL="0" indent="0">
              <a:spcBef>
                <a:spcPts val="0"/>
              </a:spcBef>
              <a:buNone/>
            </a:pPr>
            <a:r>
              <a:rPr lang="ru-RU" sz="1000" dirty="0" err="1"/>
              <a:t>Минобрнауки</a:t>
            </a:r>
            <a:r>
              <a:rPr lang="ru-RU" sz="1000" dirty="0"/>
              <a:t> России, Минприроды России</a:t>
            </a:r>
          </a:p>
          <a:p>
            <a:pPr marL="0" indent="0">
              <a:spcBef>
                <a:spcPts val="0"/>
              </a:spcBef>
              <a:buNone/>
            </a:pPr>
            <a:endParaRPr lang="ru-RU" sz="1000" dirty="0"/>
          </a:p>
        </p:txBody>
      </p:sp>
      <p:sp>
        <p:nvSpPr>
          <p:cNvPr id="25" name="Подзаголовок 2"/>
          <p:cNvSpPr txBox="1">
            <a:spLocks/>
          </p:cNvSpPr>
          <p:nvPr/>
        </p:nvSpPr>
        <p:spPr>
          <a:xfrm>
            <a:off x="397203" y="1121034"/>
            <a:ext cx="8518197" cy="401705"/>
          </a:xfrm>
          <a:prstGeom prst="rect">
            <a:avLst/>
          </a:prstGeom>
          <a:ln w="3175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ctr">
              <a:buFont typeface="Arial"/>
              <a:buNone/>
            </a:pPr>
            <a:r>
              <a:rPr lang="ru-RU" sz="1800" b="1" dirty="0">
                <a:solidFill>
                  <a:srgbClr val="6E1946"/>
                </a:solidFill>
              </a:rPr>
              <a:t>Межведомственная рабочая группа при Минстрое России (МРГ)</a:t>
            </a:r>
            <a:endParaRPr lang="ru-RU" sz="1800" dirty="0">
              <a:solidFill>
                <a:srgbClr val="6E1946"/>
              </a:solidFill>
            </a:endParaRPr>
          </a:p>
        </p:txBody>
      </p:sp>
      <p:cxnSp>
        <p:nvCxnSpPr>
          <p:cNvPr id="6" name="Прямая соединительная линия 5"/>
          <p:cNvCxnSpPr/>
          <p:nvPr/>
        </p:nvCxnSpPr>
        <p:spPr>
          <a:xfrm>
            <a:off x="396000" y="4810125"/>
            <a:ext cx="8517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43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рынка строительных услуг. </a:t>
            </a:r>
            <a:br>
              <a:rPr lang="ru-RU" sz="2000" b="1" dirty="0"/>
            </a:br>
            <a:r>
              <a:rPr lang="ru-RU" sz="1600" b="1" dirty="0"/>
              <a:t>Административные процедуры и барьеры в строительстве</a:t>
            </a:r>
          </a:p>
        </p:txBody>
      </p:sp>
      <p:sp>
        <p:nvSpPr>
          <p:cNvPr id="5" name="Объект 4"/>
          <p:cNvSpPr>
            <a:spLocks noGrp="1"/>
          </p:cNvSpPr>
          <p:nvPr>
            <p:ph idx="1"/>
          </p:nvPr>
        </p:nvSpPr>
        <p:spPr>
          <a:xfrm>
            <a:off x="567275" y="1162050"/>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значительное сокращение сроков прохождения административных процедур за счет их перевода в электронную форму и обеспечение «бесшовного» процесса их прохождения, а также продолжение работы по их оптимизации и сокращению</a:t>
            </a:r>
          </a:p>
          <a:p>
            <a:pPr marL="0" indent="0">
              <a:buNone/>
            </a:pPr>
            <a:endParaRPr lang="ru-RU" sz="1400" b="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200" dirty="0"/>
              <a:t>Совершенствование правового регулирования процедур в сферах строительства для устранения существующих проблем и коллизий</a:t>
            </a:r>
          </a:p>
          <a:p>
            <a:pPr marL="180975" indent="-180975" algn="just">
              <a:tabLst>
                <a:tab pos="180975" algn="l"/>
              </a:tabLst>
            </a:pPr>
            <a:r>
              <a:rPr lang="ru-RU" sz="1200" dirty="0"/>
              <a:t>Оптимизация и поддержка в актуальном состоянии исчерпывающих перечней процедур и реестров описаний процедур</a:t>
            </a:r>
          </a:p>
          <a:p>
            <a:pPr marL="180975" indent="-180975" algn="just">
              <a:tabLst>
                <a:tab pos="180975" algn="l"/>
              </a:tabLst>
            </a:pPr>
            <a:r>
              <a:rPr lang="ru-RU" sz="1200" dirty="0"/>
              <a:t>Перевод процедур в электронный вид и устранение препятствий для электронного взаимодействия при осуществлении градостроительной деятельности</a:t>
            </a:r>
          </a:p>
          <a:p>
            <a:pPr marL="180975" indent="-180975" algn="just">
              <a:tabLst>
                <a:tab pos="180975" algn="l"/>
              </a:tabLst>
            </a:pPr>
            <a:r>
              <a:rPr lang="ru-RU" sz="1200" dirty="0"/>
              <a:t>Оптимизация административных процедур таким образом, чтобы их осуществление не требовало прерывания инвестиционного процесса, встраивание процедур в систему информационного моделирования в строительстве</a:t>
            </a:r>
          </a:p>
        </p:txBody>
      </p:sp>
      <p:graphicFrame>
        <p:nvGraphicFramePr>
          <p:cNvPr id="6" name="Таблица 5"/>
          <p:cNvGraphicFramePr>
            <a:graphicFrameLocks noGrp="1"/>
          </p:cNvGraphicFramePr>
          <p:nvPr>
            <p:extLst>
              <p:ext uri="{D42A27DB-BD31-4B8C-83A1-F6EECF244321}">
                <p14:modId xmlns:p14="http://schemas.microsoft.com/office/powerpoint/2010/main" val="2709765592"/>
              </p:ext>
            </p:extLst>
          </p:nvPr>
        </p:nvGraphicFramePr>
        <p:xfrm>
          <a:off x="457200" y="4812599"/>
          <a:ext cx="8090950" cy="85608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2018</a:t>
                      </a:r>
                    </a:p>
                  </a:txBody>
                  <a:tcPr marL="36000" marR="36000" marT="0" marB="0"/>
                </a:tc>
                <a:tc>
                  <a:txBody>
                    <a:bodyPr/>
                    <a:lstStyle/>
                    <a:p>
                      <a:pPr algn="ctr"/>
                      <a:r>
                        <a:rPr lang="ru-RU" sz="1050" dirty="0"/>
                        <a:t>2024</a:t>
                      </a:r>
                    </a:p>
                  </a:txBody>
                  <a:tcPr marL="36000" marR="36000" marT="0" marB="0"/>
                </a:tc>
                <a:tc>
                  <a:txBody>
                    <a:bodyPr/>
                    <a:lstStyle/>
                    <a:p>
                      <a:pPr algn="ctr"/>
                      <a:r>
                        <a:rPr lang="ru-RU" sz="1050" dirty="0"/>
                        <a:t>2030</a:t>
                      </a:r>
                    </a:p>
                  </a:txBody>
                  <a:tcPr marL="36000" marR="36000" marT="0" marB="0"/>
                </a:tc>
                <a:extLst>
                  <a:ext uri="{0D108BD9-81ED-4DB2-BD59-A6C34878D82A}">
                    <a16:rowId xmlns:a16="http://schemas.microsoft.com/office/drawing/2014/main" val="10000"/>
                  </a:ext>
                </a:extLst>
              </a:tr>
              <a:tr h="180000">
                <a:tc>
                  <a:txBody>
                    <a:bodyPr/>
                    <a:lstStyle/>
                    <a:p>
                      <a:r>
                        <a:rPr lang="ru-RU" sz="1050" dirty="0"/>
                        <a:t>Доля государственных и муниципальных услуг и государственных функций в сфере строительства, предоставляемых (осуществляемых) в электронной форме в общем количестве государственных и муниципальных услуг и государственных функций в сфере строительства, %</a:t>
                      </a:r>
                    </a:p>
                  </a:txBody>
                  <a:tcPr marL="90000" marR="90000" marT="0" marB="0"/>
                </a:tc>
                <a:tc>
                  <a:txBody>
                    <a:bodyPr/>
                    <a:lstStyle/>
                    <a:p>
                      <a:pPr algn="ctr"/>
                      <a:r>
                        <a:rPr lang="ru-RU" sz="1050" dirty="0"/>
                        <a:t>10</a:t>
                      </a:r>
                    </a:p>
                  </a:txBody>
                  <a:tcPr marL="90000" marR="90000" marT="0" marB="0"/>
                </a:tc>
                <a:tc>
                  <a:txBody>
                    <a:bodyPr/>
                    <a:lstStyle/>
                    <a:p>
                      <a:pPr algn="ctr"/>
                      <a:r>
                        <a:rPr lang="ru-RU" sz="1050" dirty="0"/>
                        <a:t>70</a:t>
                      </a:r>
                    </a:p>
                  </a:txBody>
                  <a:tcPr marL="90000" marR="90000" marT="0" marB="0"/>
                </a:tc>
                <a:tc>
                  <a:txBody>
                    <a:bodyPr/>
                    <a:lstStyle/>
                    <a:p>
                      <a:pPr algn="ctr"/>
                      <a:r>
                        <a:rPr lang="ru-RU" sz="1050" dirty="0"/>
                        <a:t>100</a:t>
                      </a:r>
                    </a:p>
                  </a:txBody>
                  <a:tcPr marL="90000" marR="90000" marT="0" marB="0"/>
                </a:tc>
                <a:extLst>
                  <a:ext uri="{0D108BD9-81ED-4DB2-BD59-A6C34878D82A}">
                    <a16:rowId xmlns:a16="http://schemas.microsoft.com/office/drawing/2014/main" val="10001"/>
                  </a:ext>
                </a:extLst>
              </a:tr>
            </a:tbl>
          </a:graphicData>
        </a:graphic>
      </p:graphicFrame>
      <p:pic>
        <p:nvPicPr>
          <p:cNvPr id="7" name="Picture 8" descr="ÐÐ°ÑÑÐ¸Ð½ÐºÐ¸ Ð¿Ð¾ Ð·Ð°Ð¿ÑÐ¾ÑÑ Ð½Ð¾ÑÑÑÐ¾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182" y="19597"/>
            <a:ext cx="890185" cy="6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5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рынка строительных услуг. </a:t>
            </a:r>
            <a:br>
              <a:rPr lang="ru-RU" sz="2000" b="1" dirty="0"/>
            </a:br>
            <a:r>
              <a:rPr lang="ru-RU" sz="1600" b="1" dirty="0"/>
              <a:t>Контрольно-надзорная деятельность в строительной отрасли</a:t>
            </a:r>
          </a:p>
        </p:txBody>
      </p:sp>
      <p:sp>
        <p:nvSpPr>
          <p:cNvPr id="5" name="Объект 4"/>
          <p:cNvSpPr>
            <a:spLocks noGrp="1"/>
          </p:cNvSpPr>
          <p:nvPr>
            <p:ph idx="1"/>
          </p:nvPr>
        </p:nvSpPr>
        <p:spPr>
          <a:xfrm>
            <a:off x="567275" y="1162050"/>
            <a:ext cx="8070168" cy="3800474"/>
          </a:xfrm>
        </p:spPr>
        <p:txBody>
          <a:bodyPr>
            <a:noAutofit/>
          </a:bodyPr>
          <a:lstStyle/>
          <a:p>
            <a:pPr marL="0" indent="0">
              <a:buNone/>
            </a:pPr>
            <a:r>
              <a:rPr lang="ru-RU" sz="1400" b="1" dirty="0"/>
              <a:t>Цель</a:t>
            </a:r>
            <a:r>
              <a:rPr lang="en-US" sz="1400" b="1" dirty="0"/>
              <a:t>:</a:t>
            </a:r>
            <a:r>
              <a:rPr lang="ru-RU" sz="1400" b="1" dirty="0"/>
              <a:t> </a:t>
            </a:r>
            <a:r>
              <a:rPr lang="ru-RU" sz="1400" i="1" dirty="0"/>
              <a:t>повышение безопасности строительных работ, объектов капитального строительства при одновременной минимизации давления на предпринимателей</a:t>
            </a:r>
          </a:p>
          <a:p>
            <a:pPr marL="0" indent="0">
              <a:buNone/>
            </a:pPr>
            <a:endParaRPr lang="ru-RU" sz="1400" b="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200" dirty="0"/>
              <a:t>Внедрение действенных механизмов предупреждения причинения вреда:</a:t>
            </a:r>
          </a:p>
          <a:p>
            <a:pPr marL="542925" indent="-180975" algn="just">
              <a:buFont typeface="Trebuchet MS" panose="020B0603020202020204" pitchFamily="34" charset="0"/>
              <a:buChar char="—"/>
              <a:tabLst>
                <a:tab pos="361950" algn="l"/>
              </a:tabLst>
            </a:pPr>
            <a:r>
              <a:rPr lang="ru-RU" sz="1200" dirty="0"/>
              <a:t>Эффективный контроль качества строительных материалов, результатов инженерных изысканий, проектной документации, выполненных работ при строительстве, реконструкции, капитальном ремонте, сносе</a:t>
            </a:r>
          </a:p>
          <a:p>
            <a:pPr marL="542925" indent="-180975" algn="just">
              <a:buFont typeface="Trebuchet MS" panose="020B0603020202020204" pitchFamily="34" charset="0"/>
              <a:buChar char="—"/>
              <a:tabLst>
                <a:tab pos="361950" algn="l"/>
              </a:tabLst>
            </a:pPr>
            <a:r>
              <a:rPr lang="ru-RU" sz="1200" dirty="0"/>
              <a:t>Тщательная оценка рисков ухудшения качества окружающей среды и снижения экологической безопасности на стадии выбора земельного участка для строительства </a:t>
            </a:r>
          </a:p>
          <a:p>
            <a:pPr marL="542925" indent="-180975" algn="just">
              <a:buFont typeface="Trebuchet MS" panose="020B0603020202020204" pitchFamily="34" charset="0"/>
              <a:buChar char="—"/>
              <a:tabLst>
                <a:tab pos="361950" algn="l"/>
              </a:tabLst>
            </a:pPr>
            <a:r>
              <a:rPr lang="ru-RU" sz="1200" dirty="0"/>
              <a:t>Обеспечение эффективного экологического контроля за соблюдением требований в области охраны окружающей среды при строительстве</a:t>
            </a:r>
          </a:p>
          <a:p>
            <a:pPr marL="542925" indent="-180975" algn="just">
              <a:buFont typeface="Trebuchet MS" panose="020B0603020202020204" pitchFamily="34" charset="0"/>
              <a:buChar char="—"/>
              <a:tabLst>
                <a:tab pos="361950" algn="l"/>
              </a:tabLst>
            </a:pPr>
            <a:r>
              <a:rPr lang="ru-RU" sz="1200" dirty="0"/>
              <a:t>Обеспечение неизбежности привлечения к ответственности за нарушение обязательных требований в строительстве, в том числе административной, дисциплинарной и имущественной</a:t>
            </a:r>
          </a:p>
          <a:p>
            <a:pPr marL="180975" indent="-180975" algn="just">
              <a:tabLst>
                <a:tab pos="180975" algn="l"/>
              </a:tabLst>
            </a:pPr>
            <a:r>
              <a:rPr lang="ru-RU" sz="1200" dirty="0"/>
              <a:t>Формирование эффективной системы расследования причин аварий, учета и анализа результатов расследования</a:t>
            </a:r>
          </a:p>
          <a:p>
            <a:pPr marL="180975" indent="-180975" algn="just">
              <a:tabLst>
                <a:tab pos="180975" algn="l"/>
              </a:tabLst>
            </a:pPr>
            <a:r>
              <a:rPr lang="ru-RU" sz="1200" dirty="0"/>
              <a:t>Разграничение роли государственной экспертизы и государственного строительного надзора</a:t>
            </a:r>
          </a:p>
          <a:p>
            <a:pPr marL="180975" indent="-180975" algn="just">
              <a:tabLst>
                <a:tab pos="180975" algn="l"/>
              </a:tabLst>
            </a:pPr>
            <a:r>
              <a:rPr lang="ru-RU" sz="1200" dirty="0"/>
              <a:t>Формирование эффективной системы непрерывного повышения уровня компетенций и квалификации кадрового состава органов государственного строительного надзора в части знаний методологии государственного строительного надзора</a:t>
            </a:r>
          </a:p>
          <a:p>
            <a:pPr marL="180975" indent="-180975" algn="just">
              <a:tabLst>
                <a:tab pos="180975" algn="l"/>
              </a:tabLst>
            </a:pPr>
            <a:endParaRPr lang="ru-RU" sz="1200" dirty="0"/>
          </a:p>
        </p:txBody>
      </p:sp>
      <p:pic>
        <p:nvPicPr>
          <p:cNvPr id="7" name="Picture 8" descr="ÐÐ°ÑÑÐ¸Ð½ÐºÐ¸ Ð¿Ð¾ Ð·Ð°Ð¿ÑÐ¾ÑÑ Ð½Ð¾ÑÑÑÐ¾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182" y="19597"/>
            <a:ext cx="890185" cy="6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0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Функционирование рынка строительных услуг.</a:t>
            </a:r>
            <a:r>
              <a:rPr lang="ru-RU" sz="1600" b="1" dirty="0"/>
              <a:t> </a:t>
            </a:r>
            <a:br>
              <a:rPr lang="ru-RU" sz="1600" b="1" dirty="0"/>
            </a:br>
            <a:r>
              <a:rPr lang="ru-RU" sz="1600" b="1" dirty="0"/>
              <a:t>Система допуска на рынок строительных работ и услуг</a:t>
            </a:r>
            <a:br>
              <a:rPr lang="ru-RU" sz="1600" b="1" dirty="0"/>
            </a:br>
            <a:br>
              <a:rPr lang="ru-RU" sz="1600" b="1" dirty="0"/>
            </a:br>
            <a:endParaRPr lang="ru-RU" sz="1600" b="1" dirty="0"/>
          </a:p>
        </p:txBody>
      </p:sp>
      <p:sp>
        <p:nvSpPr>
          <p:cNvPr id="5" name="Объект 4"/>
          <p:cNvSpPr>
            <a:spLocks noGrp="1"/>
          </p:cNvSpPr>
          <p:nvPr>
            <p:ph idx="1"/>
          </p:nvPr>
        </p:nvSpPr>
        <p:spPr>
          <a:xfrm>
            <a:off x="567275" y="990599"/>
            <a:ext cx="8070168" cy="4895849"/>
          </a:xfrm>
        </p:spPr>
        <p:txBody>
          <a:bodyPr>
            <a:noAutofit/>
          </a:bodyPr>
          <a:lstStyle/>
          <a:p>
            <a:pPr marL="0" indent="0">
              <a:buNone/>
            </a:pPr>
            <a:r>
              <a:rPr lang="ru-RU" dirty="0">
                <a:solidFill>
                  <a:schemeClr val="tx1"/>
                </a:solidFill>
              </a:rPr>
              <a:t>Предложения Ассоциации не включенные в Стратегию:</a:t>
            </a:r>
          </a:p>
          <a:p>
            <a:pPr>
              <a:buFontTx/>
              <a:buChar char="-"/>
            </a:pPr>
            <a:r>
              <a:rPr lang="ru-RU" sz="1800" dirty="0"/>
              <a:t>Предоставление Национальным объединениям права утверждать обязательные для применения документы;</a:t>
            </a:r>
          </a:p>
          <a:p>
            <a:pPr>
              <a:buFontTx/>
              <a:buChar char="-"/>
            </a:pPr>
            <a:r>
              <a:rPr lang="ru-RU" sz="1800" dirty="0"/>
              <a:t>Наделение саморегулируемых организаций функциями технического заказчика;</a:t>
            </a:r>
          </a:p>
          <a:p>
            <a:pPr>
              <a:buFontTx/>
              <a:buChar char="-"/>
            </a:pPr>
            <a:r>
              <a:rPr lang="ru-RU" sz="1800" dirty="0"/>
              <a:t>Наделение СРО правом приостанавливать работы на объектах;</a:t>
            </a:r>
          </a:p>
          <a:p>
            <a:pPr>
              <a:buFontTx/>
              <a:buChar char="-"/>
            </a:pPr>
            <a:r>
              <a:rPr lang="ru-RU" sz="1800" dirty="0"/>
              <a:t>Упрощение процедур и расширение случаев выплат из компенсационных фондов;</a:t>
            </a:r>
          </a:p>
          <a:p>
            <a:pPr>
              <a:buFontTx/>
              <a:buChar char="-"/>
            </a:pPr>
            <a:r>
              <a:rPr lang="ru-RU" sz="1800" dirty="0"/>
              <a:t>Исключение ответственности СРО по объектам, сведения о которых отсутствуют у СРО (в т.ч. по объектам с гос. тайной)</a:t>
            </a:r>
          </a:p>
          <a:p>
            <a:pPr>
              <a:buFontTx/>
              <a:buChar char="-"/>
            </a:pPr>
            <a:r>
              <a:rPr lang="ru-RU" sz="1800" dirty="0"/>
              <a:t>Введение промежуточных уровней ответственности членов СРО;</a:t>
            </a:r>
          </a:p>
          <a:p>
            <a:pPr>
              <a:buFontTx/>
              <a:buChar char="-"/>
            </a:pPr>
            <a:r>
              <a:rPr lang="ru-RU" sz="1800" dirty="0"/>
              <a:t>Отказ от государственного надзора в пользу корпоративного мониторинга;</a:t>
            </a:r>
          </a:p>
          <a:p>
            <a:pPr>
              <a:buFontTx/>
              <a:buChar char="-"/>
            </a:pPr>
            <a:r>
              <a:rPr lang="ru-RU" sz="1800" dirty="0"/>
              <a:t>Внедрение рейтингования участников закупок.</a:t>
            </a:r>
          </a:p>
          <a:p>
            <a:pPr>
              <a:buFontTx/>
              <a:buChar char="-"/>
            </a:pPr>
            <a:endParaRPr lang="ru-RU" sz="1800" dirty="0"/>
          </a:p>
          <a:p>
            <a:pPr>
              <a:buFontTx/>
              <a:buChar char="-"/>
            </a:pPr>
            <a:endParaRPr lang="ru-RU"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86449"/>
            <a:ext cx="546493" cy="95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ÐÐ°ÑÑÐ¸Ð½ÐºÐ¸ Ð¿Ð¾ Ð·Ð°Ð¿ÑÐ¾ÑÑ Ð½Ð¾ÑÑÑÐ¾Ð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182" y="19597"/>
            <a:ext cx="890185" cy="63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199" y="274638"/>
            <a:ext cx="8582025" cy="418058"/>
          </a:xfrm>
        </p:spPr>
        <p:txBody>
          <a:bodyPr>
            <a:noAutofit/>
          </a:bodyPr>
          <a:lstStyle/>
          <a:p>
            <a:r>
              <a:rPr lang="ru-RU" sz="2000" b="1" dirty="0"/>
              <a:t>Развитие системы профессионального образования в строительстве и системы квалификаций </a:t>
            </a:r>
            <a:endParaRPr lang="ru-RU" sz="1600" b="1" dirty="0"/>
          </a:p>
        </p:txBody>
      </p:sp>
      <p:sp>
        <p:nvSpPr>
          <p:cNvPr id="5" name="Объект 4"/>
          <p:cNvSpPr>
            <a:spLocks noGrp="1"/>
          </p:cNvSpPr>
          <p:nvPr>
            <p:ph idx="1"/>
          </p:nvPr>
        </p:nvSpPr>
        <p:spPr>
          <a:xfrm>
            <a:off x="567275" y="1366345"/>
            <a:ext cx="8070168" cy="1966452"/>
          </a:xfrm>
        </p:spPr>
        <p:txBody>
          <a:bodyPr>
            <a:noAutofit/>
          </a:bodyPr>
          <a:lstStyle/>
          <a:p>
            <a:pPr marL="0" indent="0">
              <a:spcAft>
                <a:spcPts val="600"/>
              </a:spcAft>
              <a:buNone/>
            </a:pPr>
            <a:r>
              <a:rPr lang="ru-RU" sz="1400" b="1" dirty="0"/>
              <a:t>Цели</a:t>
            </a:r>
            <a:r>
              <a:rPr lang="en-US" sz="1400" b="1" dirty="0"/>
              <a:t>:</a:t>
            </a:r>
            <a:r>
              <a:rPr lang="ru-RU" sz="1400" b="1" dirty="0"/>
              <a:t> </a:t>
            </a:r>
          </a:p>
          <a:p>
            <a:pPr>
              <a:spcAft>
                <a:spcPts val="600"/>
              </a:spcAft>
            </a:pPr>
            <a:r>
              <a:rPr lang="ru-RU" sz="1400" b="1" i="1" u="sng" dirty="0"/>
              <a:t>Образование:</a:t>
            </a:r>
            <a:r>
              <a:rPr lang="ru-RU" sz="1400" b="1" i="1" dirty="0"/>
              <a:t> </a:t>
            </a:r>
            <a:r>
              <a:rPr lang="ru-RU" sz="1400" i="1" dirty="0"/>
              <a:t>обеспечение строительной отрасли квалифицированными кадрами, эффективное развитие кадрового потенциала на основе формирования навыков и компетенций, отвечающих современным и перспективным потребностям отрасли</a:t>
            </a:r>
            <a:endParaRPr lang="ru-RU" sz="1400" b="1" dirty="0"/>
          </a:p>
          <a:p>
            <a:pPr>
              <a:spcAft>
                <a:spcPts val="600"/>
              </a:spcAft>
            </a:pPr>
            <a:r>
              <a:rPr lang="ru-RU" sz="1400" b="1" i="1" u="sng" dirty="0"/>
              <a:t>Система квалификаций:</a:t>
            </a:r>
            <a:r>
              <a:rPr lang="ru-RU" sz="1400" b="1" i="1" dirty="0"/>
              <a:t> </a:t>
            </a:r>
            <a:r>
              <a:rPr lang="ru-RU" sz="1400" i="1" dirty="0"/>
              <a:t>выстраивание современной отраслевой системы квалификаций, ориентированной на формирование у специалистов компетенций, необходимых для эффективной реализации строительной отраслью своей роли в решении задач социально-экономического развития страны</a:t>
            </a:r>
          </a:p>
        </p:txBody>
      </p:sp>
      <p:graphicFrame>
        <p:nvGraphicFramePr>
          <p:cNvPr id="6" name="Таблица 5"/>
          <p:cNvGraphicFramePr>
            <a:graphicFrameLocks noGrp="1"/>
          </p:cNvGraphicFramePr>
          <p:nvPr>
            <p:extLst>
              <p:ext uri="{D42A27DB-BD31-4B8C-83A1-F6EECF244321}">
                <p14:modId xmlns:p14="http://schemas.microsoft.com/office/powerpoint/2010/main" val="2631021348"/>
              </p:ext>
            </p:extLst>
          </p:nvPr>
        </p:nvGraphicFramePr>
        <p:xfrm>
          <a:off x="457199" y="3908031"/>
          <a:ext cx="8090950" cy="187200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307895">
                <a:tc>
                  <a:txBody>
                    <a:bodyPr/>
                    <a:lstStyle/>
                    <a:p>
                      <a:r>
                        <a:rPr lang="ru-RU" sz="1200" dirty="0"/>
                        <a:t>Показатель</a:t>
                      </a:r>
                    </a:p>
                  </a:txBody>
                  <a:tcPr marL="90000" marR="90000" marT="0" marB="0" anchor="ctr"/>
                </a:tc>
                <a:tc>
                  <a:txBody>
                    <a:bodyPr/>
                    <a:lstStyle/>
                    <a:p>
                      <a:pPr algn="ctr"/>
                      <a:r>
                        <a:rPr lang="ru-RU" sz="1200" dirty="0"/>
                        <a:t>2020</a:t>
                      </a:r>
                    </a:p>
                  </a:txBody>
                  <a:tcPr marL="36000" marR="36000" marT="0" marB="0" anchor="ctr"/>
                </a:tc>
                <a:tc>
                  <a:txBody>
                    <a:bodyPr/>
                    <a:lstStyle/>
                    <a:p>
                      <a:pPr algn="ctr"/>
                      <a:r>
                        <a:rPr lang="ru-RU" sz="1200" dirty="0"/>
                        <a:t>2025</a:t>
                      </a:r>
                    </a:p>
                  </a:txBody>
                  <a:tcPr marL="36000" marR="36000" marT="0" marB="0" anchor="ctr"/>
                </a:tc>
                <a:tc>
                  <a:txBody>
                    <a:bodyPr/>
                    <a:lstStyle/>
                    <a:p>
                      <a:pPr algn="ctr"/>
                      <a:r>
                        <a:rPr lang="ru-RU" sz="1200" dirty="0"/>
                        <a:t>2030</a:t>
                      </a:r>
                    </a:p>
                  </a:txBody>
                  <a:tcPr marL="36000" marR="36000" marT="0" marB="0" anchor="ctr"/>
                </a:tc>
                <a:extLst>
                  <a:ext uri="{0D108BD9-81ED-4DB2-BD59-A6C34878D82A}">
                    <a16:rowId xmlns:a16="http://schemas.microsoft.com/office/drawing/2014/main" val="10000"/>
                  </a:ext>
                </a:extLst>
              </a:tr>
              <a:tr h="391027">
                <a:tc>
                  <a:txBody>
                    <a:bodyPr/>
                    <a:lstStyle/>
                    <a:p>
                      <a:r>
                        <a:rPr lang="ru-RU" sz="1200" dirty="0"/>
                        <a:t>Формирование системы мониторинга состояния рынка труда в строительной отрасли к 2025 году</a:t>
                      </a:r>
                    </a:p>
                  </a:txBody>
                  <a:tcPr marL="90000" marR="90000" marT="0" marB="0" anchor="ctr"/>
                </a:tc>
                <a:tc>
                  <a:txBody>
                    <a:bodyPr/>
                    <a:lstStyle/>
                    <a:p>
                      <a:pPr algn="ctr"/>
                      <a:endParaRPr lang="ru-RU" sz="1200" dirty="0"/>
                    </a:p>
                  </a:txBody>
                  <a:tcPr marL="90000" marR="90000" marT="0" marB="0" anchor="ctr"/>
                </a:tc>
                <a:tc>
                  <a:txBody>
                    <a:bodyPr/>
                    <a:lstStyle/>
                    <a:p>
                      <a:pPr algn="ctr"/>
                      <a:r>
                        <a:rPr lang="ru-RU" sz="1200" dirty="0"/>
                        <a:t>+</a:t>
                      </a:r>
                    </a:p>
                  </a:txBody>
                  <a:tcPr marL="90000" marR="90000" marT="0" marB="0" anchor="ctr"/>
                </a:tc>
                <a:tc>
                  <a:txBody>
                    <a:bodyPr/>
                    <a:lstStyle/>
                    <a:p>
                      <a:pPr algn="ctr"/>
                      <a:endParaRPr lang="ru-RU" sz="1200" dirty="0"/>
                    </a:p>
                  </a:txBody>
                  <a:tcPr marL="90000" marR="90000" marT="0" marB="0" anchor="ctr"/>
                </a:tc>
                <a:extLst>
                  <a:ext uri="{0D108BD9-81ED-4DB2-BD59-A6C34878D82A}">
                    <a16:rowId xmlns:a16="http://schemas.microsoft.com/office/drawing/2014/main" val="10001"/>
                  </a:ext>
                </a:extLst>
              </a:tr>
              <a:tr h="586539">
                <a:tc>
                  <a:txBody>
                    <a:bodyPr/>
                    <a:lstStyle/>
                    <a:p>
                      <a:r>
                        <a:rPr lang="ru-RU" sz="1200" dirty="0"/>
                        <a:t>Доля лиц, включенных в НРС, в общем количестве занятых в строительстве организаторов строительного производства (мастера, прорабы, </a:t>
                      </a:r>
                      <a:r>
                        <a:rPr lang="ru-RU" sz="1200" dirty="0" err="1"/>
                        <a:t>ГИПы</a:t>
                      </a:r>
                      <a:r>
                        <a:rPr lang="ru-RU" sz="1200" dirty="0"/>
                        <a:t>),%</a:t>
                      </a:r>
                    </a:p>
                  </a:txBody>
                  <a:tcPr marL="90000" marR="90000" marT="0" marB="0" anchor="ctr"/>
                </a:tc>
                <a:tc>
                  <a:txBody>
                    <a:bodyPr/>
                    <a:lstStyle/>
                    <a:p>
                      <a:pPr algn="ctr"/>
                      <a:r>
                        <a:rPr lang="ru-RU" sz="1200" dirty="0"/>
                        <a:t>24%</a:t>
                      </a:r>
                    </a:p>
                  </a:txBody>
                  <a:tcPr marL="90000" marR="90000" marT="0" marB="0" anchor="ctr"/>
                </a:tc>
                <a:tc>
                  <a:txBody>
                    <a:bodyPr/>
                    <a:lstStyle/>
                    <a:p>
                      <a:pPr algn="ctr"/>
                      <a:r>
                        <a:rPr lang="ru-RU" sz="1200" dirty="0"/>
                        <a:t>100%</a:t>
                      </a:r>
                    </a:p>
                  </a:txBody>
                  <a:tcPr marL="90000" marR="90000" marT="0" marB="0" anchor="ctr"/>
                </a:tc>
                <a:tc>
                  <a:txBody>
                    <a:bodyPr/>
                    <a:lstStyle/>
                    <a:p>
                      <a:pPr algn="ctr"/>
                      <a:r>
                        <a:rPr lang="ru-RU" sz="1200" dirty="0"/>
                        <a:t>100%</a:t>
                      </a:r>
                    </a:p>
                  </a:txBody>
                  <a:tcPr marL="90000" marR="90000" marT="0" marB="0" anchor="ctr"/>
                </a:tc>
                <a:extLst>
                  <a:ext uri="{0D108BD9-81ED-4DB2-BD59-A6C34878D82A}">
                    <a16:rowId xmlns:a16="http://schemas.microsoft.com/office/drawing/2014/main" val="10002"/>
                  </a:ext>
                </a:extLst>
              </a:tr>
              <a:tr h="586539">
                <a:tc>
                  <a:txBody>
                    <a:bodyPr/>
                    <a:lstStyle/>
                    <a:p>
                      <a:r>
                        <a:rPr lang="ru-RU" sz="1200" dirty="0"/>
                        <a:t>Доля лиц, включенных в НРС, в общем количестве занятых в строительстве организаторов строительного производства (мастера, прорабы, </a:t>
                      </a:r>
                      <a:r>
                        <a:rPr lang="ru-RU" sz="1200" dirty="0" err="1"/>
                        <a:t>ГИПы</a:t>
                      </a:r>
                      <a:r>
                        <a:rPr lang="ru-RU" sz="1200" dirty="0"/>
                        <a:t>),%</a:t>
                      </a:r>
                    </a:p>
                  </a:txBody>
                  <a:tcPr marL="90000" marR="90000" marT="0" marB="0" anchor="ctr"/>
                </a:tc>
                <a:tc>
                  <a:txBody>
                    <a:bodyPr/>
                    <a:lstStyle/>
                    <a:p>
                      <a:pPr algn="ctr"/>
                      <a:r>
                        <a:rPr lang="ru-RU" sz="1200" dirty="0"/>
                        <a:t>10%</a:t>
                      </a:r>
                    </a:p>
                  </a:txBody>
                  <a:tcPr marL="90000" marR="90000" marT="0" marB="0" anchor="ctr"/>
                </a:tc>
                <a:tc>
                  <a:txBody>
                    <a:bodyPr/>
                    <a:lstStyle/>
                    <a:p>
                      <a:pPr algn="ctr"/>
                      <a:r>
                        <a:rPr lang="ru-RU" sz="1200" dirty="0"/>
                        <a:t>50%</a:t>
                      </a:r>
                    </a:p>
                  </a:txBody>
                  <a:tcPr marL="90000" marR="90000" marT="0" marB="0" anchor="ctr"/>
                </a:tc>
                <a:tc>
                  <a:txBody>
                    <a:bodyPr/>
                    <a:lstStyle/>
                    <a:p>
                      <a:pPr algn="ctr"/>
                      <a:r>
                        <a:rPr lang="ru-RU" sz="1200" dirty="0"/>
                        <a:t>80%</a:t>
                      </a:r>
                    </a:p>
                  </a:txBody>
                  <a:tcPr marL="90000" marR="90000" marT="0" marB="0" anchor="ctr"/>
                </a:tc>
                <a:extLst>
                  <a:ext uri="{0D108BD9-81ED-4DB2-BD59-A6C34878D82A}">
                    <a16:rowId xmlns:a16="http://schemas.microsoft.com/office/drawing/2014/main" val="10003"/>
                  </a:ext>
                </a:extLst>
              </a:tr>
            </a:tbl>
          </a:graphicData>
        </a:graphic>
      </p:graphicFrame>
      <p:pic>
        <p:nvPicPr>
          <p:cNvPr id="2050" name="Picture 2" descr="ÐÐ°ÑÑÐ¸Ð½ÐºÐ¸ Ð¿Ð¾ Ð·Ð°Ð¿ÑÐ¾ÑÑ Ð¼Ð³Ñ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825" y="57515"/>
            <a:ext cx="1422399" cy="63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25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Наука в строительстве, архитектуре и </a:t>
            </a:r>
            <a:br>
              <a:rPr lang="ru-RU" sz="2000" b="1" dirty="0"/>
            </a:br>
            <a:r>
              <a:rPr lang="ru-RU" sz="2000" b="1" dirty="0"/>
              <a:t>градостроительстве</a:t>
            </a:r>
          </a:p>
        </p:txBody>
      </p:sp>
      <p:sp>
        <p:nvSpPr>
          <p:cNvPr id="5" name="Объект 4"/>
          <p:cNvSpPr>
            <a:spLocks noGrp="1"/>
          </p:cNvSpPr>
          <p:nvPr>
            <p:ph idx="1"/>
          </p:nvPr>
        </p:nvSpPr>
        <p:spPr>
          <a:xfrm>
            <a:off x="567274" y="1047750"/>
            <a:ext cx="8119525" cy="3381376"/>
          </a:xfrm>
        </p:spPr>
        <p:txBody>
          <a:bodyPr>
            <a:noAutofit/>
          </a:bodyPr>
          <a:lstStyle/>
          <a:p>
            <a:pPr marL="0" indent="0">
              <a:buNone/>
            </a:pPr>
            <a:r>
              <a:rPr lang="ru-RU" sz="1400" b="1" dirty="0"/>
              <a:t>Цель</a:t>
            </a:r>
            <a:r>
              <a:rPr lang="en-US" sz="1400" b="1" dirty="0"/>
              <a:t>:</a:t>
            </a:r>
            <a:r>
              <a:rPr lang="ru-RU" sz="1400" b="1" dirty="0"/>
              <a:t> </a:t>
            </a:r>
            <a:r>
              <a:rPr lang="ru-RU" sz="1200" i="1" dirty="0"/>
              <a:t>содействие всемерному повышению качества (в том числе безопасности, комфортности) среды жизнедеятельности человека и общества путем удовлетворения потребностей отрасли за счет создания эффективной системы наращивания и наиболее полного использования интеллектуального потенциала ученых и специалистов в области архитектуры, градостроительства и строительных наук</a:t>
            </a:r>
          </a:p>
          <a:p>
            <a:pPr marL="0" indent="0">
              <a:buNone/>
            </a:pPr>
            <a:endParaRPr lang="ru-RU" sz="800" i="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Повышение эффективности и результативности проводимых фундаментальных, поисковых и прикладных научных исследований и разработок </a:t>
            </a:r>
          </a:p>
          <a:p>
            <a:pPr marL="180975" indent="-180975" algn="just">
              <a:tabLst>
                <a:tab pos="180975" algn="l"/>
              </a:tabLst>
            </a:pPr>
            <a:r>
              <a:rPr lang="ru-RU" sz="1100" dirty="0"/>
              <a:t>Обеспечение доступности научно-исследовательской инфраструктуры для всех отечественных исследователей</a:t>
            </a:r>
          </a:p>
          <a:p>
            <a:pPr marL="180975" indent="-180975" algn="just">
              <a:tabLst>
                <a:tab pos="180975" algn="l"/>
              </a:tabLst>
            </a:pPr>
            <a:r>
              <a:rPr lang="ru-RU" sz="1100" dirty="0"/>
              <a:t>Систематизация научных и научно-технологических заделов в области архитектуры, градостроительства и строительства</a:t>
            </a:r>
          </a:p>
          <a:p>
            <a:pPr marL="180975" indent="-180975" algn="just">
              <a:tabLst>
                <a:tab pos="180975" algn="l"/>
              </a:tabLst>
            </a:pPr>
            <a:r>
              <a:rPr lang="ru-RU" sz="1100" dirty="0"/>
              <a:t>Проведение регулярного мониторинга проводимых фундаментальных, поисковых и прикладных научных исследований в области архитектуры, градостроительства и строительства</a:t>
            </a:r>
          </a:p>
          <a:p>
            <a:pPr marL="180975" indent="-180975" algn="just">
              <a:tabLst>
                <a:tab pos="180975" algn="l"/>
              </a:tabLst>
            </a:pPr>
            <a:r>
              <a:rPr lang="ru-RU" sz="1100" dirty="0"/>
              <a:t>Развитие взаимовыгодного международного научного и научно-технического сотрудничества</a:t>
            </a:r>
          </a:p>
          <a:p>
            <a:pPr marL="180975" indent="-180975" algn="just">
              <a:tabLst>
                <a:tab pos="180975" algn="l"/>
              </a:tabLst>
            </a:pPr>
            <a:r>
              <a:rPr lang="ru-RU" sz="1100" dirty="0"/>
              <a:t>Повышение уровня участия России в международных системах научно-технической экспертизы и прогнозирования</a:t>
            </a:r>
          </a:p>
          <a:p>
            <a:pPr marL="180975" indent="-180975" algn="just">
              <a:tabLst>
                <a:tab pos="180975" algn="l"/>
              </a:tabLst>
            </a:pPr>
            <a:r>
              <a:rPr lang="ru-RU" sz="1100" dirty="0"/>
              <a:t>Создание системы стимулирования вовлечения талантливой молодежи в научную и творческую деятельность</a:t>
            </a:r>
          </a:p>
        </p:txBody>
      </p:sp>
      <p:graphicFrame>
        <p:nvGraphicFramePr>
          <p:cNvPr id="6" name="Таблица 5"/>
          <p:cNvGraphicFramePr>
            <a:graphicFrameLocks noGrp="1"/>
          </p:cNvGraphicFramePr>
          <p:nvPr>
            <p:extLst>
              <p:ext uri="{D42A27DB-BD31-4B8C-83A1-F6EECF244321}">
                <p14:modId xmlns:p14="http://schemas.microsoft.com/office/powerpoint/2010/main" val="917341406"/>
              </p:ext>
            </p:extLst>
          </p:nvPr>
        </p:nvGraphicFramePr>
        <p:xfrm>
          <a:off x="546493" y="4315399"/>
          <a:ext cx="8100000" cy="1581840"/>
        </p:xfrm>
        <a:graphic>
          <a:graphicData uri="http://schemas.openxmlformats.org/drawingml/2006/table">
            <a:tbl>
              <a:tblPr firstRow="1" bandRow="1">
                <a:tableStyleId>{5C22544A-7EE6-4342-B048-85BDC9FD1C3A}</a:tableStyleId>
              </a:tblPr>
              <a:tblGrid>
                <a:gridCol w="648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tblGrid>
              <a:tr h="216000">
                <a:tc>
                  <a:txBody>
                    <a:bodyPr/>
                    <a:lstStyle/>
                    <a:p>
                      <a:r>
                        <a:rPr lang="ru-RU" sz="1100" dirty="0"/>
                        <a:t>Показатель</a:t>
                      </a:r>
                    </a:p>
                  </a:txBody>
                  <a:tcPr marL="90000" marR="90000" marT="0" marB="0" anchor="ctr"/>
                </a:tc>
                <a:tc>
                  <a:txBody>
                    <a:bodyPr/>
                    <a:lstStyle/>
                    <a:p>
                      <a:pPr algn="ctr"/>
                      <a:r>
                        <a:rPr lang="ru-RU" sz="1100" dirty="0"/>
                        <a:t>2020</a:t>
                      </a:r>
                    </a:p>
                  </a:txBody>
                  <a:tcPr marL="90000" marR="90000" marT="0" marB="0" anchor="ctr"/>
                </a:tc>
                <a:tc>
                  <a:txBody>
                    <a:bodyPr/>
                    <a:lstStyle/>
                    <a:p>
                      <a:pPr algn="ctr"/>
                      <a:r>
                        <a:rPr lang="ru-RU" sz="1100" dirty="0"/>
                        <a:t>2025</a:t>
                      </a:r>
                    </a:p>
                  </a:txBody>
                  <a:tcPr marL="90000" marR="90000" marT="0" marB="0" anchor="ctr"/>
                </a:tc>
                <a:tc>
                  <a:txBody>
                    <a:bodyPr/>
                    <a:lstStyle/>
                    <a:p>
                      <a:pPr algn="ctr"/>
                      <a:r>
                        <a:rPr lang="ru-RU" sz="1100" dirty="0"/>
                        <a:t>2030</a:t>
                      </a:r>
                    </a:p>
                  </a:txBody>
                  <a:tcPr marL="90000" marR="90000" marT="0" marB="0" anchor="ctr"/>
                </a:tc>
                <a:extLst>
                  <a:ext uri="{0D108BD9-81ED-4DB2-BD59-A6C34878D82A}">
                    <a16:rowId xmlns:a16="http://schemas.microsoft.com/office/drawing/2014/main" val="10000"/>
                  </a:ext>
                </a:extLst>
              </a:tr>
              <a:tr h="180000">
                <a:tc>
                  <a:txBody>
                    <a:bodyPr/>
                    <a:lstStyle/>
                    <a:p>
                      <a:r>
                        <a:rPr lang="ru-RU" sz="1100" dirty="0"/>
                        <a:t>Количество ведущих научных и научно-педагогических школ, получивших поддержку, шт.</a:t>
                      </a:r>
                    </a:p>
                  </a:txBody>
                  <a:tcPr marL="90000" marR="90000" marT="0" marB="0" anchor="ctr"/>
                </a:tc>
                <a:tc>
                  <a:txBody>
                    <a:bodyPr/>
                    <a:lstStyle/>
                    <a:p>
                      <a:pPr algn="ctr"/>
                      <a:r>
                        <a:rPr lang="ru-RU" sz="1100" dirty="0"/>
                        <a:t>50</a:t>
                      </a:r>
                    </a:p>
                  </a:txBody>
                  <a:tcPr marL="90000" marR="90000" marT="0" marB="0" anchor="ctr"/>
                </a:tc>
                <a:tc>
                  <a:txBody>
                    <a:bodyPr/>
                    <a:lstStyle/>
                    <a:p>
                      <a:pPr algn="ctr"/>
                      <a:r>
                        <a:rPr lang="ru-RU" sz="1100" dirty="0"/>
                        <a:t>75</a:t>
                      </a:r>
                    </a:p>
                  </a:txBody>
                  <a:tcPr marL="90000" marR="90000" marT="0" marB="0" anchor="ctr"/>
                </a:tc>
                <a:tc>
                  <a:txBody>
                    <a:bodyPr/>
                    <a:lstStyle/>
                    <a:p>
                      <a:pPr algn="ctr"/>
                      <a:r>
                        <a:rPr lang="ru-RU" sz="1100" dirty="0"/>
                        <a:t>100</a:t>
                      </a:r>
                    </a:p>
                  </a:txBody>
                  <a:tcPr marL="90000" marR="90000" marT="0" marB="0" anchor="ctr"/>
                </a:tc>
                <a:extLst>
                  <a:ext uri="{0D108BD9-81ED-4DB2-BD59-A6C34878D82A}">
                    <a16:rowId xmlns:a16="http://schemas.microsoft.com/office/drawing/2014/main" val="10001"/>
                  </a:ext>
                </a:extLst>
              </a:tr>
              <a:tr h="180000">
                <a:tc>
                  <a:txBody>
                    <a:bodyPr/>
                    <a:lstStyle/>
                    <a:p>
                      <a:r>
                        <a:rPr lang="ru-RU" sz="1100" dirty="0"/>
                        <a:t>Доля исследователей в возрасте до 39 лет</a:t>
                      </a:r>
                      <a:r>
                        <a:rPr lang="ru-RU" sz="1100" baseline="0" dirty="0"/>
                        <a:t> </a:t>
                      </a:r>
                      <a:r>
                        <a:rPr lang="ru-RU" sz="1100" dirty="0"/>
                        <a:t>в общей численности российских исследователей, %</a:t>
                      </a:r>
                    </a:p>
                  </a:txBody>
                  <a:tcPr marL="90000" marR="90000" marT="0" marB="0" anchor="ctr"/>
                </a:tc>
                <a:tc>
                  <a:txBody>
                    <a:bodyPr/>
                    <a:lstStyle/>
                    <a:p>
                      <a:pPr algn="ctr"/>
                      <a:r>
                        <a:rPr lang="ru-RU" sz="1100" dirty="0"/>
                        <a:t>45,6</a:t>
                      </a:r>
                    </a:p>
                  </a:txBody>
                  <a:tcPr marL="90000" marR="90000" marT="0" marB="0" anchor="ctr"/>
                </a:tc>
                <a:tc>
                  <a:txBody>
                    <a:bodyPr/>
                    <a:lstStyle/>
                    <a:p>
                      <a:pPr algn="ctr"/>
                      <a:r>
                        <a:rPr lang="ru-RU" sz="1100" dirty="0"/>
                        <a:t>50,5</a:t>
                      </a:r>
                    </a:p>
                  </a:txBody>
                  <a:tcPr marL="90000" marR="90000" marT="0" marB="0" anchor="ctr"/>
                </a:tc>
                <a:tc>
                  <a:txBody>
                    <a:bodyPr/>
                    <a:lstStyle/>
                    <a:p>
                      <a:pPr algn="ctr"/>
                      <a:r>
                        <a:rPr lang="ru-RU" sz="1100" dirty="0"/>
                        <a:t>51,5</a:t>
                      </a:r>
                    </a:p>
                  </a:txBody>
                  <a:tcPr marL="90000" marR="90000" marT="0" marB="0" anchor="ctr"/>
                </a:tc>
                <a:extLst>
                  <a:ext uri="{0D108BD9-81ED-4DB2-BD59-A6C34878D82A}">
                    <a16:rowId xmlns:a16="http://schemas.microsoft.com/office/drawing/2014/main" val="10003"/>
                  </a:ext>
                </a:extLst>
              </a:tr>
              <a:tr h="324000">
                <a:tc>
                  <a:txBody>
                    <a:bodyPr/>
                    <a:lstStyle/>
                    <a:p>
                      <a:r>
                        <a:rPr lang="ru-RU" sz="1100" dirty="0"/>
                        <a:t>Количество поддержанных российских научных журналов с целью </a:t>
                      </a:r>
                      <a:r>
                        <a:rPr lang="ru-RU" sz="1100" baseline="0" dirty="0"/>
                        <a:t> </a:t>
                      </a:r>
                      <a:r>
                        <a:rPr lang="ru-RU" sz="1100" dirty="0"/>
                        <a:t>их вхождения в международные </a:t>
                      </a:r>
                      <a:r>
                        <a:rPr lang="ru-RU" sz="1100" dirty="0" err="1"/>
                        <a:t>наукометрические</a:t>
                      </a:r>
                      <a:r>
                        <a:rPr lang="ru-RU" sz="1100" dirty="0"/>
                        <a:t> базы данных, шт.</a:t>
                      </a:r>
                    </a:p>
                  </a:txBody>
                  <a:tcPr marL="90000" marR="90000" marT="0" marB="0" anchor="ctr"/>
                </a:tc>
                <a:tc>
                  <a:txBody>
                    <a:bodyPr/>
                    <a:lstStyle/>
                    <a:p>
                      <a:pPr algn="ctr"/>
                      <a:r>
                        <a:rPr lang="ru-RU" sz="1100" dirty="0"/>
                        <a:t>12</a:t>
                      </a:r>
                    </a:p>
                  </a:txBody>
                  <a:tcPr marL="90000" marR="90000" marT="0" marB="0" anchor="ctr"/>
                </a:tc>
                <a:tc>
                  <a:txBody>
                    <a:bodyPr/>
                    <a:lstStyle/>
                    <a:p>
                      <a:pPr algn="ctr"/>
                      <a:r>
                        <a:rPr lang="ru-RU" sz="1100" dirty="0"/>
                        <a:t>15</a:t>
                      </a:r>
                    </a:p>
                  </a:txBody>
                  <a:tcPr marL="90000" marR="90000" marT="0" marB="0" anchor="ctr"/>
                </a:tc>
                <a:tc>
                  <a:txBody>
                    <a:bodyPr/>
                    <a:lstStyle/>
                    <a:p>
                      <a:pPr algn="ctr"/>
                      <a:r>
                        <a:rPr lang="ru-RU" sz="1100" dirty="0"/>
                        <a:t>18</a:t>
                      </a:r>
                    </a:p>
                  </a:txBody>
                  <a:tcPr marL="90000" marR="90000" marT="0" marB="0" anchor="ctr"/>
                </a:tc>
                <a:extLst>
                  <a:ext uri="{0D108BD9-81ED-4DB2-BD59-A6C34878D82A}">
                    <a16:rowId xmlns:a16="http://schemas.microsoft.com/office/drawing/2014/main" val="10004"/>
                  </a:ext>
                </a:extLst>
              </a:tr>
              <a:tr h="324000">
                <a:tc>
                  <a:txBody>
                    <a:bodyPr/>
                    <a:lstStyle/>
                    <a:p>
                      <a:r>
                        <a:rPr lang="ru-RU" sz="1100" dirty="0"/>
                        <a:t>Доля обновленной приборной базы и программного</a:t>
                      </a:r>
                      <a:r>
                        <a:rPr lang="en-US" sz="1100" baseline="0" dirty="0"/>
                        <a:t> </a:t>
                      </a:r>
                      <a:r>
                        <a:rPr lang="ru-RU" sz="1100" dirty="0"/>
                        <a:t>обеспечения в организациях, выполняющих научные исследования и разработки, %</a:t>
                      </a:r>
                    </a:p>
                  </a:txBody>
                  <a:tcPr marL="90000" marR="90000" marT="0" marB="0" anchor="ctr"/>
                </a:tc>
                <a:tc>
                  <a:txBody>
                    <a:bodyPr/>
                    <a:lstStyle/>
                    <a:p>
                      <a:pPr algn="ctr"/>
                      <a:r>
                        <a:rPr lang="ru-RU" sz="1100" dirty="0"/>
                        <a:t>1</a:t>
                      </a:r>
                    </a:p>
                  </a:txBody>
                  <a:tcPr marL="90000" marR="90000" marT="0" marB="0" anchor="ctr"/>
                </a:tc>
                <a:tc>
                  <a:txBody>
                    <a:bodyPr/>
                    <a:lstStyle/>
                    <a:p>
                      <a:pPr algn="ctr"/>
                      <a:r>
                        <a:rPr lang="ru-RU" sz="1100" dirty="0"/>
                        <a:t>15</a:t>
                      </a:r>
                    </a:p>
                  </a:txBody>
                  <a:tcPr marL="90000" marR="90000" marT="0" marB="0" anchor="ctr"/>
                </a:tc>
                <a:tc>
                  <a:txBody>
                    <a:bodyPr/>
                    <a:lstStyle/>
                    <a:p>
                      <a:pPr algn="ctr"/>
                      <a:r>
                        <a:rPr lang="ru-RU" sz="1100" dirty="0"/>
                        <a:t>30</a:t>
                      </a:r>
                    </a:p>
                  </a:txBody>
                  <a:tcPr marL="90000" marR="90000" marT="0" marB="0" anchor="ctr"/>
                </a:tc>
                <a:extLst>
                  <a:ext uri="{0D108BD9-81ED-4DB2-BD59-A6C34878D82A}">
                    <a16:rowId xmlns:a16="http://schemas.microsoft.com/office/drawing/2014/main" val="10005"/>
                  </a:ext>
                </a:extLst>
              </a:tr>
              <a:tr h="324000">
                <a:tc>
                  <a:txBody>
                    <a:bodyPr/>
                    <a:lstStyle/>
                    <a:p>
                      <a:r>
                        <a:rPr lang="ru-RU" sz="1100" dirty="0"/>
                        <a:t>Обеспечение участия российских ученых и организаций</a:t>
                      </a:r>
                      <a:r>
                        <a:rPr lang="en-US" sz="1100" dirty="0"/>
                        <a:t> </a:t>
                      </a:r>
                      <a:r>
                        <a:rPr lang="ru-RU" sz="1100" dirty="0"/>
                        <a:t>в международных научных союзах, ассоциациях и иных профессиональных объединениях (индекс)</a:t>
                      </a:r>
                    </a:p>
                  </a:txBody>
                  <a:tcPr marL="90000" marR="90000" marT="0" marB="0" anchor="ctr"/>
                </a:tc>
                <a:tc>
                  <a:txBody>
                    <a:bodyPr/>
                    <a:lstStyle/>
                    <a:p>
                      <a:pPr algn="ctr"/>
                      <a:r>
                        <a:rPr lang="en-US" sz="1100" dirty="0"/>
                        <a:t>N</a:t>
                      </a:r>
                      <a:endParaRPr lang="ru-RU" sz="1100" dirty="0"/>
                    </a:p>
                  </a:txBody>
                  <a:tcPr marL="90000" marR="90000" marT="0" marB="0" anchor="ctr"/>
                </a:tc>
                <a:tc>
                  <a:txBody>
                    <a:bodyPr/>
                    <a:lstStyle/>
                    <a:p>
                      <a:pPr algn="ctr"/>
                      <a:r>
                        <a:rPr lang="en-US" sz="1100" dirty="0"/>
                        <a:t>-</a:t>
                      </a:r>
                      <a:endParaRPr lang="ru-RU" sz="1100" dirty="0"/>
                    </a:p>
                  </a:txBody>
                  <a:tcPr marL="90000" marR="90000" marT="0" marB="0" anchor="ctr"/>
                </a:tc>
                <a:tc>
                  <a:txBody>
                    <a:bodyPr/>
                    <a:lstStyle/>
                    <a:p>
                      <a:pPr algn="ctr"/>
                      <a:r>
                        <a:rPr lang="en-US" sz="1100" dirty="0"/>
                        <a:t>N x 2</a:t>
                      </a:r>
                      <a:endParaRPr lang="ru-RU" sz="1100" dirty="0"/>
                    </a:p>
                  </a:txBody>
                  <a:tcPr marL="90000" marR="90000" marT="0" marB="0" anchor="ctr"/>
                </a:tc>
                <a:extLst>
                  <a:ext uri="{0D108BD9-81ED-4DB2-BD59-A6C34878D82A}">
                    <a16:rowId xmlns:a16="http://schemas.microsoft.com/office/drawing/2014/main" val="10002"/>
                  </a:ext>
                </a:extLst>
              </a:tr>
            </a:tbl>
          </a:graphicData>
        </a:graphic>
      </p:graphicFrame>
      <p:pic>
        <p:nvPicPr>
          <p:cNvPr id="9" name="Picture 2" descr="ÐÐ°ÑÑÐ¸Ð½ÐºÐ¸ Ð¿Ð¾ Ð·Ð°Ð¿ÑÐ¾ÑÑ Ð¼Ð³Ñ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825" y="57515"/>
            <a:ext cx="1422399" cy="6351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ÐÐ°ÑÑÐ¸Ð½ÐºÐ¸ Ð¿Ð¾ Ð·Ð°Ð¿ÑÐ¾ÑÑ ÑÐ°Ð°ÑÐ½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455" y="57515"/>
            <a:ext cx="553470" cy="74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9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Цифровизация строительной отрасли </a:t>
            </a:r>
          </a:p>
        </p:txBody>
      </p:sp>
      <p:sp>
        <p:nvSpPr>
          <p:cNvPr id="5" name="Объект 4"/>
          <p:cNvSpPr>
            <a:spLocks noGrp="1"/>
          </p:cNvSpPr>
          <p:nvPr>
            <p:ph idx="1"/>
          </p:nvPr>
        </p:nvSpPr>
        <p:spPr>
          <a:xfrm>
            <a:off x="567275" y="695324"/>
            <a:ext cx="8070168" cy="4063363"/>
          </a:xfrm>
        </p:spPr>
        <p:txBody>
          <a:bodyPr>
            <a:noAutofit/>
          </a:bodyPr>
          <a:lstStyle/>
          <a:p>
            <a:pPr marL="0" indent="0">
              <a:buNone/>
            </a:pPr>
            <a:endParaRPr lang="ru-RU" sz="1400" b="1" dirty="0"/>
          </a:p>
          <a:p>
            <a:pPr marL="0" indent="0">
              <a:buNone/>
            </a:pPr>
            <a:r>
              <a:rPr lang="ru-RU" sz="1400" b="1" dirty="0"/>
              <a:t>Цель</a:t>
            </a:r>
            <a:r>
              <a:rPr lang="en-US" sz="1400" b="1" dirty="0"/>
              <a:t>:</a:t>
            </a:r>
            <a:r>
              <a:rPr lang="ru-RU" sz="1400" b="1" dirty="0"/>
              <a:t> </a:t>
            </a:r>
            <a:endParaRPr lang="en-US" sz="1400" b="1" dirty="0"/>
          </a:p>
          <a:p>
            <a:r>
              <a:rPr lang="ru-RU" sz="1200" i="1" dirty="0"/>
              <a:t>Повышение качества управления ОКС на всех стадиях жизненного цикла с помощью внедрения ТИМ</a:t>
            </a:r>
            <a:endParaRPr lang="en-US" sz="1200" i="1" dirty="0"/>
          </a:p>
          <a:p>
            <a:r>
              <a:rPr lang="ru-RU" sz="1200" i="1" dirty="0"/>
              <a:t>Формирование единого цифрового пространства за счет перевода процедур в сферах строительства в электронный вид и формирования цифровых массивов данных и информационных ресурсов, общедоступных поисково-справочных платформ и библиотек данных</a:t>
            </a:r>
          </a:p>
          <a:p>
            <a:pPr marL="0" indent="0">
              <a:buNone/>
            </a:pPr>
            <a:r>
              <a:rPr lang="ru-RU" sz="1400" b="1" dirty="0"/>
              <a:t>Задачи</a:t>
            </a:r>
            <a:r>
              <a:rPr lang="en-US" sz="1400" b="1" dirty="0"/>
              <a:t>:</a:t>
            </a:r>
            <a:endParaRPr lang="ru-RU" sz="1400" b="1" dirty="0"/>
          </a:p>
          <a:p>
            <a:pPr marL="180975" indent="-180975" algn="just">
              <a:tabLst>
                <a:tab pos="180975" algn="l"/>
              </a:tabLst>
            </a:pPr>
            <a:r>
              <a:rPr lang="ru-RU" sz="1200" dirty="0"/>
              <a:t>Принятие мер по стимулированию внедрения ТИМ в рамках государственных и муниципальных контрактов (поэтапное введение обязательности использования ТИМ, расширение сферы применения контракта жизненного цикла, увеличение максимально возможного срока контракта, утверждение правил ведения информационной модели в рамках типовых условий и т.п.)</a:t>
            </a:r>
          </a:p>
          <a:p>
            <a:pPr marL="180975" indent="-180975" algn="just">
              <a:tabLst>
                <a:tab pos="180975" algn="l"/>
              </a:tabLst>
            </a:pPr>
            <a:r>
              <a:rPr lang="ru-RU" sz="1200" dirty="0"/>
              <a:t>Создание условий для развития информационного моделирования в строительстве в целом (создание и постоянное обновление классификатора строительной информации, учет при применении риск-ориентированного подхода в сфере КНД факта ведения информационной модели, введение права представлять на экспертизу информационной модели с возможностью сокращения стоимости и сроков экспертизы, внедрение профессиональных стандартов, формирование нормативной правовой базы трехмерного описания здания и сооружения в ЕГРН и ГИСОГД и т.п.)</a:t>
            </a:r>
          </a:p>
          <a:p>
            <a:pPr marL="180975" indent="-180975" algn="just">
              <a:tabLst>
                <a:tab pos="180975" algn="l"/>
              </a:tabLst>
            </a:pPr>
            <a:r>
              <a:rPr lang="ru-RU" sz="1200" dirty="0"/>
              <a:t>Перевод процедур (взаимодействия участников градостроительных отношений) в электронный вид</a:t>
            </a:r>
          </a:p>
          <a:p>
            <a:pPr marL="180975" indent="-180975" algn="just">
              <a:tabLst>
                <a:tab pos="180975" algn="l"/>
              </a:tabLst>
            </a:pPr>
            <a:r>
              <a:rPr lang="ru-RU" sz="1200" dirty="0"/>
              <a:t>Обеспечение хранения документов градостроительной деятельности в электронной форме, а также сбор и публикация статистики в автоматическом режиме путем извлечения данных из информационных систем</a:t>
            </a:r>
          </a:p>
        </p:txBody>
      </p:sp>
      <p:graphicFrame>
        <p:nvGraphicFramePr>
          <p:cNvPr id="6" name="Таблица 5"/>
          <p:cNvGraphicFramePr>
            <a:graphicFrameLocks noGrp="1"/>
          </p:cNvGraphicFramePr>
          <p:nvPr>
            <p:extLst>
              <p:ext uri="{D42A27DB-BD31-4B8C-83A1-F6EECF244321}">
                <p14:modId xmlns:p14="http://schemas.microsoft.com/office/powerpoint/2010/main" val="936188132"/>
              </p:ext>
            </p:extLst>
          </p:nvPr>
        </p:nvGraphicFramePr>
        <p:xfrm>
          <a:off x="537443" y="4977763"/>
          <a:ext cx="8100000" cy="896040"/>
        </p:xfrm>
        <a:graphic>
          <a:graphicData uri="http://schemas.openxmlformats.org/drawingml/2006/table">
            <a:tbl>
              <a:tblPr firstRow="1" bandRow="1">
                <a:tableStyleId>{5C22544A-7EE6-4342-B048-85BDC9FD1C3A}</a:tableStyleId>
              </a:tblPr>
              <a:tblGrid>
                <a:gridCol w="648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2020</a:t>
                      </a:r>
                    </a:p>
                  </a:txBody>
                  <a:tcPr marL="90000" marR="90000" marT="0" marB="0"/>
                </a:tc>
                <a:tc>
                  <a:txBody>
                    <a:bodyPr/>
                    <a:lstStyle/>
                    <a:p>
                      <a:pPr algn="ctr"/>
                      <a:r>
                        <a:rPr lang="ru-RU" sz="1050" dirty="0"/>
                        <a:t>202</a:t>
                      </a:r>
                      <a:r>
                        <a:rPr lang="en-US" sz="1050" dirty="0"/>
                        <a:t>4</a:t>
                      </a:r>
                      <a:endParaRPr lang="ru-RU" sz="1050" dirty="0"/>
                    </a:p>
                  </a:txBody>
                  <a:tcPr marL="90000" marR="90000" marT="0" marB="0"/>
                </a:tc>
                <a:tc>
                  <a:txBody>
                    <a:bodyPr/>
                    <a:lstStyle/>
                    <a:p>
                      <a:pPr algn="ctr"/>
                      <a:r>
                        <a:rPr lang="ru-RU" sz="1050" dirty="0"/>
                        <a:t>2030</a:t>
                      </a:r>
                    </a:p>
                  </a:txBody>
                  <a:tcPr marL="90000" marR="90000" marT="0" marB="0"/>
                </a:tc>
                <a:extLst>
                  <a:ext uri="{0D108BD9-81ED-4DB2-BD59-A6C34878D82A}">
                    <a16:rowId xmlns:a16="http://schemas.microsoft.com/office/drawing/2014/main" val="10000"/>
                  </a:ext>
                </a:extLst>
              </a:tr>
              <a:tr h="180000">
                <a:tc>
                  <a:txBody>
                    <a:bodyPr/>
                    <a:lstStyle/>
                    <a:p>
                      <a:r>
                        <a:rPr lang="ru-RU" sz="1050" dirty="0"/>
                        <a:t>Доля проектных организаций, применяющих на практике ТИМ, %</a:t>
                      </a:r>
                    </a:p>
                  </a:txBody>
                  <a:tcPr marL="90000" marR="90000" marT="0" marB="0"/>
                </a:tc>
                <a:tc>
                  <a:txBody>
                    <a:bodyPr/>
                    <a:lstStyle/>
                    <a:p>
                      <a:pPr algn="ctr"/>
                      <a:r>
                        <a:rPr lang="en-US" sz="1050" dirty="0"/>
                        <a:t>24%</a:t>
                      </a:r>
                    </a:p>
                  </a:txBody>
                  <a:tcPr marL="90000" marR="90000" marT="0" marB="0"/>
                </a:tc>
                <a:tc>
                  <a:txBody>
                    <a:bodyPr/>
                    <a:lstStyle/>
                    <a:p>
                      <a:pPr algn="ctr"/>
                      <a:r>
                        <a:rPr lang="en-US" sz="1050" dirty="0"/>
                        <a:t>45%</a:t>
                      </a:r>
                      <a:endParaRPr lang="ru-RU" sz="1050" dirty="0"/>
                    </a:p>
                  </a:txBody>
                  <a:tcPr marL="90000" marR="90000" marT="0" marB="0"/>
                </a:tc>
                <a:tc>
                  <a:txBody>
                    <a:bodyPr/>
                    <a:lstStyle/>
                    <a:p>
                      <a:pPr algn="ctr"/>
                      <a:r>
                        <a:rPr lang="en-US" sz="1050" dirty="0"/>
                        <a:t>50%</a:t>
                      </a:r>
                      <a:endParaRPr lang="ru-RU" sz="1050" dirty="0"/>
                    </a:p>
                  </a:txBody>
                  <a:tcPr marL="90000" marR="90000" marT="0" marB="0"/>
                </a:tc>
                <a:extLst>
                  <a:ext uri="{0D108BD9-81ED-4DB2-BD59-A6C34878D82A}">
                    <a16:rowId xmlns:a16="http://schemas.microsoft.com/office/drawing/2014/main" val="10001"/>
                  </a:ext>
                </a:extLst>
              </a:tr>
              <a:tr h="180000">
                <a:tc>
                  <a:txBody>
                    <a:bodyPr/>
                    <a:lstStyle/>
                    <a:p>
                      <a:r>
                        <a:rPr lang="ru-RU" sz="1050" dirty="0"/>
                        <a:t>Доля построенных и реконструированных ОКС, имеющих информационную модель, %</a:t>
                      </a:r>
                    </a:p>
                  </a:txBody>
                  <a:tcPr marL="90000" marR="90000" marT="0" marB="0"/>
                </a:tc>
                <a:tc>
                  <a:txBody>
                    <a:bodyPr/>
                    <a:lstStyle/>
                    <a:p>
                      <a:pPr algn="ctr"/>
                      <a:r>
                        <a:rPr lang="en-US" sz="1050" dirty="0"/>
                        <a:t>5%</a:t>
                      </a:r>
                      <a:endParaRPr lang="ru-RU" sz="1050" dirty="0"/>
                    </a:p>
                  </a:txBody>
                  <a:tcPr marL="90000" marR="90000" marT="0" marB="0"/>
                </a:tc>
                <a:tc>
                  <a:txBody>
                    <a:bodyPr/>
                    <a:lstStyle/>
                    <a:p>
                      <a:pPr algn="ctr"/>
                      <a:r>
                        <a:rPr lang="en-US" sz="1050" dirty="0"/>
                        <a:t>20%</a:t>
                      </a:r>
                      <a:endParaRPr lang="ru-RU" sz="1050" dirty="0"/>
                    </a:p>
                  </a:txBody>
                  <a:tcPr marL="90000" marR="90000" marT="0" marB="0"/>
                </a:tc>
                <a:tc>
                  <a:txBody>
                    <a:bodyPr/>
                    <a:lstStyle/>
                    <a:p>
                      <a:pPr algn="ctr"/>
                      <a:r>
                        <a:rPr lang="en-US" sz="1050" dirty="0"/>
                        <a:t>65%</a:t>
                      </a:r>
                      <a:endParaRPr lang="ru-RU" sz="1050" dirty="0"/>
                    </a:p>
                  </a:txBody>
                  <a:tcPr marL="90000" marR="90000" marT="0" marB="0"/>
                </a:tc>
                <a:extLst>
                  <a:ext uri="{0D108BD9-81ED-4DB2-BD59-A6C34878D82A}">
                    <a16:rowId xmlns:a16="http://schemas.microsoft.com/office/drawing/2014/main" val="10002"/>
                  </a:ext>
                </a:extLst>
              </a:tr>
              <a:tr h="180000">
                <a:tc>
                  <a:txBody>
                    <a:bodyPr/>
                    <a:lstStyle/>
                    <a:p>
                      <a:r>
                        <a:rPr lang="ru-RU" sz="1050" dirty="0"/>
                        <a:t>Удельный вес осуществления в электронной форме процедур, включенных в исчерпывающие перечни процедур, %</a:t>
                      </a:r>
                    </a:p>
                  </a:txBody>
                  <a:tcPr marL="90000" marR="90000" marT="0" marB="0"/>
                </a:tc>
                <a:tc>
                  <a:txBody>
                    <a:bodyPr/>
                    <a:lstStyle/>
                    <a:p>
                      <a:pPr algn="ctr"/>
                      <a:r>
                        <a:rPr lang="en-US" sz="1050" dirty="0"/>
                        <a:t>10%</a:t>
                      </a:r>
                      <a:endParaRPr lang="ru-RU" sz="1050" dirty="0"/>
                    </a:p>
                  </a:txBody>
                  <a:tcPr marL="90000" marR="90000" marT="0" marB="0"/>
                </a:tc>
                <a:tc>
                  <a:txBody>
                    <a:bodyPr/>
                    <a:lstStyle/>
                    <a:p>
                      <a:pPr algn="ctr"/>
                      <a:r>
                        <a:rPr lang="en-US" sz="1050" dirty="0"/>
                        <a:t>100%</a:t>
                      </a:r>
                      <a:endParaRPr lang="ru-RU" sz="1050" dirty="0"/>
                    </a:p>
                  </a:txBody>
                  <a:tcPr marL="90000" marR="90000" marT="0" marB="0"/>
                </a:tc>
                <a:tc>
                  <a:txBody>
                    <a:bodyPr/>
                    <a:lstStyle/>
                    <a:p>
                      <a:pPr algn="ctr"/>
                      <a:r>
                        <a:rPr lang="en-US" sz="1050" dirty="0"/>
                        <a:t>100%</a:t>
                      </a:r>
                      <a:endParaRPr lang="ru-RU" sz="1050" dirty="0"/>
                    </a:p>
                  </a:txBody>
                  <a:tcPr marL="90000" marR="90000" marT="0" marB="0"/>
                </a:tc>
                <a:extLst>
                  <a:ext uri="{0D108BD9-81ED-4DB2-BD59-A6C34878D82A}">
                    <a16:rowId xmlns:a16="http://schemas.microsoft.com/office/drawing/2014/main" val="10003"/>
                  </a:ext>
                </a:extLst>
              </a:tr>
            </a:tbl>
          </a:graphicData>
        </a:graphic>
      </p:graphicFrame>
      <p:pic>
        <p:nvPicPr>
          <p:cNvPr id="7" name="Рисунок 6"/>
          <p:cNvPicPr>
            <a:picLocks noChangeAspect="1"/>
          </p:cNvPicPr>
          <p:nvPr/>
        </p:nvPicPr>
        <p:blipFill>
          <a:blip r:embed="rId2"/>
          <a:stretch>
            <a:fillRect/>
          </a:stretch>
        </p:blipFill>
        <p:spPr>
          <a:xfrm>
            <a:off x="8124211" y="39329"/>
            <a:ext cx="1000124" cy="274638"/>
          </a:xfrm>
          <a:prstGeom prst="rect">
            <a:avLst/>
          </a:prstGeom>
        </p:spPr>
      </p:pic>
    </p:spTree>
    <p:extLst>
      <p:ext uri="{BB962C8B-B14F-4D97-AF65-F5344CB8AC3E}">
        <p14:creationId xmlns:p14="http://schemas.microsoft.com/office/powerpoint/2010/main" val="272387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Типовое проектирование в строительстве</a:t>
            </a:r>
          </a:p>
        </p:txBody>
      </p:sp>
      <p:sp>
        <p:nvSpPr>
          <p:cNvPr id="5" name="Объект 4"/>
          <p:cNvSpPr>
            <a:spLocks noGrp="1"/>
          </p:cNvSpPr>
          <p:nvPr>
            <p:ph idx="1"/>
          </p:nvPr>
        </p:nvSpPr>
        <p:spPr>
          <a:xfrm>
            <a:off x="567275" y="695324"/>
            <a:ext cx="8070168" cy="4063363"/>
          </a:xfrm>
        </p:spPr>
        <p:txBody>
          <a:bodyPr>
            <a:noAutofit/>
          </a:bodyPr>
          <a:lstStyle/>
          <a:p>
            <a:pPr marL="0" indent="0">
              <a:buNone/>
            </a:pPr>
            <a:endParaRPr lang="ru-RU" sz="1400" b="1" dirty="0"/>
          </a:p>
          <a:p>
            <a:pPr marL="0" indent="0">
              <a:buNone/>
            </a:pPr>
            <a:r>
              <a:rPr lang="ru-RU" sz="1400" b="1" dirty="0"/>
              <a:t>Цель</a:t>
            </a:r>
            <a:r>
              <a:rPr lang="en-US" sz="1400" b="1" dirty="0"/>
              <a:t>:</a:t>
            </a:r>
            <a:r>
              <a:rPr lang="ru-RU" sz="1400" b="1" dirty="0"/>
              <a:t> </a:t>
            </a:r>
            <a:r>
              <a:rPr lang="ru-RU" sz="1200" i="1" dirty="0"/>
              <a:t>повышение эффективности государственных и частных инвестиций в объекты капитального строительства, в частности введение институциональной среды типового проектирования и создание реестра объектов капитального строительства различного функционального назначения, конструкций, изделий и технологического оборудования, в том числе с применением технологий информационного моделирования</a:t>
            </a:r>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формирование организационно-административной и программно-технической инфраструктуры для развития типового проектирования</a:t>
            </a:r>
          </a:p>
          <a:p>
            <a:pPr marL="180975" indent="-180975" algn="just">
              <a:tabLst>
                <a:tab pos="180975" algn="l"/>
              </a:tabLst>
            </a:pPr>
            <a:r>
              <a:rPr lang="ru-RU" sz="1100" dirty="0"/>
              <a:t>актуализация нормативно-правовой базы в целях развития и эффективного функционирования типового проектирования</a:t>
            </a:r>
          </a:p>
          <a:p>
            <a:pPr marL="180975" indent="-180975" algn="just">
              <a:tabLst>
                <a:tab pos="180975" algn="l"/>
              </a:tabLst>
            </a:pPr>
            <a:r>
              <a:rPr lang="ru-RU" sz="1100" dirty="0"/>
              <a:t>создание нормативно-технической и сметной баз для типового проектирования, в том числе с применением технологий информационного моделирования</a:t>
            </a:r>
          </a:p>
          <a:p>
            <a:pPr marL="180975" indent="-180975" algn="just">
              <a:tabLst>
                <a:tab pos="180975" algn="l"/>
              </a:tabLst>
            </a:pPr>
            <a:r>
              <a:rPr lang="ru-RU" sz="1100" dirty="0"/>
              <a:t>совершенствование и упрощение механизма экспертизы типовых проектов, создание механизма экспертизы типовых технических и проектных решений</a:t>
            </a:r>
          </a:p>
          <a:p>
            <a:pPr marL="180975" indent="-180975" algn="just">
              <a:tabLst>
                <a:tab pos="180975" algn="l"/>
              </a:tabLst>
            </a:pPr>
            <a:r>
              <a:rPr lang="ru-RU" sz="1100" dirty="0"/>
              <a:t>наполнение библиотеки типовых проектных решений</a:t>
            </a:r>
          </a:p>
          <a:p>
            <a:pPr marL="180975" indent="-180975" algn="just">
              <a:tabLst>
                <a:tab pos="180975" algn="l"/>
              </a:tabLst>
            </a:pPr>
            <a:r>
              <a:rPr lang="ru-RU" sz="1100" dirty="0"/>
              <a:t>наполнение реестра типовых проектов, в том числе из следующих источников</a:t>
            </a:r>
          </a:p>
        </p:txBody>
      </p:sp>
      <p:graphicFrame>
        <p:nvGraphicFramePr>
          <p:cNvPr id="6" name="Таблица 5"/>
          <p:cNvGraphicFramePr>
            <a:graphicFrameLocks noGrp="1"/>
          </p:cNvGraphicFramePr>
          <p:nvPr>
            <p:extLst>
              <p:ext uri="{D42A27DB-BD31-4B8C-83A1-F6EECF244321}">
                <p14:modId xmlns:p14="http://schemas.microsoft.com/office/powerpoint/2010/main" val="3838084394"/>
              </p:ext>
            </p:extLst>
          </p:nvPr>
        </p:nvGraphicFramePr>
        <p:xfrm>
          <a:off x="457200" y="4138242"/>
          <a:ext cx="8100000" cy="1793340"/>
        </p:xfrm>
        <a:graphic>
          <a:graphicData uri="http://schemas.openxmlformats.org/drawingml/2006/table">
            <a:tbl>
              <a:tblPr firstRow="1" bandRow="1">
                <a:tableStyleId>{5C22544A-7EE6-4342-B048-85BDC9FD1C3A}</a:tableStyleId>
              </a:tblPr>
              <a:tblGrid>
                <a:gridCol w="648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2020</a:t>
                      </a:r>
                    </a:p>
                  </a:txBody>
                  <a:tcPr marL="90000" marR="90000" marT="0" marB="0"/>
                </a:tc>
                <a:tc>
                  <a:txBody>
                    <a:bodyPr/>
                    <a:lstStyle/>
                    <a:p>
                      <a:pPr algn="ctr"/>
                      <a:r>
                        <a:rPr lang="ru-RU" sz="1050" dirty="0"/>
                        <a:t>202</a:t>
                      </a:r>
                      <a:r>
                        <a:rPr lang="en-US" sz="1050" dirty="0"/>
                        <a:t>4</a:t>
                      </a:r>
                      <a:endParaRPr lang="ru-RU" sz="1050" dirty="0"/>
                    </a:p>
                  </a:txBody>
                  <a:tcPr marL="90000" marR="90000" marT="0" marB="0"/>
                </a:tc>
                <a:tc>
                  <a:txBody>
                    <a:bodyPr/>
                    <a:lstStyle/>
                    <a:p>
                      <a:pPr algn="ctr"/>
                      <a:r>
                        <a:rPr lang="ru-RU" sz="1050" dirty="0"/>
                        <a:t>2030</a:t>
                      </a:r>
                    </a:p>
                  </a:txBody>
                  <a:tcPr marL="90000" marR="90000" marT="0" marB="0"/>
                </a:tc>
                <a:extLst>
                  <a:ext uri="{0D108BD9-81ED-4DB2-BD59-A6C34878D82A}">
                    <a16:rowId xmlns:a16="http://schemas.microsoft.com/office/drawing/2014/main" val="10000"/>
                  </a:ext>
                </a:extLst>
              </a:tr>
              <a:tr h="180000">
                <a:tc>
                  <a:txBody>
                    <a:bodyPr/>
                    <a:lstStyle/>
                    <a:p>
                      <a:r>
                        <a:rPr lang="ru-RU" sz="1050" dirty="0"/>
                        <a:t>Количество типовых проектов в библиотеке (накопленным итогом), шт.:</a:t>
                      </a:r>
                    </a:p>
                    <a:p>
                      <a:r>
                        <a:rPr lang="ru-RU" sz="800" dirty="0"/>
                        <a:t>- детские сады</a:t>
                      </a:r>
                    </a:p>
                    <a:p>
                      <a:r>
                        <a:rPr lang="ru-RU" sz="800" dirty="0"/>
                        <a:t>- школы</a:t>
                      </a:r>
                    </a:p>
                    <a:p>
                      <a:r>
                        <a:rPr lang="ru-RU" sz="800" dirty="0"/>
                        <a:t>- поликлиники</a:t>
                      </a:r>
                    </a:p>
                    <a:p>
                      <a:r>
                        <a:rPr lang="ru-RU" sz="800" dirty="0"/>
                        <a:t>- административные здания</a:t>
                      </a:r>
                    </a:p>
                    <a:p>
                      <a:r>
                        <a:rPr lang="ru-RU" sz="800" dirty="0"/>
                        <a:t>- жилье</a:t>
                      </a:r>
                    </a:p>
                    <a:p>
                      <a:r>
                        <a:rPr lang="ru-RU" sz="800" dirty="0"/>
                        <a:t>- ФОК</a:t>
                      </a:r>
                    </a:p>
                    <a:p>
                      <a:r>
                        <a:rPr lang="ru-RU" sz="800" dirty="0"/>
                        <a:t>- стадионы</a:t>
                      </a:r>
                    </a:p>
                    <a:p>
                      <a:r>
                        <a:rPr lang="ru-RU" sz="800" dirty="0"/>
                        <a:t>- бассейны</a:t>
                      </a:r>
                    </a:p>
                    <a:p>
                      <a:r>
                        <a:rPr lang="ru-RU" sz="800" dirty="0"/>
                        <a:t>- кинотеатры</a:t>
                      </a:r>
                    </a:p>
                  </a:txBody>
                  <a:tcPr marL="90000" marR="90000" marT="0" marB="0"/>
                </a:tc>
                <a:tc>
                  <a:txBody>
                    <a:bodyPr/>
                    <a:lstStyle/>
                    <a:p>
                      <a:pPr algn="ctr"/>
                      <a:r>
                        <a:rPr lang="en-US" sz="800" dirty="0"/>
                        <a:t>20</a:t>
                      </a:r>
                    </a:p>
                    <a:p>
                      <a:pPr algn="ctr"/>
                      <a:r>
                        <a:rPr lang="en-US" sz="800" dirty="0"/>
                        <a:t>20</a:t>
                      </a:r>
                    </a:p>
                    <a:p>
                      <a:pPr algn="ctr"/>
                      <a:r>
                        <a:rPr lang="en-US" sz="800" dirty="0"/>
                        <a:t>15</a:t>
                      </a:r>
                    </a:p>
                    <a:p>
                      <a:pPr algn="ctr"/>
                      <a:r>
                        <a:rPr lang="en-US" sz="800" dirty="0"/>
                        <a:t>15</a:t>
                      </a:r>
                    </a:p>
                    <a:p>
                      <a:pPr algn="ctr"/>
                      <a:r>
                        <a:rPr lang="en-US" sz="800" dirty="0"/>
                        <a:t>20</a:t>
                      </a:r>
                    </a:p>
                    <a:p>
                      <a:pPr algn="ctr"/>
                      <a:r>
                        <a:rPr lang="en-US" sz="800" dirty="0"/>
                        <a:t>5</a:t>
                      </a:r>
                    </a:p>
                    <a:p>
                      <a:pPr algn="ctr"/>
                      <a:r>
                        <a:rPr lang="en-US" sz="800" dirty="0"/>
                        <a:t>5</a:t>
                      </a:r>
                    </a:p>
                    <a:p>
                      <a:pPr algn="ctr"/>
                      <a:r>
                        <a:rPr lang="en-US" sz="800" dirty="0"/>
                        <a:t>7</a:t>
                      </a:r>
                    </a:p>
                    <a:p>
                      <a:pPr algn="ctr"/>
                      <a:r>
                        <a:rPr lang="en-US" sz="800" dirty="0"/>
                        <a:t>7</a:t>
                      </a:r>
                    </a:p>
                  </a:txBody>
                  <a:tcPr marL="90000" marR="90000" marT="0" marB="0" anchor="b"/>
                </a:tc>
                <a:tc>
                  <a:txBody>
                    <a:bodyPr/>
                    <a:lstStyle/>
                    <a:p>
                      <a:pPr algn="ctr"/>
                      <a:r>
                        <a:rPr lang="ru-RU" sz="800" dirty="0"/>
                        <a:t>30</a:t>
                      </a:r>
                    </a:p>
                    <a:p>
                      <a:pPr algn="ctr"/>
                      <a:r>
                        <a:rPr lang="ru-RU" sz="800" dirty="0"/>
                        <a:t>30</a:t>
                      </a:r>
                    </a:p>
                    <a:p>
                      <a:pPr algn="ctr"/>
                      <a:r>
                        <a:rPr lang="ru-RU" sz="800" dirty="0"/>
                        <a:t>25</a:t>
                      </a:r>
                    </a:p>
                    <a:p>
                      <a:pPr algn="ctr"/>
                      <a:r>
                        <a:rPr lang="ru-RU" sz="800" dirty="0"/>
                        <a:t>25</a:t>
                      </a:r>
                    </a:p>
                    <a:p>
                      <a:pPr algn="ctr"/>
                      <a:r>
                        <a:rPr lang="ru-RU" sz="800" dirty="0"/>
                        <a:t>35</a:t>
                      </a:r>
                    </a:p>
                    <a:p>
                      <a:pPr algn="ctr"/>
                      <a:r>
                        <a:rPr lang="ru-RU" sz="800" dirty="0"/>
                        <a:t>15</a:t>
                      </a:r>
                    </a:p>
                    <a:p>
                      <a:pPr algn="ctr"/>
                      <a:r>
                        <a:rPr lang="ru-RU" sz="800" dirty="0"/>
                        <a:t>12</a:t>
                      </a:r>
                    </a:p>
                    <a:p>
                      <a:pPr algn="ctr"/>
                      <a:r>
                        <a:rPr lang="ru-RU" sz="800" dirty="0"/>
                        <a:t>15</a:t>
                      </a:r>
                    </a:p>
                    <a:p>
                      <a:pPr algn="ctr"/>
                      <a:r>
                        <a:rPr lang="ru-RU" sz="800" dirty="0"/>
                        <a:t>12</a:t>
                      </a:r>
                    </a:p>
                  </a:txBody>
                  <a:tcPr marL="90000" marR="90000" marT="0" marB="0" anchor="b"/>
                </a:tc>
                <a:tc>
                  <a:txBody>
                    <a:bodyPr/>
                    <a:lstStyle/>
                    <a:p>
                      <a:pPr algn="ctr"/>
                      <a:r>
                        <a:rPr lang="ru-RU" sz="800" dirty="0"/>
                        <a:t>50</a:t>
                      </a:r>
                    </a:p>
                    <a:p>
                      <a:pPr algn="ctr"/>
                      <a:r>
                        <a:rPr lang="ru-RU" sz="800" dirty="0"/>
                        <a:t>50</a:t>
                      </a:r>
                    </a:p>
                    <a:p>
                      <a:pPr algn="ctr"/>
                      <a:r>
                        <a:rPr lang="ru-RU" sz="800" dirty="0"/>
                        <a:t>40</a:t>
                      </a:r>
                    </a:p>
                    <a:p>
                      <a:pPr algn="ctr"/>
                      <a:r>
                        <a:rPr lang="ru-RU" sz="800" dirty="0"/>
                        <a:t>40</a:t>
                      </a:r>
                    </a:p>
                    <a:p>
                      <a:pPr algn="ctr"/>
                      <a:r>
                        <a:rPr lang="ru-RU" sz="800" dirty="0"/>
                        <a:t>50</a:t>
                      </a:r>
                    </a:p>
                    <a:p>
                      <a:pPr algn="ctr"/>
                      <a:r>
                        <a:rPr lang="ru-RU" sz="800" dirty="0"/>
                        <a:t>30</a:t>
                      </a:r>
                    </a:p>
                    <a:p>
                      <a:pPr algn="ctr"/>
                      <a:r>
                        <a:rPr lang="ru-RU" sz="800" dirty="0"/>
                        <a:t>20</a:t>
                      </a:r>
                    </a:p>
                    <a:p>
                      <a:pPr algn="ctr"/>
                      <a:r>
                        <a:rPr lang="ru-RU" sz="800" dirty="0"/>
                        <a:t>40</a:t>
                      </a:r>
                    </a:p>
                    <a:p>
                      <a:pPr algn="ctr"/>
                      <a:r>
                        <a:rPr lang="ru-RU" sz="800" dirty="0"/>
                        <a:t>20</a:t>
                      </a:r>
                    </a:p>
                  </a:txBody>
                  <a:tcPr marL="90000" marR="90000" marT="0" marB="0" anchor="b"/>
                </a:tc>
                <a:extLst>
                  <a:ext uri="{0D108BD9-81ED-4DB2-BD59-A6C34878D82A}">
                    <a16:rowId xmlns:a16="http://schemas.microsoft.com/office/drawing/2014/main" val="10001"/>
                  </a:ext>
                </a:extLst>
              </a:tr>
              <a:tr h="180000">
                <a:tc>
                  <a:txBody>
                    <a:bodyPr/>
                    <a:lstStyle/>
                    <a:p>
                      <a:r>
                        <a:rPr lang="ru-RU" sz="1050" dirty="0"/>
                        <a:t>Доля построенных объектов капитального строительства</a:t>
                      </a:r>
                      <a:r>
                        <a:rPr lang="ru-RU" sz="1050" baseline="0" dirty="0"/>
                        <a:t> в рамках государственного финансирования </a:t>
                      </a:r>
                      <a:r>
                        <a:rPr lang="ru-RU" sz="1050" dirty="0"/>
                        <a:t>с применением типовых проектов</a:t>
                      </a:r>
                    </a:p>
                  </a:txBody>
                  <a:tcPr marL="90000" marR="90000" marT="0" marB="0"/>
                </a:tc>
                <a:tc>
                  <a:txBody>
                    <a:bodyPr/>
                    <a:lstStyle/>
                    <a:p>
                      <a:pPr algn="ctr"/>
                      <a:r>
                        <a:rPr lang="ru-RU" sz="1050" dirty="0"/>
                        <a:t>-</a:t>
                      </a:r>
                    </a:p>
                  </a:txBody>
                  <a:tcPr marL="90000" marR="90000" marT="0" marB="0"/>
                </a:tc>
                <a:tc>
                  <a:txBody>
                    <a:bodyPr/>
                    <a:lstStyle/>
                    <a:p>
                      <a:pPr algn="ctr"/>
                      <a:r>
                        <a:rPr lang="ru-RU" sz="1050" dirty="0"/>
                        <a:t>30%</a:t>
                      </a:r>
                    </a:p>
                  </a:txBody>
                  <a:tcPr marL="90000" marR="90000" marT="0" marB="0"/>
                </a:tc>
                <a:tc>
                  <a:txBody>
                    <a:bodyPr/>
                    <a:lstStyle/>
                    <a:p>
                      <a:pPr algn="ctr"/>
                      <a:r>
                        <a:rPr lang="ru-RU" sz="1050" dirty="0"/>
                        <a:t>75%</a:t>
                      </a:r>
                    </a:p>
                  </a:txBody>
                  <a:tcPr marL="90000" marR="90000" marT="0" marB="0"/>
                </a:tc>
                <a:extLst>
                  <a:ext uri="{0D108BD9-81ED-4DB2-BD59-A6C34878D82A}">
                    <a16:rowId xmlns:a16="http://schemas.microsoft.com/office/drawing/2014/main" val="10002"/>
                  </a:ext>
                </a:extLst>
              </a:tr>
            </a:tbl>
          </a:graphicData>
        </a:graphic>
      </p:graphicFrame>
      <p:pic>
        <p:nvPicPr>
          <p:cNvPr id="7" name="Рисунок 6"/>
          <p:cNvPicPr>
            <a:picLocks noChangeAspect="1"/>
          </p:cNvPicPr>
          <p:nvPr/>
        </p:nvPicPr>
        <p:blipFill>
          <a:blip r:embed="rId2"/>
          <a:stretch>
            <a:fillRect/>
          </a:stretch>
        </p:blipFill>
        <p:spPr>
          <a:xfrm>
            <a:off x="8124211" y="39329"/>
            <a:ext cx="1000124" cy="274638"/>
          </a:xfrm>
          <a:prstGeom prst="rect">
            <a:avLst/>
          </a:prstGeom>
        </p:spPr>
      </p:pic>
    </p:spTree>
    <p:extLst>
      <p:ext uri="{BB962C8B-B14F-4D97-AF65-F5344CB8AC3E}">
        <p14:creationId xmlns:p14="http://schemas.microsoft.com/office/powerpoint/2010/main" val="390659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978877" cy="418058"/>
          </a:xfrm>
        </p:spPr>
        <p:txBody>
          <a:bodyPr>
            <a:noAutofit/>
          </a:bodyPr>
          <a:lstStyle/>
          <a:p>
            <a:r>
              <a:rPr lang="ru-RU" sz="2000" b="1" dirty="0"/>
              <a:t>Градостроительное подготовка территории</a:t>
            </a:r>
          </a:p>
        </p:txBody>
      </p:sp>
      <p:sp>
        <p:nvSpPr>
          <p:cNvPr id="5" name="Объект 4"/>
          <p:cNvSpPr>
            <a:spLocks noGrp="1"/>
          </p:cNvSpPr>
          <p:nvPr>
            <p:ph idx="1"/>
          </p:nvPr>
        </p:nvSpPr>
        <p:spPr>
          <a:xfrm>
            <a:off x="567275" y="705156"/>
            <a:ext cx="8070168" cy="4063363"/>
          </a:xfrm>
        </p:spPr>
        <p:txBody>
          <a:bodyPr>
            <a:noAutofit/>
          </a:bodyPr>
          <a:lstStyle/>
          <a:p>
            <a:pPr marL="0" indent="0">
              <a:buNone/>
            </a:pPr>
            <a:r>
              <a:rPr lang="ru-RU" sz="1400" b="1" dirty="0"/>
              <a:t>Цель</a:t>
            </a:r>
            <a:r>
              <a:rPr lang="en-US" sz="1400" b="1" dirty="0"/>
              <a:t>:</a:t>
            </a:r>
            <a:r>
              <a:rPr lang="ru-RU" sz="1400" b="1" dirty="0"/>
              <a:t> </a:t>
            </a:r>
            <a:r>
              <a:rPr lang="ru-RU" sz="1400" i="1" dirty="0"/>
              <a:t>повышение эффективности градостроительного проектирования с учетом актуальных задач устойчивого развития территории и повышения качества среды жизнедеятельности граждан</a:t>
            </a:r>
            <a:endParaRPr lang="ru-RU" sz="1200" i="1" dirty="0"/>
          </a:p>
          <a:p>
            <a:pPr marL="0" indent="0">
              <a:buNone/>
            </a:pPr>
            <a:endParaRPr lang="ru-RU" sz="800" b="1" dirty="0"/>
          </a:p>
          <a:p>
            <a:pPr marL="0" indent="0">
              <a:spcAft>
                <a:spcPts val="600"/>
              </a:spcAft>
              <a:buNone/>
            </a:pPr>
            <a:r>
              <a:rPr lang="ru-RU" sz="1400" b="1" dirty="0"/>
              <a:t>Задачи</a:t>
            </a:r>
            <a:r>
              <a:rPr lang="en-US" sz="1400" b="1" dirty="0"/>
              <a:t>:</a:t>
            </a:r>
            <a:endParaRPr lang="ru-RU" sz="1400" b="1" dirty="0"/>
          </a:p>
          <a:p>
            <a:pPr marL="180975" indent="-180975" algn="just">
              <a:spcAft>
                <a:spcPts val="200"/>
              </a:spcAft>
              <a:tabLst>
                <a:tab pos="180975" algn="l"/>
              </a:tabLst>
            </a:pPr>
            <a:r>
              <a:rPr lang="ru-RU" sz="1100" dirty="0"/>
              <a:t>Совершенствование состава, содержания, порядка разработки генеральных планов и проектов планировок территории муниципальных образований</a:t>
            </a:r>
          </a:p>
          <a:p>
            <a:pPr marL="180975" indent="-180975" algn="just">
              <a:spcAft>
                <a:spcPts val="200"/>
              </a:spcAft>
              <a:tabLst>
                <a:tab pos="180975" algn="l"/>
              </a:tabLst>
            </a:pPr>
            <a:r>
              <a:rPr lang="ru-RU" sz="1100" dirty="0" err="1"/>
              <a:t>Взаимоувязка</a:t>
            </a:r>
            <a:r>
              <a:rPr lang="ru-RU" sz="1100" dirty="0"/>
              <a:t> документов стратегического социально-экономического планирования и документов территориального планирования муниципального и регионального уровней</a:t>
            </a:r>
          </a:p>
          <a:p>
            <a:pPr marL="180975" indent="-180975" algn="just">
              <a:spcAft>
                <a:spcPts val="200"/>
              </a:spcAft>
              <a:tabLst>
                <a:tab pos="180975" algn="l"/>
              </a:tabLst>
            </a:pPr>
            <a:r>
              <a:rPr lang="ru-RU" sz="1100" dirty="0" err="1"/>
              <a:t>Взаимоувязка</a:t>
            </a:r>
            <a:r>
              <a:rPr lang="ru-RU" sz="1100" dirty="0"/>
              <a:t> территориального планирования, градостроительного зонирования и планировки территорий муниципальных образований </a:t>
            </a:r>
          </a:p>
          <a:p>
            <a:pPr marL="180975" indent="-180975" algn="just">
              <a:spcAft>
                <a:spcPts val="200"/>
              </a:spcAft>
              <a:tabLst>
                <a:tab pos="180975" algn="l"/>
              </a:tabLst>
            </a:pPr>
            <a:r>
              <a:rPr lang="ru-RU" sz="1100" dirty="0"/>
              <a:t>Совершенствование нормативного правового обеспечения градостроительной деятельности на территориях муниципальных образований</a:t>
            </a:r>
          </a:p>
          <a:p>
            <a:pPr marL="180975" indent="-180975" algn="just">
              <a:spcAft>
                <a:spcPts val="200"/>
              </a:spcAft>
              <a:tabLst>
                <a:tab pos="180975" algn="l"/>
              </a:tabLst>
            </a:pPr>
            <a:r>
              <a:rPr lang="ru-RU" sz="1100" dirty="0"/>
              <a:t>Проведение мониторинга изменений характеристик пространственной структуры территории в результате реализации предлагаемой градостроительной политики</a:t>
            </a:r>
          </a:p>
          <a:p>
            <a:pPr marL="180975" indent="-180975" algn="just">
              <a:spcAft>
                <a:spcPts val="200"/>
              </a:spcAft>
              <a:tabLst>
                <a:tab pos="180975" algn="l"/>
              </a:tabLst>
            </a:pPr>
            <a:r>
              <a:rPr lang="ru-RU" sz="1100" dirty="0"/>
              <a:t>Развитие компетенций и профессионального потенциала основных участников разработки градостроительной документации</a:t>
            </a:r>
          </a:p>
          <a:p>
            <a:pPr marL="180975" indent="-180975" algn="just">
              <a:spcAft>
                <a:spcPts val="200"/>
              </a:spcAft>
              <a:tabLst>
                <a:tab pos="180975" algn="l"/>
              </a:tabLst>
            </a:pPr>
            <a:r>
              <a:rPr lang="ru-RU" sz="1100" dirty="0"/>
              <a:t>Формирование единой и доступной для понимания всех участников градостроительной деятельности (в том числе населения и инвесторов) терминологии и понятийного аппарата</a:t>
            </a:r>
          </a:p>
          <a:p>
            <a:pPr marL="180975" indent="-180975" algn="just">
              <a:spcAft>
                <a:spcPts val="200"/>
              </a:spcAft>
              <a:tabLst>
                <a:tab pos="180975" algn="l"/>
              </a:tabLst>
            </a:pPr>
            <a:r>
              <a:rPr lang="ru-RU" sz="1100" dirty="0"/>
              <a:t>Применение современных технологий для вовлечения </a:t>
            </a:r>
            <a:r>
              <a:rPr lang="ru-RU" sz="1100" dirty="0" err="1"/>
              <a:t>стейкхолдеров</a:t>
            </a:r>
            <a:r>
              <a:rPr lang="ru-RU" sz="1100" dirty="0"/>
              <a:t> (населения, собственников и иных заинтересованных сторон) в подготовку и реализацию градостроительной документации</a:t>
            </a:r>
          </a:p>
          <a:p>
            <a:pPr marL="180975" indent="-180975" algn="just">
              <a:spcAft>
                <a:spcPts val="200"/>
              </a:spcAft>
              <a:tabLst>
                <a:tab pos="180975" algn="l"/>
              </a:tabLst>
            </a:pPr>
            <a:r>
              <a:rPr lang="ru-RU" sz="1100" dirty="0"/>
              <a:t>Повышение качества реализуемых проектов в области градостроительного и архитектурно-строительного проектирования  в целях формирования комфортной городской среды, отвечающей запросам общества</a:t>
            </a:r>
          </a:p>
          <a:p>
            <a:pPr marL="180975" indent="-180975" algn="just">
              <a:spcAft>
                <a:spcPts val="200"/>
              </a:spcAft>
              <a:tabLst>
                <a:tab pos="180975" algn="l"/>
              </a:tabLst>
            </a:pPr>
            <a:r>
              <a:rPr lang="ru-RU" sz="1100" dirty="0"/>
              <a:t>Развитие нормативно-технической базы градостроительства;</a:t>
            </a:r>
          </a:p>
          <a:p>
            <a:pPr marL="180975" indent="-180975" algn="just">
              <a:spcAft>
                <a:spcPts val="200"/>
              </a:spcAft>
              <a:tabLst>
                <a:tab pos="180975" algn="l"/>
              </a:tabLst>
            </a:pPr>
            <a:r>
              <a:rPr lang="ru-RU" sz="1100" dirty="0"/>
              <a:t>Обеспечение непрерывности, цикличности процесса разработки, реализации и актуализации градостроительной документации с учетом фактической и прогнозируемой динамики развития территории</a:t>
            </a:r>
          </a:p>
        </p:txBody>
      </p:sp>
      <p:pic>
        <p:nvPicPr>
          <p:cNvPr id="8" name="Picture 2" descr="C:\Users\LapshenaNV\Desktop\logo2_2017.jpg"/>
          <p:cNvPicPr>
            <a:picLocks noChangeAspect="1" noChangeArrowheads="1"/>
          </p:cNvPicPr>
          <p:nvPr/>
        </p:nvPicPr>
        <p:blipFill>
          <a:blip r:embed="rId2" cstate="print"/>
          <a:srcRect/>
          <a:stretch>
            <a:fillRect/>
          </a:stretch>
        </p:blipFill>
        <p:spPr bwMode="auto">
          <a:xfrm>
            <a:off x="8532879" y="171576"/>
            <a:ext cx="460241" cy="616370"/>
          </a:xfrm>
          <a:prstGeom prst="rect">
            <a:avLst/>
          </a:prstGeom>
          <a:noFill/>
        </p:spPr>
      </p:pic>
    </p:spTree>
    <p:extLst>
      <p:ext uri="{BB962C8B-B14F-4D97-AF65-F5344CB8AC3E}">
        <p14:creationId xmlns:p14="http://schemas.microsoft.com/office/powerpoint/2010/main" val="4235877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Архитектурно-строительное проектирование и инженерные изыскания</a:t>
            </a:r>
          </a:p>
        </p:txBody>
      </p:sp>
      <p:sp>
        <p:nvSpPr>
          <p:cNvPr id="5" name="Объект 4"/>
          <p:cNvSpPr>
            <a:spLocks noGrp="1"/>
          </p:cNvSpPr>
          <p:nvPr>
            <p:ph idx="1"/>
          </p:nvPr>
        </p:nvSpPr>
        <p:spPr>
          <a:xfrm>
            <a:off x="567274" y="695324"/>
            <a:ext cx="8203100" cy="4063363"/>
          </a:xfrm>
        </p:spPr>
        <p:txBody>
          <a:bodyPr>
            <a:noAutofit/>
          </a:bodyPr>
          <a:lstStyle/>
          <a:p>
            <a:pPr marL="0" indent="0">
              <a:buNone/>
            </a:pPr>
            <a:endParaRPr lang="ru-RU" sz="1400" b="1" dirty="0"/>
          </a:p>
          <a:p>
            <a:pPr marL="0" indent="0">
              <a:buNone/>
            </a:pPr>
            <a:endParaRPr lang="ru-RU" sz="1400" b="1" dirty="0"/>
          </a:p>
          <a:p>
            <a:pPr marL="0" indent="0">
              <a:buNone/>
            </a:pPr>
            <a:r>
              <a:rPr lang="ru-RU" sz="1400" b="1" dirty="0"/>
              <a:t>Цель</a:t>
            </a:r>
            <a:r>
              <a:rPr lang="en-US" sz="1400" b="1" dirty="0"/>
              <a:t>:</a:t>
            </a:r>
            <a:r>
              <a:rPr lang="ru-RU" sz="1400" b="1" dirty="0"/>
              <a:t> </a:t>
            </a:r>
            <a:r>
              <a:rPr lang="ru-RU" sz="1400" i="1" dirty="0"/>
              <a:t>обеспечение высокого качества работ в соответствующего современным требованиям к безопасности, эффективности, технического развития (цифровизации), а в конечном итоге — обеспечение качества и комфортности среды жизнедеятельности человека</a:t>
            </a:r>
          </a:p>
          <a:p>
            <a:pPr marL="0" indent="0">
              <a:buNone/>
            </a:pPr>
            <a:endParaRPr lang="ru-RU" sz="1200" i="1" dirty="0"/>
          </a:p>
          <a:p>
            <a:pPr marL="0" indent="0">
              <a:spcAft>
                <a:spcPts val="600"/>
              </a:spcAft>
              <a:buNone/>
            </a:pPr>
            <a:r>
              <a:rPr lang="ru-RU" sz="1400" b="1" dirty="0"/>
              <a:t>Задачи</a:t>
            </a:r>
            <a:r>
              <a:rPr lang="en-US" sz="1400" b="1" dirty="0"/>
              <a:t>:</a:t>
            </a:r>
            <a:endParaRPr lang="ru-RU" sz="1400" b="1" dirty="0"/>
          </a:p>
          <a:p>
            <a:pPr marL="180975" indent="-180975" algn="just">
              <a:spcAft>
                <a:spcPts val="600"/>
              </a:spcAft>
              <a:tabLst>
                <a:tab pos="180975" algn="l"/>
              </a:tabLst>
            </a:pPr>
            <a:r>
              <a:rPr lang="ru-RU" sz="1200" dirty="0"/>
              <a:t>Переход на многостадийное проектирование и инженерные изыскания с различным уровнем детализации (</a:t>
            </a:r>
            <a:r>
              <a:rPr lang="es-ES_tradnl" sz="1200" dirty="0"/>
              <a:t>LOD</a:t>
            </a:r>
            <a:r>
              <a:rPr lang="ru-RU" sz="1200" dirty="0"/>
              <a:t>) проекта </a:t>
            </a:r>
          </a:p>
          <a:p>
            <a:pPr marL="180975" indent="-180975" algn="just">
              <a:spcAft>
                <a:spcPts val="600"/>
              </a:spcAft>
              <a:tabLst>
                <a:tab pos="180975" algn="l"/>
              </a:tabLst>
            </a:pPr>
            <a:r>
              <a:rPr lang="ru-RU" sz="1200" dirty="0"/>
              <a:t>Обеспечение непрерывности данных на всех этапах градостроительной деятельности </a:t>
            </a:r>
          </a:p>
          <a:p>
            <a:pPr marL="180975" indent="-180975" algn="just">
              <a:spcAft>
                <a:spcPts val="600"/>
              </a:spcAft>
              <a:tabLst>
                <a:tab pos="180975" algn="l"/>
              </a:tabLst>
            </a:pPr>
            <a:r>
              <a:rPr lang="ru-RU" sz="1200" dirty="0"/>
              <a:t>Совершенствование системы профессионального образования изыскателей и проектировщиков</a:t>
            </a:r>
          </a:p>
          <a:p>
            <a:pPr marL="180975" indent="-180975" algn="just">
              <a:spcAft>
                <a:spcPts val="600"/>
              </a:spcAft>
              <a:tabLst>
                <a:tab pos="180975" algn="l"/>
              </a:tabLst>
            </a:pPr>
            <a:r>
              <a:rPr lang="ru-RU" sz="1200" dirty="0"/>
              <a:t>Усиление контроля за качеством полевых работ при инженерных изысканиях</a:t>
            </a:r>
          </a:p>
          <a:p>
            <a:pPr marL="180975" indent="-180975" algn="just">
              <a:spcAft>
                <a:spcPts val="600"/>
              </a:spcAft>
              <a:tabLst>
                <a:tab pos="180975" algn="l"/>
              </a:tabLst>
            </a:pPr>
            <a:r>
              <a:rPr lang="ru-RU" sz="1200" dirty="0"/>
              <a:t>Разделение понятий «архитектурно-строительное» и «инженерно-технологическое» (промышленное) проектирование</a:t>
            </a:r>
          </a:p>
          <a:p>
            <a:pPr marL="180975" indent="-180975" algn="just">
              <a:spcAft>
                <a:spcPts val="600"/>
              </a:spcAft>
              <a:tabLst>
                <a:tab pos="180975" algn="l"/>
              </a:tabLst>
            </a:pPr>
            <a:r>
              <a:rPr lang="ru-RU" sz="1200" dirty="0"/>
              <a:t>Обеспечение условий для повышения роли архитектора на всех этапах градостроительной деятельности  и др.</a:t>
            </a:r>
          </a:p>
        </p:txBody>
      </p:sp>
      <p:graphicFrame>
        <p:nvGraphicFramePr>
          <p:cNvPr id="6" name="Таблица 5"/>
          <p:cNvGraphicFramePr>
            <a:graphicFrameLocks noGrp="1"/>
          </p:cNvGraphicFramePr>
          <p:nvPr>
            <p:extLst>
              <p:ext uri="{D42A27DB-BD31-4B8C-83A1-F6EECF244321}">
                <p14:modId xmlns:p14="http://schemas.microsoft.com/office/powerpoint/2010/main" val="3070436762"/>
              </p:ext>
            </p:extLst>
          </p:nvPr>
        </p:nvGraphicFramePr>
        <p:xfrm>
          <a:off x="537443" y="4758687"/>
          <a:ext cx="8100000" cy="983520"/>
        </p:xfrm>
        <a:graphic>
          <a:graphicData uri="http://schemas.openxmlformats.org/drawingml/2006/table">
            <a:tbl>
              <a:tblPr firstRow="1" bandRow="1">
                <a:tableStyleId>{5C22544A-7EE6-4342-B048-85BDC9FD1C3A}</a:tableStyleId>
              </a:tblPr>
              <a:tblGrid>
                <a:gridCol w="648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tblGrid>
              <a:tr h="252000">
                <a:tc>
                  <a:txBody>
                    <a:bodyPr/>
                    <a:lstStyle/>
                    <a:p>
                      <a:r>
                        <a:rPr lang="ru-RU" sz="1200" dirty="0"/>
                        <a:t>Показатель</a:t>
                      </a:r>
                    </a:p>
                  </a:txBody>
                  <a:tcPr marL="90000" marR="90000" marT="0" marB="0" anchor="ctr"/>
                </a:tc>
                <a:tc>
                  <a:txBody>
                    <a:bodyPr/>
                    <a:lstStyle/>
                    <a:p>
                      <a:pPr algn="ctr"/>
                      <a:r>
                        <a:rPr lang="ru-RU" sz="1200" dirty="0"/>
                        <a:t>2020</a:t>
                      </a:r>
                    </a:p>
                  </a:txBody>
                  <a:tcPr marL="90000" marR="90000" marT="0" marB="0" anchor="ctr"/>
                </a:tc>
                <a:tc>
                  <a:txBody>
                    <a:bodyPr/>
                    <a:lstStyle/>
                    <a:p>
                      <a:pPr algn="ctr"/>
                      <a:r>
                        <a:rPr lang="ru-RU" sz="1200" dirty="0"/>
                        <a:t>202</a:t>
                      </a:r>
                      <a:r>
                        <a:rPr lang="en-US" sz="1200" dirty="0"/>
                        <a:t>4</a:t>
                      </a:r>
                      <a:endParaRPr lang="ru-RU" sz="1200" dirty="0"/>
                    </a:p>
                  </a:txBody>
                  <a:tcPr marL="90000" marR="90000" marT="0" marB="0" anchor="ctr"/>
                </a:tc>
                <a:tc>
                  <a:txBody>
                    <a:bodyPr/>
                    <a:lstStyle/>
                    <a:p>
                      <a:pPr algn="ctr"/>
                      <a:r>
                        <a:rPr lang="ru-RU" sz="1200" dirty="0"/>
                        <a:t>2030</a:t>
                      </a:r>
                    </a:p>
                  </a:txBody>
                  <a:tcPr marL="90000" marR="90000" marT="0" marB="0" anchor="ctr"/>
                </a:tc>
                <a:extLst>
                  <a:ext uri="{0D108BD9-81ED-4DB2-BD59-A6C34878D82A}">
                    <a16:rowId xmlns:a16="http://schemas.microsoft.com/office/drawing/2014/main" val="10000"/>
                  </a:ext>
                </a:extLst>
              </a:tr>
              <a:tr h="180000">
                <a:tc>
                  <a:txBody>
                    <a:bodyPr/>
                    <a:lstStyle/>
                    <a:p>
                      <a:r>
                        <a:rPr lang="ru-RU" sz="1200" dirty="0"/>
                        <a:t>Доля организаций, использующих технологии информационного моделирования (в части инженерных изысканий и проектирования), %</a:t>
                      </a:r>
                    </a:p>
                  </a:txBody>
                  <a:tcPr marL="90000" marR="90000" marT="0" marB="0" anchor="ctr"/>
                </a:tc>
                <a:tc>
                  <a:txBody>
                    <a:bodyPr/>
                    <a:lstStyle/>
                    <a:p>
                      <a:pPr algn="ctr"/>
                      <a:r>
                        <a:rPr lang="ru-RU" sz="1200" dirty="0"/>
                        <a:t>24</a:t>
                      </a:r>
                      <a:endParaRPr lang="en-US" sz="1200" dirty="0"/>
                    </a:p>
                  </a:txBody>
                  <a:tcPr marL="90000" marR="90000" marT="0" marB="0" anchor="ctr"/>
                </a:tc>
                <a:tc>
                  <a:txBody>
                    <a:bodyPr/>
                    <a:lstStyle/>
                    <a:p>
                      <a:pPr algn="ctr"/>
                      <a:r>
                        <a:rPr lang="ru-RU" sz="1200" dirty="0"/>
                        <a:t>40</a:t>
                      </a:r>
                    </a:p>
                  </a:txBody>
                  <a:tcPr marL="90000" marR="90000" marT="0" marB="0" anchor="ctr"/>
                </a:tc>
                <a:tc>
                  <a:txBody>
                    <a:bodyPr/>
                    <a:lstStyle/>
                    <a:p>
                      <a:pPr algn="ctr"/>
                      <a:r>
                        <a:rPr lang="ru-RU" sz="1200" dirty="0"/>
                        <a:t>50</a:t>
                      </a:r>
                    </a:p>
                  </a:txBody>
                  <a:tcPr marL="90000" marR="90000" marT="0" marB="0" anchor="ctr"/>
                </a:tc>
                <a:extLst>
                  <a:ext uri="{0D108BD9-81ED-4DB2-BD59-A6C34878D82A}">
                    <a16:rowId xmlns:a16="http://schemas.microsoft.com/office/drawing/2014/main" val="10001"/>
                  </a:ext>
                </a:extLst>
              </a:tr>
              <a:tr h="180000">
                <a:tc>
                  <a:txBody>
                    <a:bodyPr/>
                    <a:lstStyle/>
                    <a:p>
                      <a:r>
                        <a:rPr lang="ru-RU" sz="1200" dirty="0"/>
                        <a:t>Доля проектных организаций, использующих отечественное программное обеспечение, %</a:t>
                      </a:r>
                    </a:p>
                  </a:txBody>
                  <a:tcPr marL="90000" marR="90000" marT="0" marB="0" anchor="ctr"/>
                </a:tc>
                <a:tc>
                  <a:txBody>
                    <a:bodyPr/>
                    <a:lstStyle/>
                    <a:p>
                      <a:pPr algn="ctr"/>
                      <a:r>
                        <a:rPr lang="ru-RU" sz="1200" dirty="0"/>
                        <a:t>2</a:t>
                      </a:r>
                    </a:p>
                  </a:txBody>
                  <a:tcPr marL="90000" marR="90000" marT="0" marB="0" anchor="ctr"/>
                </a:tc>
                <a:tc>
                  <a:txBody>
                    <a:bodyPr/>
                    <a:lstStyle/>
                    <a:p>
                      <a:pPr algn="ctr"/>
                      <a:r>
                        <a:rPr lang="ru-RU" sz="1200" dirty="0"/>
                        <a:t>30</a:t>
                      </a:r>
                    </a:p>
                  </a:txBody>
                  <a:tcPr marL="90000" marR="90000" marT="0" marB="0" anchor="ctr"/>
                </a:tc>
                <a:tc>
                  <a:txBody>
                    <a:bodyPr/>
                    <a:lstStyle/>
                    <a:p>
                      <a:pPr algn="ctr"/>
                      <a:r>
                        <a:rPr lang="ru-RU" sz="1200" dirty="0"/>
                        <a:t>50</a:t>
                      </a:r>
                    </a:p>
                  </a:txBody>
                  <a:tcPr marL="90000" marR="90000" marT="0" marB="0" anchor="ctr"/>
                </a:tc>
                <a:extLst>
                  <a:ext uri="{0D108BD9-81ED-4DB2-BD59-A6C34878D82A}">
                    <a16:rowId xmlns:a16="http://schemas.microsoft.com/office/drawing/2014/main" val="10002"/>
                  </a:ext>
                </a:extLst>
              </a:tr>
            </a:tbl>
          </a:graphicData>
        </a:graphic>
      </p:graphicFrame>
      <p:pic>
        <p:nvPicPr>
          <p:cNvPr id="7" name="Рисунок 6"/>
          <p:cNvPicPr>
            <a:picLocks noChangeAspect="1"/>
          </p:cNvPicPr>
          <p:nvPr/>
        </p:nvPicPr>
        <p:blipFill>
          <a:blip r:embed="rId2"/>
          <a:stretch>
            <a:fillRect/>
          </a:stretch>
        </p:blipFill>
        <p:spPr>
          <a:xfrm>
            <a:off x="8124211" y="39329"/>
            <a:ext cx="1000124" cy="274638"/>
          </a:xfrm>
          <a:prstGeom prst="rect">
            <a:avLst/>
          </a:prstGeom>
        </p:spPr>
      </p:pic>
    </p:spTree>
    <p:extLst>
      <p:ext uri="{BB962C8B-B14F-4D97-AF65-F5344CB8AC3E}">
        <p14:creationId xmlns:p14="http://schemas.microsoft.com/office/powerpoint/2010/main" val="326551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Внедрение технологий «Умный город»</a:t>
            </a:r>
          </a:p>
        </p:txBody>
      </p:sp>
      <p:sp>
        <p:nvSpPr>
          <p:cNvPr id="5" name="Объект 4"/>
          <p:cNvSpPr>
            <a:spLocks noGrp="1"/>
          </p:cNvSpPr>
          <p:nvPr>
            <p:ph idx="1"/>
          </p:nvPr>
        </p:nvSpPr>
        <p:spPr>
          <a:xfrm>
            <a:off x="567275" y="695324"/>
            <a:ext cx="8070168" cy="4063363"/>
          </a:xfrm>
        </p:spPr>
        <p:txBody>
          <a:bodyPr>
            <a:noAutofit/>
          </a:bodyPr>
          <a:lstStyle/>
          <a:p>
            <a:pPr marL="0" indent="0">
              <a:buNone/>
            </a:pPr>
            <a:endParaRPr lang="ru-RU" sz="1400" b="1" dirty="0"/>
          </a:p>
          <a:p>
            <a:pPr marL="0" indent="0">
              <a:buNone/>
            </a:pPr>
            <a:r>
              <a:rPr lang="ru-RU" sz="1400" b="1" dirty="0"/>
              <a:t>Цель</a:t>
            </a:r>
            <a:r>
              <a:rPr lang="en-US" sz="1400" b="1" dirty="0"/>
              <a:t>:</a:t>
            </a:r>
            <a:r>
              <a:rPr lang="ru-RU" sz="1400" b="1" dirty="0"/>
              <a:t> </a:t>
            </a:r>
            <a:r>
              <a:rPr lang="ru-RU" sz="1400" i="1" dirty="0"/>
              <a:t>повышение качества управления городами и уровня жизни населения в них за счет внедрения передовых цифровых и инженерных технологий (решений)</a:t>
            </a:r>
          </a:p>
          <a:p>
            <a:pPr marL="0" indent="0">
              <a:buNone/>
            </a:pPr>
            <a:endParaRPr lang="ru-RU" sz="1200" i="1" dirty="0"/>
          </a:p>
          <a:p>
            <a:pPr marL="0" indent="0">
              <a:buNone/>
            </a:pPr>
            <a:r>
              <a:rPr lang="ru-RU" sz="1400" b="1" dirty="0"/>
              <a:t>Задачи</a:t>
            </a:r>
            <a:r>
              <a:rPr lang="en-US" sz="1400" b="1" dirty="0"/>
              <a:t>:</a:t>
            </a:r>
            <a:endParaRPr lang="ru-RU" sz="1400" b="1" dirty="0"/>
          </a:p>
          <a:p>
            <a:pPr marL="180975" indent="-180975" algn="just">
              <a:spcAft>
                <a:spcPts val="200"/>
              </a:spcAft>
              <a:tabLst>
                <a:tab pos="180975" algn="l"/>
              </a:tabLst>
            </a:pPr>
            <a:r>
              <a:rPr lang="ru-RU" sz="1100" dirty="0"/>
              <a:t>Повышение надежности и эффективности электро-, тепло-, водоснабжения, водоотведения, систем обращения с отходами</a:t>
            </a:r>
          </a:p>
          <a:p>
            <a:pPr marL="180975" indent="-180975" algn="just">
              <a:spcAft>
                <a:spcPts val="200"/>
              </a:spcAft>
              <a:tabLst>
                <a:tab pos="180975" algn="l"/>
              </a:tabLst>
            </a:pPr>
            <a:r>
              <a:rPr lang="ru-RU" sz="1100" dirty="0"/>
              <a:t>Повышение мобильности граждан и эффективности организации транспортных систем города</a:t>
            </a:r>
          </a:p>
          <a:p>
            <a:pPr marL="180975" indent="-180975" algn="just">
              <a:spcAft>
                <a:spcPts val="200"/>
              </a:spcAft>
              <a:tabLst>
                <a:tab pos="180975" algn="l"/>
              </a:tabLst>
            </a:pPr>
            <a:r>
              <a:rPr lang="ru-RU" sz="1100" dirty="0"/>
              <a:t>Создание безопасной, благоприятной и комфортной для всех жителей окружающей и городской среды</a:t>
            </a:r>
          </a:p>
          <a:p>
            <a:pPr marL="180975" indent="-180975" algn="just">
              <a:spcAft>
                <a:spcPts val="200"/>
              </a:spcAft>
              <a:tabLst>
                <a:tab pos="180975" algn="l"/>
              </a:tabLst>
            </a:pPr>
            <a:r>
              <a:rPr lang="ru-RU" sz="1100" dirty="0"/>
              <a:t>Повышение эффективности проектирования строительства и эксплуатации объектов недвижимости</a:t>
            </a:r>
          </a:p>
          <a:p>
            <a:pPr marL="180975" indent="-180975" algn="just">
              <a:spcAft>
                <a:spcPts val="200"/>
              </a:spcAft>
              <a:tabLst>
                <a:tab pos="180975" algn="l"/>
              </a:tabLst>
            </a:pPr>
            <a:r>
              <a:rPr lang="ru-RU" sz="1100" dirty="0"/>
              <a:t>Повышение объема, качества и доступности в электронной форме информации об объектах и ситуации в городе, сервисов для ее обработки</a:t>
            </a:r>
          </a:p>
          <a:p>
            <a:pPr marL="180975" indent="-180975" algn="just">
              <a:spcAft>
                <a:spcPts val="200"/>
              </a:spcAft>
              <a:tabLst>
                <a:tab pos="180975" algn="l"/>
              </a:tabLst>
            </a:pPr>
            <a:r>
              <a:rPr lang="ru-RU" sz="1100" dirty="0"/>
              <a:t>Повышение качества предоставляемых услуг и вовлеченности всех заинтересованных сторон в процессы управления городом</a:t>
            </a:r>
          </a:p>
          <a:p>
            <a:pPr marL="180975" indent="-180975" algn="just">
              <a:spcAft>
                <a:spcPts val="200"/>
              </a:spcAft>
              <a:tabLst>
                <a:tab pos="180975" algn="l"/>
              </a:tabLst>
            </a:pPr>
            <a:r>
              <a:rPr lang="ru-RU" sz="1100" dirty="0"/>
              <a:t>Повышение эффективности использования городских территорий</a:t>
            </a:r>
          </a:p>
          <a:p>
            <a:pPr marL="180975" indent="-180975" algn="just">
              <a:spcAft>
                <a:spcPts val="200"/>
              </a:spcAft>
              <a:tabLst>
                <a:tab pos="180975" algn="l"/>
              </a:tabLst>
            </a:pPr>
            <a:r>
              <a:rPr lang="ru-RU" sz="1100" dirty="0"/>
              <a:t>Повышение эффективности управления экономикой города</a:t>
            </a:r>
          </a:p>
          <a:p>
            <a:pPr marL="180975" indent="-180975" algn="just">
              <a:spcAft>
                <a:spcPts val="200"/>
              </a:spcAft>
              <a:tabLst>
                <a:tab pos="180975" algn="l"/>
              </a:tabLst>
            </a:pPr>
            <a:r>
              <a:rPr lang="ru-RU" sz="1100" dirty="0"/>
              <a:t>Формирование и обеспечение развития инновационной инфраструктуры, решающей задачи технологического развития и развития человеческого капитала</a:t>
            </a:r>
          </a:p>
          <a:p>
            <a:pPr marL="180975" indent="-180975" algn="just">
              <a:tabLst>
                <a:tab pos="180975" algn="l"/>
              </a:tabLst>
            </a:pPr>
            <a:endParaRPr lang="ru-RU" sz="1100" dirty="0"/>
          </a:p>
        </p:txBody>
      </p:sp>
      <p:graphicFrame>
        <p:nvGraphicFramePr>
          <p:cNvPr id="6" name="Таблица 5"/>
          <p:cNvGraphicFramePr>
            <a:graphicFrameLocks noGrp="1"/>
          </p:cNvGraphicFramePr>
          <p:nvPr>
            <p:extLst>
              <p:ext uri="{D42A27DB-BD31-4B8C-83A1-F6EECF244321}">
                <p14:modId xmlns:p14="http://schemas.microsoft.com/office/powerpoint/2010/main" val="299111983"/>
              </p:ext>
            </p:extLst>
          </p:nvPr>
        </p:nvGraphicFramePr>
        <p:xfrm>
          <a:off x="537441" y="4783880"/>
          <a:ext cx="8232932" cy="1152000"/>
        </p:xfrm>
        <a:graphic>
          <a:graphicData uri="http://schemas.openxmlformats.org/drawingml/2006/table">
            <a:tbl>
              <a:tblPr firstRow="1" bandRow="1">
                <a:tableStyleId>{5C22544A-7EE6-4342-B048-85BDC9FD1C3A}</a:tableStyleId>
              </a:tblPr>
              <a:tblGrid>
                <a:gridCol w="6308109">
                  <a:extLst>
                    <a:ext uri="{9D8B030D-6E8A-4147-A177-3AD203B41FA5}">
                      <a16:colId xmlns:a16="http://schemas.microsoft.com/office/drawing/2014/main" val="20000"/>
                    </a:ext>
                  </a:extLst>
                </a:gridCol>
                <a:gridCol w="687374">
                  <a:extLst>
                    <a:ext uri="{9D8B030D-6E8A-4147-A177-3AD203B41FA5}">
                      <a16:colId xmlns:a16="http://schemas.microsoft.com/office/drawing/2014/main" val="20001"/>
                    </a:ext>
                  </a:extLst>
                </a:gridCol>
                <a:gridCol w="629286">
                  <a:extLst>
                    <a:ext uri="{9D8B030D-6E8A-4147-A177-3AD203B41FA5}">
                      <a16:colId xmlns:a16="http://schemas.microsoft.com/office/drawing/2014/main" val="20002"/>
                    </a:ext>
                  </a:extLst>
                </a:gridCol>
                <a:gridCol w="608163">
                  <a:extLst>
                    <a:ext uri="{9D8B030D-6E8A-4147-A177-3AD203B41FA5}">
                      <a16:colId xmlns:a16="http://schemas.microsoft.com/office/drawing/2014/main" val="20003"/>
                    </a:ext>
                  </a:extLst>
                </a:gridCol>
              </a:tblGrid>
              <a:tr h="288000">
                <a:tc>
                  <a:txBody>
                    <a:bodyPr/>
                    <a:lstStyle/>
                    <a:p>
                      <a:r>
                        <a:rPr lang="ru-RU" sz="1200" dirty="0"/>
                        <a:t>Показатель</a:t>
                      </a:r>
                    </a:p>
                  </a:txBody>
                  <a:tcPr marL="90000" marR="90000" marT="0" marB="0" anchor="ctr"/>
                </a:tc>
                <a:tc>
                  <a:txBody>
                    <a:bodyPr/>
                    <a:lstStyle/>
                    <a:p>
                      <a:pPr algn="ctr"/>
                      <a:r>
                        <a:rPr lang="ru-RU" sz="1200" dirty="0"/>
                        <a:t>2020</a:t>
                      </a:r>
                    </a:p>
                  </a:txBody>
                  <a:tcPr marL="90000" marR="90000" marT="0" marB="0" anchor="ctr"/>
                </a:tc>
                <a:tc>
                  <a:txBody>
                    <a:bodyPr/>
                    <a:lstStyle/>
                    <a:p>
                      <a:pPr algn="ctr"/>
                      <a:r>
                        <a:rPr lang="ru-RU" sz="1200" dirty="0"/>
                        <a:t>202</a:t>
                      </a:r>
                      <a:r>
                        <a:rPr lang="en-US" sz="1200" dirty="0"/>
                        <a:t>4</a:t>
                      </a:r>
                      <a:endParaRPr lang="ru-RU" sz="1200" dirty="0"/>
                    </a:p>
                  </a:txBody>
                  <a:tcPr marL="90000" marR="90000" marT="0" marB="0" anchor="ctr"/>
                </a:tc>
                <a:tc>
                  <a:txBody>
                    <a:bodyPr/>
                    <a:lstStyle/>
                    <a:p>
                      <a:pPr algn="ctr"/>
                      <a:r>
                        <a:rPr lang="ru-RU" sz="1200" dirty="0"/>
                        <a:t>2030</a:t>
                      </a:r>
                    </a:p>
                  </a:txBody>
                  <a:tcPr marL="90000" marR="90000" marT="0" marB="0" anchor="ctr"/>
                </a:tc>
                <a:extLst>
                  <a:ext uri="{0D108BD9-81ED-4DB2-BD59-A6C34878D82A}">
                    <a16:rowId xmlns:a16="http://schemas.microsoft.com/office/drawing/2014/main" val="10000"/>
                  </a:ext>
                </a:extLst>
              </a:tr>
              <a:tr h="432000">
                <a:tc>
                  <a:txBody>
                    <a:bodyPr/>
                    <a:lstStyle/>
                    <a:p>
                      <a:r>
                        <a:rPr lang="ru-RU" sz="1200" dirty="0"/>
                        <a:t>Среднее значение индекса эффективности цифровой трансформации городского хозяйства в субъектах Российской Федерации («IQ городов»)</a:t>
                      </a:r>
                    </a:p>
                  </a:txBody>
                  <a:tcPr marL="90000" marR="90000" marT="0" marB="0" anchor="ctr"/>
                </a:tc>
                <a:tc>
                  <a:txBody>
                    <a:bodyPr/>
                    <a:lstStyle/>
                    <a:p>
                      <a:pPr algn="ctr"/>
                      <a:r>
                        <a:rPr lang="en-US" sz="1200" dirty="0"/>
                        <a:t>N+5%</a:t>
                      </a:r>
                    </a:p>
                  </a:txBody>
                  <a:tcPr marL="90000" marR="90000" marT="0" marB="0" anchor="ctr"/>
                </a:tc>
                <a:tc>
                  <a:txBody>
                    <a:bodyPr/>
                    <a:lstStyle/>
                    <a:p>
                      <a:pPr algn="ctr"/>
                      <a:r>
                        <a:rPr lang="en-US" sz="1200" dirty="0"/>
                        <a:t>N+30%</a:t>
                      </a:r>
                    </a:p>
                  </a:txBody>
                  <a:tcPr marL="90000" marR="90000" marT="0" marB="0" anchor="ctr"/>
                </a:tc>
                <a:tc>
                  <a:txBody>
                    <a:bodyPr/>
                    <a:lstStyle/>
                    <a:p>
                      <a:pPr algn="ctr"/>
                      <a:r>
                        <a:rPr lang="en-US" sz="1200" dirty="0"/>
                        <a:t>N+50%</a:t>
                      </a:r>
                    </a:p>
                  </a:txBody>
                  <a:tcPr marL="90000" marR="90000" marT="0" marB="0" anchor="ctr"/>
                </a:tc>
                <a:extLst>
                  <a:ext uri="{0D108BD9-81ED-4DB2-BD59-A6C34878D82A}">
                    <a16:rowId xmlns:a16="http://schemas.microsoft.com/office/drawing/2014/main" val="10001"/>
                  </a:ext>
                </a:extLst>
              </a:tr>
              <a:tr h="432000">
                <a:tc>
                  <a:txBody>
                    <a:bodyPr/>
                    <a:lstStyle/>
                    <a:p>
                      <a:r>
                        <a:rPr lang="ru-RU" sz="1200" dirty="0"/>
                        <a:t>Доля жителей городов старше 14 лет, имеющих возможность участвовать с использованием цифровых технологий в решении вопросов городского развития</a:t>
                      </a:r>
                    </a:p>
                  </a:txBody>
                  <a:tcPr marL="90000" marR="90000" marT="0" marB="0" anchor="ctr"/>
                </a:tc>
                <a:tc>
                  <a:txBody>
                    <a:bodyPr/>
                    <a:lstStyle/>
                    <a:p>
                      <a:pPr algn="ctr"/>
                      <a:r>
                        <a:rPr lang="en-US" sz="1200" dirty="0"/>
                        <a:t>10%</a:t>
                      </a:r>
                      <a:endParaRPr lang="ru-RU" sz="1200" dirty="0"/>
                    </a:p>
                  </a:txBody>
                  <a:tcPr marL="90000" marR="90000" marT="0" marB="0" anchor="ctr"/>
                </a:tc>
                <a:tc>
                  <a:txBody>
                    <a:bodyPr/>
                    <a:lstStyle/>
                    <a:p>
                      <a:pPr algn="ctr"/>
                      <a:r>
                        <a:rPr lang="en-US" sz="1200" dirty="0"/>
                        <a:t>60%</a:t>
                      </a:r>
                      <a:endParaRPr lang="ru-RU" sz="1200" dirty="0"/>
                    </a:p>
                  </a:txBody>
                  <a:tcPr marL="90000" marR="90000" marT="0" marB="0" anchor="ctr"/>
                </a:tc>
                <a:tc>
                  <a:txBody>
                    <a:bodyPr/>
                    <a:lstStyle/>
                    <a:p>
                      <a:pPr algn="ctr"/>
                      <a:r>
                        <a:rPr lang="en-US" sz="1200" dirty="0"/>
                        <a:t>80%</a:t>
                      </a:r>
                      <a:endParaRPr lang="ru-RU" sz="1200" dirty="0"/>
                    </a:p>
                  </a:txBody>
                  <a:tcPr marL="90000" marR="90000" marT="0" marB="0" anchor="ctr"/>
                </a:tc>
                <a:extLst>
                  <a:ext uri="{0D108BD9-81ED-4DB2-BD59-A6C34878D82A}">
                    <a16:rowId xmlns:a16="http://schemas.microsoft.com/office/drawing/2014/main" val="10002"/>
                  </a:ext>
                </a:extLst>
              </a:tr>
            </a:tbl>
          </a:graphicData>
        </a:graphic>
      </p:graphicFrame>
      <p:pic>
        <p:nvPicPr>
          <p:cNvPr id="8" name="Picture 2" descr="ÐÐ°ÑÑÐ¸Ð½ÐºÐ¸ Ð¿Ð¾ Ð·Ð°Ð¿ÑÐ¾ÑÑ Ð¼Ð¸Ð½ÑÑÑÐ¾Ð¹ ÑÐ¾ÑÑÐ¸Ð¸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24128"/>
            <a:ext cx="1685925" cy="67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6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Цель Стратегии</a:t>
            </a:r>
          </a:p>
        </p:txBody>
      </p:sp>
      <p:sp>
        <p:nvSpPr>
          <p:cNvPr id="3" name="Подзаголовок 2"/>
          <p:cNvSpPr>
            <a:spLocks noGrp="1"/>
          </p:cNvSpPr>
          <p:nvPr>
            <p:ph type="subTitle" idx="1"/>
          </p:nvPr>
        </p:nvSpPr>
        <p:spPr>
          <a:xfrm>
            <a:off x="1066800" y="1337871"/>
            <a:ext cx="7902576" cy="1562325"/>
          </a:xfrm>
        </p:spPr>
        <p:txBody>
          <a:bodyPr/>
          <a:lstStyle/>
          <a:p>
            <a:pPr marL="0" indent="0">
              <a:buNone/>
            </a:pPr>
            <a:r>
              <a:rPr lang="ru-RU" sz="2300" dirty="0"/>
              <a:t>Развитие </a:t>
            </a:r>
            <a:r>
              <a:rPr lang="ru-RU" sz="2300" b="1" dirty="0">
                <a:solidFill>
                  <a:srgbClr val="002060"/>
                </a:solidFill>
              </a:rPr>
              <a:t>конкурентоспособной</a:t>
            </a:r>
            <a:r>
              <a:rPr lang="ru-RU" sz="2300" dirty="0"/>
              <a:t> строительной отрасли, основанной на </a:t>
            </a:r>
            <a:r>
              <a:rPr lang="ru-RU" sz="2300" b="1" dirty="0">
                <a:solidFill>
                  <a:schemeClr val="accent2">
                    <a:lumMod val="75000"/>
                  </a:schemeClr>
                </a:solidFill>
              </a:rPr>
              <a:t>компетенциях</a:t>
            </a:r>
            <a:r>
              <a:rPr lang="ru-RU" sz="2300" dirty="0"/>
              <a:t> и ориентированной на обеспечение </a:t>
            </a:r>
            <a:r>
              <a:rPr lang="ru-RU" sz="2300" b="1" dirty="0">
                <a:solidFill>
                  <a:srgbClr val="00863D"/>
                </a:solidFill>
              </a:rPr>
              <a:t>комфорта</a:t>
            </a:r>
            <a:r>
              <a:rPr lang="ru-RU" sz="2300" dirty="0"/>
              <a:t> и безопасности жизнедеятельности граждан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96634"/>
            <a:ext cx="7553325" cy="210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одзаголовок 2"/>
          <p:cNvSpPr txBox="1">
            <a:spLocks/>
          </p:cNvSpPr>
          <p:nvPr/>
        </p:nvSpPr>
        <p:spPr>
          <a:xfrm>
            <a:off x="755650" y="3155610"/>
            <a:ext cx="2892426" cy="396000"/>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ctr">
              <a:buFont typeface="Arial"/>
              <a:buNone/>
            </a:pPr>
            <a:r>
              <a:rPr lang="ru-RU" b="1" u="sng" dirty="0">
                <a:solidFill>
                  <a:srgbClr val="002060"/>
                </a:solidFill>
              </a:rPr>
              <a:t>К</a:t>
            </a:r>
            <a:r>
              <a:rPr lang="ru-RU" sz="1800" dirty="0">
                <a:solidFill>
                  <a:srgbClr val="002060"/>
                </a:solidFill>
              </a:rPr>
              <a:t>онкурентоспособность</a:t>
            </a:r>
            <a:endParaRPr lang="en-US" sz="1800" dirty="0">
              <a:solidFill>
                <a:srgbClr val="002060"/>
              </a:solidFill>
            </a:endParaRPr>
          </a:p>
        </p:txBody>
      </p:sp>
      <p:sp>
        <p:nvSpPr>
          <p:cNvPr id="9" name="Подзаголовок 2"/>
          <p:cNvSpPr txBox="1">
            <a:spLocks/>
          </p:cNvSpPr>
          <p:nvPr/>
        </p:nvSpPr>
        <p:spPr>
          <a:xfrm>
            <a:off x="3397249" y="3155610"/>
            <a:ext cx="2892426" cy="396434"/>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ctr">
              <a:buNone/>
            </a:pPr>
            <a:r>
              <a:rPr lang="ru-RU" b="1" u="sng" dirty="0">
                <a:solidFill>
                  <a:schemeClr val="accent2">
                    <a:lumMod val="75000"/>
                  </a:schemeClr>
                </a:solidFill>
              </a:rPr>
              <a:t>К</a:t>
            </a:r>
            <a:r>
              <a:rPr lang="ru-RU" sz="1800" dirty="0">
                <a:solidFill>
                  <a:schemeClr val="accent2">
                    <a:lumMod val="75000"/>
                  </a:schemeClr>
                </a:solidFill>
              </a:rPr>
              <a:t>омпетенции</a:t>
            </a:r>
            <a:endParaRPr lang="ru-RU" sz="1800" dirty="0"/>
          </a:p>
        </p:txBody>
      </p:sp>
      <p:sp>
        <p:nvSpPr>
          <p:cNvPr id="10" name="Подзаголовок 2"/>
          <p:cNvSpPr txBox="1">
            <a:spLocks/>
          </p:cNvSpPr>
          <p:nvPr/>
        </p:nvSpPr>
        <p:spPr>
          <a:xfrm>
            <a:off x="5889625" y="3157200"/>
            <a:ext cx="2892426" cy="396434"/>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ctr">
              <a:buNone/>
            </a:pPr>
            <a:r>
              <a:rPr lang="ru-RU" b="1" u="sng" dirty="0">
                <a:solidFill>
                  <a:srgbClr val="00863D"/>
                </a:solidFill>
              </a:rPr>
              <a:t>К</a:t>
            </a:r>
            <a:r>
              <a:rPr lang="ru-RU" sz="1800" dirty="0">
                <a:solidFill>
                  <a:srgbClr val="00863D"/>
                </a:solidFill>
              </a:rPr>
              <a:t>омфорт</a:t>
            </a:r>
            <a:endParaRPr lang="ru-RU" sz="1800" dirty="0"/>
          </a:p>
        </p:txBody>
      </p:sp>
    </p:spTree>
    <p:extLst>
      <p:ext uri="{BB962C8B-B14F-4D97-AF65-F5344CB8AC3E}">
        <p14:creationId xmlns:p14="http://schemas.microsoft.com/office/powerpoint/2010/main" val="2219148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Ресурсная обеспеченность </a:t>
            </a:r>
            <a:br>
              <a:rPr lang="ru-RU" sz="2000" b="1" dirty="0"/>
            </a:br>
            <a:r>
              <a:rPr lang="ru-RU" sz="1600" b="1" dirty="0"/>
              <a:t>Строительные материалы и оборудование</a:t>
            </a:r>
            <a:endParaRPr lang="ru-RU" sz="2000" b="1" dirty="0"/>
          </a:p>
        </p:txBody>
      </p:sp>
      <p:sp>
        <p:nvSpPr>
          <p:cNvPr id="5" name="Объект 4"/>
          <p:cNvSpPr>
            <a:spLocks noGrp="1"/>
          </p:cNvSpPr>
          <p:nvPr>
            <p:ph idx="1"/>
          </p:nvPr>
        </p:nvSpPr>
        <p:spPr>
          <a:xfrm>
            <a:off x="567275" y="962025"/>
            <a:ext cx="8070168" cy="3343276"/>
          </a:xfrm>
        </p:spPr>
        <p:txBody>
          <a:bodyPr>
            <a:noAutofit/>
          </a:bodyPr>
          <a:lstStyle/>
          <a:p>
            <a:pPr marL="0" indent="0">
              <a:buNone/>
            </a:pPr>
            <a:r>
              <a:rPr lang="ru-RU" sz="1400" b="1" dirty="0"/>
              <a:t>Цель</a:t>
            </a:r>
            <a:r>
              <a:rPr lang="en-US" sz="1400" b="1" dirty="0"/>
              <a:t>:</a:t>
            </a:r>
            <a:r>
              <a:rPr lang="ru-RU" sz="1400" b="1" dirty="0"/>
              <a:t> </a:t>
            </a:r>
          </a:p>
          <a:p>
            <a:r>
              <a:rPr lang="ru-RU" sz="1050" i="1" dirty="0"/>
              <a:t>Создание условий для формирования устойчивого и сбалансированного функционирования отрасли промышленности строительных материалов, основанной на достоверной статистической информации, прогнозировании внутреннего и внешнего спроса и эффективном управлении производственными возможностями</a:t>
            </a:r>
          </a:p>
          <a:p>
            <a:r>
              <a:rPr lang="ru-RU" sz="1050" i="1" dirty="0"/>
              <a:t>Рост числа производств, использующих наилучшие доступные мировые и инновационные технологии в области организации производства и выпуска качественной, доступной и </a:t>
            </a:r>
            <a:r>
              <a:rPr lang="ru-RU" sz="1050" i="1" dirty="0" err="1"/>
              <a:t>энергоэффективной</a:t>
            </a:r>
            <a:r>
              <a:rPr lang="ru-RU" sz="1050" i="1" dirty="0"/>
              <a:t> продукции</a:t>
            </a:r>
          </a:p>
          <a:p>
            <a:r>
              <a:rPr lang="ru-RU" sz="1050" i="1" dirty="0"/>
              <a:t>Развитие тесной кооперации с отраслью машиностроения и снижение зависимости от зарубежных технологий, оборудования и сырьевых компонентов</a:t>
            </a:r>
          </a:p>
          <a:p>
            <a:r>
              <a:rPr lang="ru-RU" sz="1050" i="1" dirty="0"/>
              <a:t>Принятие единого технического регламента ЕАЭС «О безопасности зданий и сооружений, строительных материалов и изделий»</a:t>
            </a:r>
          </a:p>
          <a:p>
            <a:pPr marL="0" indent="0">
              <a:buNone/>
            </a:pPr>
            <a:r>
              <a:rPr lang="ru-RU" sz="1400" b="1" dirty="0"/>
              <a:t>Задачи</a:t>
            </a:r>
            <a:r>
              <a:rPr lang="en-US" sz="1400" b="1" dirty="0"/>
              <a:t>:</a:t>
            </a:r>
            <a:endParaRPr lang="ru-RU" sz="1400" b="1" dirty="0"/>
          </a:p>
          <a:p>
            <a:pPr marL="180975" indent="-180975" algn="just">
              <a:tabLst>
                <a:tab pos="180975" algn="l"/>
              </a:tabLst>
            </a:pPr>
            <a:r>
              <a:rPr lang="ru-RU" sz="1050" dirty="0"/>
              <a:t>Поддержание внедрения современных технологий </a:t>
            </a:r>
          </a:p>
          <a:p>
            <a:pPr marL="180975" indent="-180975" algn="just">
              <a:tabLst>
                <a:tab pos="180975" algn="l"/>
              </a:tabLst>
            </a:pPr>
            <a:r>
              <a:rPr lang="ru-RU" sz="1050" dirty="0"/>
              <a:t>Проведение импортозамещения за счет развития российской базы машиностроения</a:t>
            </a:r>
          </a:p>
          <a:p>
            <a:pPr marL="180975" indent="-180975" algn="just">
              <a:tabLst>
                <a:tab pos="180975" algn="l"/>
              </a:tabLst>
            </a:pPr>
            <a:r>
              <a:rPr lang="ru-RU" sz="1050" dirty="0"/>
              <a:t>Создание условий для вовлечения техногенных и коммунальных отходов в производство строительных материалов </a:t>
            </a:r>
          </a:p>
          <a:p>
            <a:pPr marL="180975" indent="-180975" algn="just">
              <a:tabLst>
                <a:tab pos="180975" algn="l"/>
              </a:tabLst>
            </a:pPr>
            <a:r>
              <a:rPr lang="ru-RU" sz="1050" dirty="0"/>
              <a:t>Создание программы модернизации асфальтобетонных заводов </a:t>
            </a:r>
          </a:p>
          <a:p>
            <a:pPr marL="180975" indent="-180975" algn="just">
              <a:tabLst>
                <a:tab pos="180975" algn="l"/>
              </a:tabLst>
            </a:pPr>
            <a:r>
              <a:rPr lang="ru-RU" sz="1050" dirty="0"/>
              <a:t>Обеспечение условий для снижения транспортной составляющей в себестоимости продукции </a:t>
            </a:r>
          </a:p>
          <a:p>
            <a:pPr marL="180975" indent="-180975" algn="just">
              <a:tabLst>
                <a:tab pos="180975" algn="l"/>
              </a:tabLst>
            </a:pPr>
            <a:r>
              <a:rPr lang="ru-RU" sz="1050" dirty="0"/>
              <a:t>Создание системы мониторинга баланса спроса и предложения на рынках строительных материалов и прогнозирование потребностей строительной индустрии</a:t>
            </a:r>
          </a:p>
        </p:txBody>
      </p:sp>
      <p:graphicFrame>
        <p:nvGraphicFramePr>
          <p:cNvPr id="6" name="Таблица 5"/>
          <p:cNvGraphicFramePr>
            <a:graphicFrameLocks noGrp="1"/>
          </p:cNvGraphicFramePr>
          <p:nvPr>
            <p:extLst>
              <p:ext uri="{D42A27DB-BD31-4B8C-83A1-F6EECF244321}">
                <p14:modId xmlns:p14="http://schemas.microsoft.com/office/powerpoint/2010/main" val="2603672741"/>
              </p:ext>
            </p:extLst>
          </p:nvPr>
        </p:nvGraphicFramePr>
        <p:xfrm>
          <a:off x="546493" y="4349413"/>
          <a:ext cx="8090950" cy="1587600"/>
        </p:xfrm>
        <a:graphic>
          <a:graphicData uri="http://schemas.openxmlformats.org/drawingml/2006/table">
            <a:tbl>
              <a:tblPr firstRow="1" bandRow="1">
                <a:tableStyleId>{5C22544A-7EE6-4342-B048-85BDC9FD1C3A}</a:tableStyleId>
              </a:tblPr>
              <a:tblGrid>
                <a:gridCol w="6082907">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36443">
                  <a:extLst>
                    <a:ext uri="{9D8B030D-6E8A-4147-A177-3AD203B41FA5}">
                      <a16:colId xmlns:a16="http://schemas.microsoft.com/office/drawing/2014/main" val="20003"/>
                    </a:ext>
                  </a:extLst>
                </a:gridCol>
              </a:tblGrid>
              <a:tr h="216000">
                <a:tc>
                  <a:txBody>
                    <a:bodyPr/>
                    <a:lstStyle/>
                    <a:p>
                      <a:r>
                        <a:rPr lang="ru-RU" sz="1000" dirty="0"/>
                        <a:t>Показатель</a:t>
                      </a:r>
                    </a:p>
                  </a:txBody>
                  <a:tcPr marL="90000" marR="90000" marT="0" marB="0"/>
                </a:tc>
                <a:tc>
                  <a:txBody>
                    <a:bodyPr/>
                    <a:lstStyle/>
                    <a:p>
                      <a:pPr algn="ctr"/>
                      <a:r>
                        <a:rPr lang="ru-RU" sz="1000" dirty="0"/>
                        <a:t>2020</a:t>
                      </a:r>
                    </a:p>
                  </a:txBody>
                  <a:tcPr marL="90000" marR="90000" marT="0" marB="0"/>
                </a:tc>
                <a:tc>
                  <a:txBody>
                    <a:bodyPr/>
                    <a:lstStyle/>
                    <a:p>
                      <a:pPr algn="ctr"/>
                      <a:r>
                        <a:rPr lang="ru-RU" sz="1000" dirty="0"/>
                        <a:t>2025</a:t>
                      </a:r>
                    </a:p>
                  </a:txBody>
                  <a:tcPr marL="90000" marR="90000" marT="0" marB="0"/>
                </a:tc>
                <a:tc>
                  <a:txBody>
                    <a:bodyPr/>
                    <a:lstStyle/>
                    <a:p>
                      <a:pPr algn="ctr"/>
                      <a:r>
                        <a:rPr lang="ru-RU" sz="1000" dirty="0"/>
                        <a:t>2030</a:t>
                      </a:r>
                    </a:p>
                  </a:txBody>
                  <a:tcPr marL="90000" marR="90000" marT="0" marB="0"/>
                </a:tc>
                <a:extLst>
                  <a:ext uri="{0D108BD9-81ED-4DB2-BD59-A6C34878D82A}">
                    <a16:rowId xmlns:a16="http://schemas.microsoft.com/office/drawing/2014/main" val="10000"/>
                  </a:ext>
                </a:extLst>
              </a:tr>
              <a:tr h="180000">
                <a:tc>
                  <a:txBody>
                    <a:bodyPr/>
                    <a:lstStyle/>
                    <a:p>
                      <a:r>
                        <a:rPr lang="ru-RU" sz="1000" dirty="0"/>
                        <a:t>Технологичность строительных материалов (отношение объема работ по виду деятельности «строительство» к общему объему ввода площади зданий (жилых и нежилых) за последние 5 лет в сопоставимых ценах), тыс. руб. на 1 кв. м</a:t>
                      </a:r>
                    </a:p>
                  </a:txBody>
                  <a:tcPr marL="90000" marR="90000" marT="0" marB="0"/>
                </a:tc>
                <a:tc>
                  <a:txBody>
                    <a:bodyPr/>
                    <a:lstStyle/>
                    <a:p>
                      <a:pPr algn="ctr"/>
                      <a:r>
                        <a:rPr lang="ru-RU" sz="1000" dirty="0"/>
                        <a:t>37,9</a:t>
                      </a:r>
                    </a:p>
                  </a:txBody>
                  <a:tcPr marL="90000" marR="90000" marT="0" marB="0"/>
                </a:tc>
                <a:tc>
                  <a:txBody>
                    <a:bodyPr/>
                    <a:lstStyle/>
                    <a:p>
                      <a:pPr algn="ctr"/>
                      <a:r>
                        <a:rPr lang="ru-RU" sz="1000" dirty="0"/>
                        <a:t>37</a:t>
                      </a:r>
                    </a:p>
                  </a:txBody>
                  <a:tcPr marL="90000" marR="90000" marT="0" marB="0"/>
                </a:tc>
                <a:tc>
                  <a:txBody>
                    <a:bodyPr/>
                    <a:lstStyle/>
                    <a:p>
                      <a:pPr algn="ctr"/>
                      <a:r>
                        <a:rPr lang="ru-RU" sz="1000" dirty="0"/>
                        <a:t>36</a:t>
                      </a:r>
                    </a:p>
                  </a:txBody>
                  <a:tcPr marL="90000" marR="90000" marT="0" marB="0"/>
                </a:tc>
                <a:extLst>
                  <a:ext uri="{0D108BD9-81ED-4DB2-BD59-A6C34878D82A}">
                    <a16:rowId xmlns:a16="http://schemas.microsoft.com/office/drawing/2014/main" val="10001"/>
                  </a:ext>
                </a:extLst>
              </a:tr>
              <a:tr h="180000">
                <a:tc>
                  <a:txBody>
                    <a:bodyPr/>
                    <a:lstStyle/>
                    <a:p>
                      <a:r>
                        <a:rPr lang="ru-RU" sz="1000" dirty="0"/>
                        <a:t>Доля ввоза строительных материалов (с учетом ввоза из стран ЕАЭС и импорта из других стран) в потреблении в Российской Федерации в стоимостном выражении в сопоставимых ценах, %</a:t>
                      </a:r>
                    </a:p>
                  </a:txBody>
                  <a:tcPr marL="90000" marR="90000" marT="0" marB="0"/>
                </a:tc>
                <a:tc>
                  <a:txBody>
                    <a:bodyPr/>
                    <a:lstStyle/>
                    <a:p>
                      <a:pPr algn="ctr"/>
                      <a:r>
                        <a:rPr lang="ru-RU" sz="1000" dirty="0"/>
                        <a:t>2,5</a:t>
                      </a:r>
                    </a:p>
                  </a:txBody>
                  <a:tcPr marL="90000" marR="90000" marT="0" marB="0"/>
                </a:tc>
                <a:tc>
                  <a:txBody>
                    <a:bodyPr/>
                    <a:lstStyle/>
                    <a:p>
                      <a:pPr algn="ctr"/>
                      <a:r>
                        <a:rPr lang="ru-RU" sz="1000" dirty="0"/>
                        <a:t>2</a:t>
                      </a:r>
                    </a:p>
                  </a:txBody>
                  <a:tcPr marL="90000" marR="90000" marT="0" marB="0"/>
                </a:tc>
                <a:tc>
                  <a:txBody>
                    <a:bodyPr/>
                    <a:lstStyle/>
                    <a:p>
                      <a:pPr algn="ctr"/>
                      <a:r>
                        <a:rPr lang="ru-RU" sz="1000" dirty="0"/>
                        <a:t>1,5</a:t>
                      </a:r>
                    </a:p>
                  </a:txBody>
                  <a:tcPr marL="90000" marR="90000" marT="0" marB="0"/>
                </a:tc>
                <a:extLst>
                  <a:ext uri="{0D108BD9-81ED-4DB2-BD59-A6C34878D82A}">
                    <a16:rowId xmlns:a16="http://schemas.microsoft.com/office/drawing/2014/main" val="10002"/>
                  </a:ext>
                </a:extLst>
              </a:tr>
              <a:tr h="180000">
                <a:tc>
                  <a:txBody>
                    <a:bodyPr/>
                    <a:lstStyle/>
                    <a:p>
                      <a:r>
                        <a:rPr lang="ru-RU" sz="1000" dirty="0"/>
                        <a:t>Использование и обезвреживание отходов производства и потребления в промышленности строительных материалов, млн. тонн</a:t>
                      </a:r>
                    </a:p>
                  </a:txBody>
                  <a:tcPr marL="90000" marR="90000" marT="0" marB="0"/>
                </a:tc>
                <a:tc>
                  <a:txBody>
                    <a:bodyPr/>
                    <a:lstStyle/>
                    <a:p>
                      <a:pPr algn="ctr"/>
                      <a:r>
                        <a:rPr lang="ru-RU" sz="1000" dirty="0"/>
                        <a:t>30</a:t>
                      </a:r>
                    </a:p>
                  </a:txBody>
                  <a:tcPr marL="90000" marR="90000" marT="0" marB="0"/>
                </a:tc>
                <a:tc>
                  <a:txBody>
                    <a:bodyPr/>
                    <a:lstStyle/>
                    <a:p>
                      <a:pPr algn="ctr"/>
                      <a:r>
                        <a:rPr lang="ru-RU" sz="1000" dirty="0"/>
                        <a:t>50</a:t>
                      </a:r>
                    </a:p>
                  </a:txBody>
                  <a:tcPr marL="90000" marR="90000" marT="0" marB="0"/>
                </a:tc>
                <a:tc>
                  <a:txBody>
                    <a:bodyPr/>
                    <a:lstStyle/>
                    <a:p>
                      <a:pPr algn="ctr"/>
                      <a:r>
                        <a:rPr lang="ru-RU" sz="1000" dirty="0"/>
                        <a:t>75</a:t>
                      </a:r>
                    </a:p>
                  </a:txBody>
                  <a:tcPr marL="90000" marR="90000" marT="0" marB="0"/>
                </a:tc>
                <a:extLst>
                  <a:ext uri="{0D108BD9-81ED-4DB2-BD59-A6C34878D82A}">
                    <a16:rowId xmlns:a16="http://schemas.microsoft.com/office/drawing/2014/main" val="10003"/>
                  </a:ext>
                </a:extLst>
              </a:tr>
              <a:tr h="180000">
                <a:tc>
                  <a:txBody>
                    <a:bodyPr/>
                    <a:lstStyle/>
                    <a:p>
                      <a:r>
                        <a:rPr lang="ru-RU" sz="1000" dirty="0"/>
                        <a:t>Использование и обезвреживание отходов производства и потребления в промышленности строительных материалов, млн. тонн</a:t>
                      </a:r>
                    </a:p>
                  </a:txBody>
                  <a:tcPr marL="90000" marR="90000" marT="0" marB="0"/>
                </a:tc>
                <a:tc>
                  <a:txBody>
                    <a:bodyPr/>
                    <a:lstStyle/>
                    <a:p>
                      <a:pPr algn="ctr"/>
                      <a:r>
                        <a:rPr lang="ru-RU" sz="1000" dirty="0"/>
                        <a:t>85</a:t>
                      </a:r>
                    </a:p>
                  </a:txBody>
                  <a:tcPr marL="90000" marR="90000" marT="0" marB="0"/>
                </a:tc>
                <a:tc>
                  <a:txBody>
                    <a:bodyPr/>
                    <a:lstStyle/>
                    <a:p>
                      <a:pPr algn="ctr"/>
                      <a:r>
                        <a:rPr lang="ru-RU" sz="1000" dirty="0"/>
                        <a:t>90</a:t>
                      </a:r>
                    </a:p>
                  </a:txBody>
                  <a:tcPr marL="90000" marR="90000" marT="0" marB="0"/>
                </a:tc>
                <a:tc>
                  <a:txBody>
                    <a:bodyPr/>
                    <a:lstStyle/>
                    <a:p>
                      <a:pPr algn="ctr"/>
                      <a:r>
                        <a:rPr lang="ru-RU" sz="1000" dirty="0"/>
                        <a:t>95</a:t>
                      </a:r>
                    </a:p>
                  </a:txBody>
                  <a:tcPr marL="90000" marR="90000" marT="0" marB="0"/>
                </a:tc>
                <a:extLst>
                  <a:ext uri="{0D108BD9-81ED-4DB2-BD59-A6C34878D82A}">
                    <a16:rowId xmlns:a16="http://schemas.microsoft.com/office/drawing/2014/main" val="10004"/>
                  </a:ext>
                </a:extLst>
              </a:tr>
            </a:tbl>
          </a:graphicData>
        </a:graphic>
      </p:graphicFrame>
      <p:pic>
        <p:nvPicPr>
          <p:cNvPr id="8" name="Picture 6" descr="https://start-mybusiness.ru/wp-content/uploads/2018/12/0024d9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10" y="34154"/>
            <a:ext cx="1885139" cy="4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4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Ресурсная обеспеченность</a:t>
            </a:r>
            <a:br>
              <a:rPr lang="ru-RU" sz="2000" b="1" dirty="0"/>
            </a:br>
            <a:r>
              <a:rPr lang="ru-RU" sz="1600" b="1" dirty="0"/>
              <a:t>Строительно-дорожная техника</a:t>
            </a:r>
            <a:endParaRPr lang="ru-RU" sz="2000" b="1" dirty="0"/>
          </a:p>
        </p:txBody>
      </p:sp>
      <p:sp>
        <p:nvSpPr>
          <p:cNvPr id="5" name="Объект 4"/>
          <p:cNvSpPr>
            <a:spLocks noGrp="1"/>
          </p:cNvSpPr>
          <p:nvPr>
            <p:ph idx="1"/>
          </p:nvPr>
        </p:nvSpPr>
        <p:spPr>
          <a:xfrm>
            <a:off x="567275" y="962025"/>
            <a:ext cx="8070168" cy="3343276"/>
          </a:xfrm>
        </p:spPr>
        <p:txBody>
          <a:bodyPr>
            <a:noAutofit/>
          </a:bodyPr>
          <a:lstStyle/>
          <a:p>
            <a:pPr marL="0" indent="0">
              <a:buNone/>
            </a:pPr>
            <a:endParaRPr lang="ru-RU" sz="1400" b="1" dirty="0"/>
          </a:p>
          <a:p>
            <a:pPr marL="0" indent="0">
              <a:buNone/>
            </a:pPr>
            <a:r>
              <a:rPr lang="ru-RU" sz="1400" b="1" dirty="0"/>
              <a:t>Цель</a:t>
            </a:r>
            <a:r>
              <a:rPr lang="en-US" sz="1400" b="1" dirty="0"/>
              <a:t>:</a:t>
            </a:r>
            <a:r>
              <a:rPr lang="ru-RU" sz="1400" b="1" dirty="0"/>
              <a:t> </a:t>
            </a:r>
            <a:r>
              <a:rPr lang="ru-RU" sz="1200" i="1" dirty="0"/>
              <a:t>Расширение номенклатуры и инновационное развитие техники российского производства для снижения зависимости отечественных потребителей от техники импортного производства</a:t>
            </a:r>
          </a:p>
          <a:p>
            <a:pPr marL="0" indent="0">
              <a:buNone/>
            </a:pPr>
            <a:endParaRPr lang="ru-RU" sz="1400" b="1" dirty="0"/>
          </a:p>
          <a:p>
            <a:pPr marL="0" indent="0">
              <a:buNone/>
            </a:pPr>
            <a:r>
              <a:rPr lang="ru-RU" sz="1400" b="1" dirty="0"/>
              <a:t>Задачи</a:t>
            </a:r>
            <a:r>
              <a:rPr lang="en-US" sz="1400" b="1" dirty="0"/>
              <a:t>:</a:t>
            </a:r>
            <a:endParaRPr lang="ru-RU" sz="1400" b="1" dirty="0"/>
          </a:p>
          <a:p>
            <a:pPr marL="180975" indent="-180975" algn="just">
              <a:tabLst>
                <a:tab pos="180975" algn="l"/>
              </a:tabLst>
            </a:pPr>
            <a:r>
              <a:rPr lang="ru-RU" sz="1050" dirty="0"/>
              <a:t>Стимулирование производств, имеющих современную технологическую базу, компетенции и высокий экспортный потенциал</a:t>
            </a:r>
          </a:p>
          <a:p>
            <a:pPr marL="180975" indent="-180975" algn="just">
              <a:tabLst>
                <a:tab pos="180975" algn="l"/>
              </a:tabLst>
            </a:pPr>
            <a:r>
              <a:rPr lang="ru-RU" sz="1050" dirty="0"/>
              <a:t>Создание высокоэффективной доступной (по территориальному и ценовому признаку) сервисной модели по обслуживанию техники (в том числе гарантийному)</a:t>
            </a:r>
          </a:p>
          <a:p>
            <a:pPr marL="180975" indent="-180975" algn="just">
              <a:tabLst>
                <a:tab pos="180975" algn="l"/>
              </a:tabLst>
            </a:pPr>
            <a:r>
              <a:rPr lang="ru-RU" sz="1050" dirty="0"/>
              <a:t>Стимулирование спроса, включая стимулирование обновления существующего парка техники (материально-технической базы), за счет развития механизмов финансирования, в том числе краткосрочного и долгосрочного лизинга строительной техники и технологического оборудования для ДСК (включая предприятия, изготавливающие готовые </a:t>
            </a:r>
            <a:r>
              <a:rPr lang="ru-RU" sz="1050" dirty="0" err="1"/>
              <a:t>домокомплекты</a:t>
            </a:r>
            <a:r>
              <a:rPr lang="ru-RU" sz="1050" dirty="0"/>
              <a:t> для ИЖС)</a:t>
            </a:r>
          </a:p>
          <a:p>
            <a:pPr marL="180975" indent="-180975" algn="just">
              <a:tabLst>
                <a:tab pos="180975" algn="l"/>
              </a:tabLst>
            </a:pPr>
            <a:r>
              <a:rPr lang="ru-RU" sz="1050" dirty="0"/>
              <a:t>Содействие формированию рынка аренды дорожной строительной техники в регионах</a:t>
            </a:r>
          </a:p>
          <a:p>
            <a:pPr marL="180975" indent="-180975" algn="just">
              <a:tabLst>
                <a:tab pos="180975" algn="l"/>
              </a:tabLst>
            </a:pPr>
            <a:r>
              <a:rPr lang="ru-RU" sz="1050" dirty="0"/>
              <a:t>Увеличение степени локализации выпуска продукции иностранных производителей</a:t>
            </a:r>
          </a:p>
          <a:p>
            <a:pPr marL="180975" indent="-180975" algn="just">
              <a:tabLst>
                <a:tab pos="180975" algn="l"/>
              </a:tabLst>
            </a:pPr>
            <a:r>
              <a:rPr lang="ru-RU" sz="1050" dirty="0"/>
              <a:t>Создание института сертификации серийно выпускаемой техники, а также комплектующих изделий, агрегатов и запасных частей</a:t>
            </a:r>
          </a:p>
          <a:p>
            <a:pPr marL="180975" indent="-180975" algn="just">
              <a:tabLst>
                <a:tab pos="180975" algn="l"/>
              </a:tabLst>
            </a:pPr>
            <a:r>
              <a:rPr lang="ru-RU" sz="1050" dirty="0"/>
              <a:t>Внедрение современных профессиональных стандартов и образовательных программ в целях подготовки высококвалифицированных специалистов</a:t>
            </a:r>
          </a:p>
          <a:p>
            <a:pPr marL="180975" indent="-180975" algn="just">
              <a:tabLst>
                <a:tab pos="180975" algn="l"/>
              </a:tabLst>
            </a:pPr>
            <a:r>
              <a:rPr lang="ru-RU" sz="1050" dirty="0"/>
              <a:t>Развитие единой информационной платформы, на базе которой будут решены задачи планирования (координации планов по строительству и выпуску/приобретению техники, загрузки мощностей), информирования покупателей о параметрах рынка, а поставщиков — о технических требованиях со стороны заказчика</a:t>
            </a:r>
          </a:p>
        </p:txBody>
      </p:sp>
      <p:graphicFrame>
        <p:nvGraphicFramePr>
          <p:cNvPr id="6" name="Таблица 5"/>
          <p:cNvGraphicFramePr>
            <a:graphicFrameLocks noGrp="1"/>
          </p:cNvGraphicFramePr>
          <p:nvPr>
            <p:extLst>
              <p:ext uri="{D42A27DB-BD31-4B8C-83A1-F6EECF244321}">
                <p14:modId xmlns:p14="http://schemas.microsoft.com/office/powerpoint/2010/main" val="1031715420"/>
              </p:ext>
            </p:extLst>
          </p:nvPr>
        </p:nvGraphicFramePr>
        <p:xfrm>
          <a:off x="546493" y="5368588"/>
          <a:ext cx="8090950" cy="441662"/>
        </p:xfrm>
        <a:graphic>
          <a:graphicData uri="http://schemas.openxmlformats.org/drawingml/2006/table">
            <a:tbl>
              <a:tblPr firstRow="1" bandRow="1">
                <a:tableStyleId>{5C22544A-7EE6-4342-B048-85BDC9FD1C3A}</a:tableStyleId>
              </a:tblPr>
              <a:tblGrid>
                <a:gridCol w="6082907">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36443">
                  <a:extLst>
                    <a:ext uri="{9D8B030D-6E8A-4147-A177-3AD203B41FA5}">
                      <a16:colId xmlns:a16="http://schemas.microsoft.com/office/drawing/2014/main" val="20003"/>
                    </a:ext>
                  </a:extLst>
                </a:gridCol>
              </a:tblGrid>
              <a:tr h="216000">
                <a:tc>
                  <a:txBody>
                    <a:bodyPr/>
                    <a:lstStyle/>
                    <a:p>
                      <a:r>
                        <a:rPr lang="ru-RU" sz="1000" dirty="0"/>
                        <a:t>Показатель</a:t>
                      </a:r>
                    </a:p>
                  </a:txBody>
                  <a:tcPr marL="90000" marR="90000" marT="0" marB="0"/>
                </a:tc>
                <a:tc>
                  <a:txBody>
                    <a:bodyPr/>
                    <a:lstStyle/>
                    <a:p>
                      <a:pPr algn="ctr"/>
                      <a:r>
                        <a:rPr lang="ru-RU" sz="1000" dirty="0"/>
                        <a:t>2020</a:t>
                      </a:r>
                    </a:p>
                  </a:txBody>
                  <a:tcPr marL="90000" marR="90000" marT="0" marB="0"/>
                </a:tc>
                <a:tc>
                  <a:txBody>
                    <a:bodyPr/>
                    <a:lstStyle/>
                    <a:p>
                      <a:pPr algn="ctr"/>
                      <a:r>
                        <a:rPr lang="ru-RU" sz="1000" dirty="0"/>
                        <a:t>2025</a:t>
                      </a:r>
                    </a:p>
                  </a:txBody>
                  <a:tcPr marL="90000" marR="90000" marT="0" marB="0"/>
                </a:tc>
                <a:tc>
                  <a:txBody>
                    <a:bodyPr/>
                    <a:lstStyle/>
                    <a:p>
                      <a:pPr algn="ctr"/>
                      <a:r>
                        <a:rPr lang="ru-RU" sz="1000" dirty="0"/>
                        <a:t>2030</a:t>
                      </a:r>
                    </a:p>
                  </a:txBody>
                  <a:tcPr marL="90000" marR="90000" marT="0" marB="0"/>
                </a:tc>
                <a:extLst>
                  <a:ext uri="{0D108BD9-81ED-4DB2-BD59-A6C34878D82A}">
                    <a16:rowId xmlns:a16="http://schemas.microsoft.com/office/drawing/2014/main" val="10000"/>
                  </a:ext>
                </a:extLst>
              </a:tr>
              <a:tr h="225662">
                <a:tc>
                  <a:txBody>
                    <a:bodyPr/>
                    <a:lstStyle/>
                    <a:p>
                      <a:r>
                        <a:rPr lang="ru-RU" sz="1000" dirty="0"/>
                        <a:t>Доля российской продукции специализированного машиностроения на внутреннем рынке, %</a:t>
                      </a:r>
                    </a:p>
                  </a:txBody>
                  <a:tcPr marL="90000" marR="90000" marT="0" marB="0"/>
                </a:tc>
                <a:tc>
                  <a:txBody>
                    <a:bodyPr/>
                    <a:lstStyle/>
                    <a:p>
                      <a:pPr algn="ctr"/>
                      <a:r>
                        <a:rPr lang="ru-RU" sz="1000" dirty="0"/>
                        <a:t>45</a:t>
                      </a:r>
                    </a:p>
                  </a:txBody>
                  <a:tcPr marL="90000" marR="90000" marT="0" marB="0"/>
                </a:tc>
                <a:tc>
                  <a:txBody>
                    <a:bodyPr/>
                    <a:lstStyle/>
                    <a:p>
                      <a:pPr algn="ctr"/>
                      <a:r>
                        <a:rPr lang="ru-RU" sz="1000" dirty="0"/>
                        <a:t>70</a:t>
                      </a:r>
                    </a:p>
                  </a:txBody>
                  <a:tcPr marL="90000" marR="90000" marT="0" marB="0"/>
                </a:tc>
                <a:tc>
                  <a:txBody>
                    <a:bodyPr/>
                    <a:lstStyle/>
                    <a:p>
                      <a:pPr algn="ctr"/>
                      <a:r>
                        <a:rPr lang="en-US" sz="1000" dirty="0"/>
                        <a:t>&gt;75</a:t>
                      </a:r>
                      <a:endParaRPr lang="ru-RU" sz="1000" dirty="0"/>
                    </a:p>
                  </a:txBody>
                  <a:tcPr marL="90000" marR="90000" marT="0" marB="0"/>
                </a:tc>
                <a:extLst>
                  <a:ext uri="{0D108BD9-81ED-4DB2-BD59-A6C34878D82A}">
                    <a16:rowId xmlns:a16="http://schemas.microsoft.com/office/drawing/2014/main" val="10001"/>
                  </a:ext>
                </a:extLst>
              </a:tr>
            </a:tbl>
          </a:graphicData>
        </a:graphic>
      </p:graphicFrame>
      <p:pic>
        <p:nvPicPr>
          <p:cNvPr id="8" name="Picture 6" descr="https://start-mybusiness.ru/wp-content/uploads/2018/12/0024d9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10" y="34154"/>
            <a:ext cx="1885139" cy="4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8509" y="632637"/>
            <a:ext cx="7289800" cy="670650"/>
          </a:xfrm>
        </p:spPr>
        <p:txBody>
          <a:bodyPr/>
          <a:lstStyle/>
          <a:p>
            <a:r>
              <a:rPr lang="ru-RU" dirty="0"/>
              <a:t>Принципы</a:t>
            </a:r>
            <a:r>
              <a:rPr lang="en-US" dirty="0"/>
              <a:t> </a:t>
            </a:r>
            <a:r>
              <a:rPr lang="ru-RU" dirty="0"/>
              <a:t>в основе развития отрасли</a:t>
            </a:r>
          </a:p>
        </p:txBody>
      </p:sp>
      <p:sp>
        <p:nvSpPr>
          <p:cNvPr id="3" name="Подзаголовок 2"/>
          <p:cNvSpPr>
            <a:spLocks noGrp="1"/>
          </p:cNvSpPr>
          <p:nvPr>
            <p:ph type="subTitle" idx="1"/>
          </p:nvPr>
        </p:nvSpPr>
        <p:spPr>
          <a:xfrm>
            <a:off x="578659" y="1331636"/>
            <a:ext cx="7781925" cy="936000"/>
          </a:xfrm>
          <a:ln w="31750"/>
        </p:spPr>
        <p:style>
          <a:lnRef idx="2">
            <a:schemeClr val="accent2"/>
          </a:lnRef>
          <a:fillRef idx="1">
            <a:schemeClr val="lt1"/>
          </a:fillRef>
          <a:effectRef idx="0">
            <a:schemeClr val="accent2"/>
          </a:effectRef>
          <a:fontRef idx="minor">
            <a:schemeClr val="dk1"/>
          </a:fontRef>
        </p:style>
        <p:txBody>
          <a:bodyPr/>
          <a:lstStyle/>
          <a:p>
            <a:pPr marL="0" indent="0">
              <a:buNone/>
            </a:pPr>
            <a:r>
              <a:rPr lang="ru-RU" sz="1900" b="1" dirty="0">
                <a:solidFill>
                  <a:srgbClr val="6E1946"/>
                </a:solidFill>
              </a:rPr>
              <a:t>Главный принцип: </a:t>
            </a:r>
            <a:r>
              <a:rPr lang="ru-RU" sz="1900" dirty="0">
                <a:solidFill>
                  <a:srgbClr val="6E1946"/>
                </a:solidFill>
              </a:rPr>
              <a:t>развитие добросовестной конкуренции в отрасли и ориентированность на гражданина, повышение его удовлетворенности условиями жизни и деятельности</a:t>
            </a:r>
          </a:p>
        </p:txBody>
      </p:sp>
      <p:sp>
        <p:nvSpPr>
          <p:cNvPr id="4" name="Подзаголовок 2"/>
          <p:cNvSpPr txBox="1">
            <a:spLocks/>
          </p:cNvSpPr>
          <p:nvPr/>
        </p:nvSpPr>
        <p:spPr>
          <a:xfrm>
            <a:off x="578659" y="2260359"/>
            <a:ext cx="7781925" cy="3015130"/>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kern="1200">
                <a:solidFill>
                  <a:srgbClr val="6D695F"/>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tint val="75000"/>
                  </a:schemeClr>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1">
                    <a:tint val="75000"/>
                  </a:schemeClr>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kern="1200">
                <a:solidFill>
                  <a:schemeClr val="tx1">
                    <a:tint val="75000"/>
                  </a:schemeClr>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200"/>
              </a:spcBef>
              <a:buFont typeface="+mj-lt"/>
              <a:buAutoNum type="arabicPeriod"/>
            </a:pPr>
            <a:r>
              <a:rPr lang="ru-RU" sz="1500" b="1" dirty="0"/>
              <a:t>Компетенции </a:t>
            </a:r>
            <a:r>
              <a:rPr lang="ru-RU" sz="1500" dirty="0"/>
              <a:t>(развитие отрасли ведет к росту компетенций)</a:t>
            </a:r>
          </a:p>
          <a:p>
            <a:pPr>
              <a:spcBef>
                <a:spcPts val="200"/>
              </a:spcBef>
              <a:buFont typeface="+mj-lt"/>
              <a:buAutoNum type="arabicPeriod"/>
            </a:pPr>
            <a:r>
              <a:rPr lang="ru-RU" sz="1500" b="1" dirty="0" err="1"/>
              <a:t>Кастомизация</a:t>
            </a:r>
            <a:r>
              <a:rPr lang="ru-RU" sz="1500" dirty="0"/>
              <a:t> (совершенствование регулирование с учетом территориальной специфики, сохраняя единство базовых подходов)</a:t>
            </a:r>
          </a:p>
          <a:p>
            <a:pPr>
              <a:spcBef>
                <a:spcPts val="200"/>
              </a:spcBef>
              <a:buFont typeface="+mj-lt"/>
              <a:buAutoNum type="arabicPeriod"/>
            </a:pPr>
            <a:r>
              <a:rPr lang="ru-RU" sz="1500" b="1" dirty="0"/>
              <a:t>Завершенность</a:t>
            </a:r>
            <a:r>
              <a:rPr lang="ru-RU" sz="1500" dirty="0"/>
              <a:t> (предотвращение и ликвидация «долгостроев»)</a:t>
            </a:r>
          </a:p>
          <a:p>
            <a:pPr>
              <a:spcBef>
                <a:spcPts val="200"/>
              </a:spcBef>
              <a:buFont typeface="+mj-lt"/>
              <a:buAutoNum type="arabicPeriod"/>
            </a:pPr>
            <a:r>
              <a:rPr lang="ru-RU" sz="1500" b="1" dirty="0"/>
              <a:t>Цифровизация</a:t>
            </a:r>
            <a:r>
              <a:rPr lang="ru-RU" sz="1500" dirty="0"/>
              <a:t> (применение технологий информационного моделирования на всех этапах ЖЦ объекта)</a:t>
            </a:r>
          </a:p>
          <a:p>
            <a:pPr>
              <a:spcBef>
                <a:spcPts val="200"/>
              </a:spcBef>
              <a:buFont typeface="+mj-lt"/>
              <a:buAutoNum type="arabicPeriod" startAt="5"/>
            </a:pPr>
            <a:r>
              <a:rPr lang="ru-RU" sz="1500" b="1" dirty="0"/>
              <a:t>Технологическое соединение административных, управленческих и строительных процессов, алгоритмизация</a:t>
            </a:r>
            <a:r>
              <a:rPr lang="ru-RU" sz="1500" dirty="0"/>
              <a:t> («бесшовное» регулирование, перевод всех процессов и процедур в электронный вид)</a:t>
            </a:r>
          </a:p>
          <a:p>
            <a:pPr>
              <a:spcBef>
                <a:spcPts val="200"/>
              </a:spcBef>
              <a:buFont typeface="+mj-lt"/>
              <a:buAutoNum type="arabicPeriod" startAt="5"/>
            </a:pPr>
            <a:r>
              <a:rPr lang="ru-RU" sz="1500" b="1" dirty="0"/>
              <a:t>Типизация</a:t>
            </a:r>
            <a:r>
              <a:rPr lang="ru-RU" sz="1500" dirty="0"/>
              <a:t> (масштабное использование типовых проектных решений преимущественно на базе технологий информационного моделирования)</a:t>
            </a:r>
          </a:p>
          <a:p>
            <a:pPr>
              <a:spcBef>
                <a:spcPts val="200"/>
              </a:spcBef>
              <a:buFont typeface="+mj-lt"/>
              <a:buAutoNum type="arabicPeriod" startAt="5"/>
            </a:pPr>
            <a:r>
              <a:rPr lang="ru-RU" sz="1500" b="1" dirty="0"/>
              <a:t>Достоверная статистика </a:t>
            </a:r>
            <a:r>
              <a:rPr lang="ru-RU" sz="1500" dirty="0"/>
              <a:t>(сбор достоверных данных в автоматическом режиме и возможность строить предиктивные модели для принятия решений)</a:t>
            </a:r>
          </a:p>
          <a:p>
            <a:pPr>
              <a:spcBef>
                <a:spcPts val="200"/>
              </a:spcBef>
              <a:buFont typeface="+mj-lt"/>
              <a:buAutoNum type="arabicPeriod" startAt="5"/>
            </a:pPr>
            <a:r>
              <a:rPr lang="ru-RU" sz="1500" b="1" dirty="0"/>
              <a:t>Можешь не регулировать — не регулируй</a:t>
            </a:r>
            <a:endParaRPr lang="en-US" sz="1500" b="1" dirty="0"/>
          </a:p>
          <a:p>
            <a:pPr>
              <a:spcBef>
                <a:spcPts val="200"/>
              </a:spcBef>
              <a:buFont typeface="+mj-lt"/>
              <a:buAutoNum type="arabicPeriod" startAt="5"/>
            </a:pPr>
            <a:r>
              <a:rPr lang="ru-RU" sz="1500" b="1" dirty="0"/>
              <a:t>Сначала — профессионализм, затем — регулирование</a:t>
            </a:r>
          </a:p>
        </p:txBody>
      </p:sp>
    </p:spTree>
    <p:extLst>
      <p:ext uri="{BB962C8B-B14F-4D97-AF65-F5344CB8AC3E}">
        <p14:creationId xmlns:p14="http://schemas.microsoft.com/office/powerpoint/2010/main" val="90213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3876" y="374767"/>
            <a:ext cx="7769224" cy="1080000"/>
          </a:xfrm>
        </p:spPr>
        <p:txBody>
          <a:bodyPr/>
          <a:lstStyle/>
          <a:p>
            <a:r>
              <a:rPr lang="ru-RU" dirty="0"/>
              <a:t>Целевые показатели</a:t>
            </a:r>
          </a:p>
        </p:txBody>
      </p:sp>
      <p:graphicFrame>
        <p:nvGraphicFramePr>
          <p:cNvPr id="3" name="Таблица 2"/>
          <p:cNvGraphicFramePr>
            <a:graphicFrameLocks noGrp="1"/>
          </p:cNvGraphicFramePr>
          <p:nvPr>
            <p:extLst>
              <p:ext uri="{D42A27DB-BD31-4B8C-83A1-F6EECF244321}">
                <p14:modId xmlns:p14="http://schemas.microsoft.com/office/powerpoint/2010/main" val="365057614"/>
              </p:ext>
            </p:extLst>
          </p:nvPr>
        </p:nvGraphicFramePr>
        <p:xfrm>
          <a:off x="646522" y="1114428"/>
          <a:ext cx="8172000" cy="4476310"/>
        </p:xfrm>
        <a:graphic>
          <a:graphicData uri="http://schemas.openxmlformats.org/drawingml/2006/table">
            <a:tbl>
              <a:tblPr firstRow="1" firstCol="1" bandRow="1">
                <a:tableStyleId>{B301B821-A1FF-4177-AEE7-76D212191A09}</a:tableStyleId>
              </a:tblPr>
              <a:tblGrid>
                <a:gridCol w="288000">
                  <a:extLst>
                    <a:ext uri="{9D8B030D-6E8A-4147-A177-3AD203B41FA5}">
                      <a16:colId xmlns:a16="http://schemas.microsoft.com/office/drawing/2014/main" val="20000"/>
                    </a:ext>
                  </a:extLst>
                </a:gridCol>
                <a:gridCol w="4644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579265">
                <a:tc>
                  <a:txBody>
                    <a:bodyPr/>
                    <a:lstStyle/>
                    <a:p>
                      <a:pPr algn="ctr">
                        <a:lnSpc>
                          <a:spcPct val="100000"/>
                        </a:lnSpc>
                        <a:spcAft>
                          <a:spcPts val="0"/>
                        </a:spcAft>
                      </a:pPr>
                      <a:r>
                        <a:rPr lang="ru-RU" sz="1100" dirty="0">
                          <a:effectLst/>
                          <a:latin typeface="+mj-lt"/>
                        </a:rPr>
                        <a:t>№</a:t>
                      </a:r>
                      <a:endParaRPr lang="ru-RU" sz="1100" dirty="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dirty="0">
                          <a:effectLst/>
                          <a:latin typeface="+mj-lt"/>
                        </a:rPr>
                        <a:t>Показатель</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Базовое</a:t>
                      </a:r>
                      <a:br>
                        <a:rPr lang="ru-RU" sz="1100" dirty="0">
                          <a:effectLst/>
                          <a:latin typeface="+mj-lt"/>
                        </a:rPr>
                      </a:br>
                      <a:r>
                        <a:rPr lang="ru-RU" sz="1100" dirty="0">
                          <a:effectLst/>
                          <a:latin typeface="+mj-lt"/>
                        </a:rPr>
                        <a:t>значения (2018)</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Целевое</a:t>
                      </a:r>
                      <a:br>
                        <a:rPr lang="ru-RU" sz="1100" dirty="0">
                          <a:effectLst/>
                          <a:latin typeface="+mj-lt"/>
                        </a:rPr>
                      </a:br>
                      <a:r>
                        <a:rPr lang="ru-RU" sz="1100" dirty="0">
                          <a:effectLst/>
                          <a:latin typeface="+mj-lt"/>
                        </a:rPr>
                        <a:t>значение (2030)</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dirty="0">
                          <a:effectLst/>
                          <a:latin typeface="+mj-lt"/>
                        </a:rPr>
                        <a:t>Методология расчета</a:t>
                      </a:r>
                      <a:endParaRPr lang="ru-RU" sz="11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1169">
                <a:tc>
                  <a:txBody>
                    <a:bodyPr/>
                    <a:lstStyle/>
                    <a:p>
                      <a:pPr algn="ctr">
                        <a:lnSpc>
                          <a:spcPct val="100000"/>
                        </a:lnSpc>
                        <a:spcAft>
                          <a:spcPts val="0"/>
                        </a:spcAft>
                      </a:pPr>
                      <a:r>
                        <a:rPr lang="ru-RU" sz="1100" dirty="0">
                          <a:effectLst/>
                          <a:latin typeface="+mj-lt"/>
                        </a:rPr>
                        <a:t>1</a:t>
                      </a:r>
                      <a:endParaRPr lang="ru-RU" sz="1100" dirty="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Инвестиции в здания и сооружения, трлн. руб.*</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9,9</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a:effectLst/>
                          <a:latin typeface="+mj-lt"/>
                        </a:rPr>
                        <a:t>23,6</a:t>
                      </a:r>
                      <a:endParaRPr lang="ru-RU" sz="110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000" dirty="0">
                          <a:effectLst/>
                          <a:latin typeface="+mj-lt"/>
                        </a:rPr>
                        <a:t>Данные Росстата</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1169">
                <a:tc>
                  <a:txBody>
                    <a:bodyPr/>
                    <a:lstStyle/>
                    <a:p>
                      <a:pPr algn="ctr">
                        <a:lnSpc>
                          <a:spcPct val="100000"/>
                        </a:lnSpc>
                        <a:spcAft>
                          <a:spcPts val="0"/>
                        </a:spcAft>
                      </a:pPr>
                      <a:r>
                        <a:rPr lang="ru-RU" sz="1100">
                          <a:effectLst/>
                          <a:latin typeface="+mj-lt"/>
                        </a:rPr>
                        <a:t>2</a:t>
                      </a:r>
                      <a:endParaRPr lang="ru-RU" sz="110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Объем работ по виду деятельности "Строительство", трлн. руб.*</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8,4</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19,6</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000" dirty="0">
                          <a:effectLst/>
                          <a:latin typeface="+mj-lt"/>
                        </a:rPr>
                        <a:t>Данные Росстата</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1169">
                <a:tc>
                  <a:txBody>
                    <a:bodyPr/>
                    <a:lstStyle/>
                    <a:p>
                      <a:pPr algn="ctr">
                        <a:lnSpc>
                          <a:spcPct val="100000"/>
                        </a:lnSpc>
                        <a:spcAft>
                          <a:spcPts val="0"/>
                        </a:spcAft>
                      </a:pPr>
                      <a:r>
                        <a:rPr lang="ru-RU" sz="1100">
                          <a:effectLst/>
                          <a:latin typeface="+mj-lt"/>
                        </a:rPr>
                        <a:t>3</a:t>
                      </a:r>
                      <a:endParaRPr lang="ru-RU" sz="110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Вклад строительства в ВВП, %</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a:effectLst/>
                          <a:latin typeface="+mj-lt"/>
                        </a:rPr>
                        <a:t>6,0%</a:t>
                      </a:r>
                      <a:endParaRPr lang="ru-RU" sz="110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a:effectLst/>
                          <a:latin typeface="+mj-lt"/>
                        </a:rPr>
                        <a:t>7,8%</a:t>
                      </a:r>
                      <a:endParaRPr lang="ru-RU" sz="110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000" dirty="0">
                          <a:effectLst/>
                          <a:latin typeface="+mj-lt"/>
                        </a:rPr>
                        <a:t>Данные Росстата</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100">
                <a:tc rowSpan="3">
                  <a:txBody>
                    <a:bodyPr/>
                    <a:lstStyle/>
                    <a:p>
                      <a:pPr algn="ctr">
                        <a:lnSpc>
                          <a:spcPct val="100000"/>
                        </a:lnSpc>
                        <a:spcAft>
                          <a:spcPts val="0"/>
                        </a:spcAft>
                      </a:pPr>
                      <a:r>
                        <a:rPr lang="ru-RU" sz="1100" dirty="0">
                          <a:effectLst/>
                          <a:latin typeface="+mj-lt"/>
                        </a:rPr>
                        <a:t>4</a:t>
                      </a:r>
                      <a:endParaRPr lang="ru-RU" sz="1100" dirty="0">
                        <a:effectLst/>
                        <a:latin typeface="+mj-lt"/>
                        <a:ea typeface="Calibri"/>
                      </a:endParaRPr>
                    </a:p>
                  </a:txBody>
                  <a:tcPr marL="39600" marR="39600" marT="7200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Экспорт строительных услуг, млрд. долл.</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a:effectLst/>
                          <a:latin typeface="+mj-lt"/>
                        </a:rPr>
                        <a:t>5,6</a:t>
                      </a:r>
                      <a:endParaRPr lang="ru-RU" sz="110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a:effectLst/>
                          <a:latin typeface="+mj-lt"/>
                        </a:rPr>
                        <a:t>11,9</a:t>
                      </a:r>
                      <a:endParaRPr lang="ru-RU" sz="110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rowSpan="3">
                  <a:txBody>
                    <a:bodyPr/>
                    <a:lstStyle/>
                    <a:p>
                      <a:pPr algn="l">
                        <a:lnSpc>
                          <a:spcPct val="100000"/>
                        </a:lnSpc>
                        <a:spcAft>
                          <a:spcPts val="0"/>
                        </a:spcAft>
                      </a:pPr>
                      <a:r>
                        <a:rPr lang="ru-RU" sz="1000" dirty="0">
                          <a:effectLst/>
                          <a:latin typeface="+mj-lt"/>
                        </a:rPr>
                        <a:t>Данные Банка России</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0895">
                <a:tc vMerge="1">
                  <a:txBody>
                    <a:bodyPr/>
                    <a:lstStyle/>
                    <a:p>
                      <a:endParaRPr lang="ru-RU"/>
                    </a:p>
                  </a:txBody>
                  <a:tcPr/>
                </a:tc>
                <a:tc>
                  <a:txBody>
                    <a:bodyPr/>
                    <a:lstStyle/>
                    <a:p>
                      <a:pPr marL="180975" indent="0" algn="l">
                        <a:lnSpc>
                          <a:spcPct val="100000"/>
                        </a:lnSpc>
                        <a:spcAft>
                          <a:spcPts val="0"/>
                        </a:spcAft>
                      </a:pPr>
                      <a:r>
                        <a:rPr lang="ru-RU" sz="1050" i="1" dirty="0">
                          <a:effectLst/>
                          <a:latin typeface="+mj-lt"/>
                        </a:rPr>
                        <a:t>- объем экспорта в категории «строительство за границей»</a:t>
                      </a:r>
                      <a:endParaRPr lang="ru-RU" sz="1050" i="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a:effectLst/>
                          <a:latin typeface="+mj-lt"/>
                        </a:rPr>
                        <a:t>2,0</a:t>
                      </a:r>
                      <a:endParaRPr lang="ru-RU" sz="105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a:effectLst/>
                          <a:latin typeface="+mj-lt"/>
                        </a:rPr>
                        <a:t>2,4</a:t>
                      </a:r>
                      <a:endParaRPr lang="ru-RU" sz="105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vMerge="1">
                  <a:txBody>
                    <a:bodyPr/>
                    <a:lstStyle/>
                    <a:p>
                      <a:endParaRPr lang="ru-RU"/>
                    </a:p>
                  </a:txBody>
                  <a:tcPr/>
                </a:tc>
                <a:extLst>
                  <a:ext uri="{0D108BD9-81ED-4DB2-BD59-A6C34878D82A}">
                    <a16:rowId xmlns:a16="http://schemas.microsoft.com/office/drawing/2014/main" val="10005"/>
                  </a:ext>
                </a:extLst>
              </a:tr>
              <a:tr h="56125">
                <a:tc vMerge="1">
                  <a:txBody>
                    <a:bodyPr/>
                    <a:lstStyle/>
                    <a:p>
                      <a:endParaRPr lang="ru-RU"/>
                    </a:p>
                  </a:txBody>
                  <a:tcPr/>
                </a:tc>
                <a:tc>
                  <a:txBody>
                    <a:bodyPr/>
                    <a:lstStyle/>
                    <a:p>
                      <a:pPr marL="180975" indent="0" algn="l">
                        <a:lnSpc>
                          <a:spcPct val="100000"/>
                        </a:lnSpc>
                        <a:spcAft>
                          <a:spcPts val="0"/>
                        </a:spcAft>
                      </a:pPr>
                      <a:r>
                        <a:rPr lang="ru-RU" sz="1050" i="1" dirty="0">
                          <a:effectLst/>
                          <a:latin typeface="+mj-lt"/>
                        </a:rPr>
                        <a:t>- объем экспорта в категории «строительство в России»</a:t>
                      </a:r>
                      <a:endParaRPr lang="ru-RU" sz="1050" i="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dirty="0">
                          <a:effectLst/>
                          <a:latin typeface="+mj-lt"/>
                        </a:rPr>
                        <a:t>3,6</a:t>
                      </a:r>
                      <a:endParaRPr lang="ru-RU" sz="105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dirty="0">
                          <a:effectLst/>
                          <a:latin typeface="+mj-lt"/>
                        </a:rPr>
                        <a:t>9,5</a:t>
                      </a:r>
                      <a:endParaRPr lang="ru-RU" sz="105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vMerge="1">
                  <a:txBody>
                    <a:bodyPr/>
                    <a:lstStyle/>
                    <a:p>
                      <a:endParaRPr lang="ru-RU"/>
                    </a:p>
                  </a:txBody>
                  <a:tcPr/>
                </a:tc>
                <a:extLst>
                  <a:ext uri="{0D108BD9-81ED-4DB2-BD59-A6C34878D82A}">
                    <a16:rowId xmlns:a16="http://schemas.microsoft.com/office/drawing/2014/main" val="10006"/>
                  </a:ext>
                </a:extLst>
              </a:tr>
              <a:tr h="271169">
                <a:tc rowSpan="3">
                  <a:txBody>
                    <a:bodyPr/>
                    <a:lstStyle/>
                    <a:p>
                      <a:pPr algn="ctr">
                        <a:lnSpc>
                          <a:spcPct val="100000"/>
                        </a:lnSpc>
                        <a:spcAft>
                          <a:spcPts val="0"/>
                        </a:spcAft>
                      </a:pPr>
                      <a:r>
                        <a:rPr lang="ru-RU" sz="1100" dirty="0">
                          <a:effectLst/>
                          <a:latin typeface="+mj-lt"/>
                          <a:ea typeface="+mn-ea"/>
                        </a:rPr>
                        <a:t>5</a:t>
                      </a:r>
                      <a:endParaRPr lang="ru-RU" sz="1100" dirty="0">
                        <a:effectLst/>
                        <a:latin typeface="+mj-lt"/>
                        <a:ea typeface="Calibri"/>
                      </a:endParaRPr>
                    </a:p>
                  </a:txBody>
                  <a:tcPr marL="39600" marR="39600" marT="3600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Доля проектных организаций, применяющих на практике ТИМ,% </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22%**</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50%</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rowSpan="3">
                  <a:txBody>
                    <a:bodyPr/>
                    <a:lstStyle/>
                    <a:p>
                      <a:pPr algn="l">
                        <a:lnSpc>
                          <a:spcPct val="100000"/>
                        </a:lnSpc>
                        <a:spcAft>
                          <a:spcPts val="0"/>
                        </a:spcAft>
                      </a:pPr>
                      <a:r>
                        <a:rPr lang="ru-RU" sz="1000" dirty="0">
                          <a:effectLst/>
                          <a:latin typeface="+mj-lt"/>
                        </a:rPr>
                        <a:t>Опрос проектировщиков и изыскателей </a:t>
                      </a:r>
                      <a:r>
                        <a:rPr lang="ru-RU" sz="1000" dirty="0" err="1">
                          <a:effectLst/>
                          <a:latin typeface="+mj-lt"/>
                        </a:rPr>
                        <a:t>НОПРИЗом</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6016">
                <a:tc vMerge="1">
                  <a:txBody>
                    <a:bodyPr/>
                    <a:lstStyle/>
                    <a:p>
                      <a:endParaRPr lang="ru-RU"/>
                    </a:p>
                  </a:txBody>
                  <a:tcPr/>
                </a:tc>
                <a:tc>
                  <a:txBody>
                    <a:bodyPr/>
                    <a:lstStyle/>
                    <a:p>
                      <a:pPr marL="180975" indent="0" algn="l">
                        <a:lnSpc>
                          <a:spcPct val="100000"/>
                        </a:lnSpc>
                        <a:spcAft>
                          <a:spcPts val="0"/>
                        </a:spcAft>
                      </a:pPr>
                      <a:r>
                        <a:rPr lang="ru-RU" sz="1050" i="1" dirty="0">
                          <a:effectLst/>
                          <a:latin typeface="+mj-lt"/>
                        </a:rPr>
                        <a:t>- строительство за счет бюджетных средств</a:t>
                      </a:r>
                      <a:endParaRPr lang="ru-RU" sz="1050" i="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dirty="0">
                          <a:effectLst/>
                          <a:latin typeface="+mj-lt"/>
                        </a:rPr>
                        <a:t>-</a:t>
                      </a:r>
                      <a:endParaRPr lang="ru-RU" sz="105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dirty="0">
                          <a:effectLst/>
                          <a:latin typeface="+mj-lt"/>
                        </a:rPr>
                        <a:t>75%</a:t>
                      </a:r>
                      <a:endParaRPr lang="ru-RU" sz="105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vMerge="1">
                  <a:txBody>
                    <a:bodyPr/>
                    <a:lstStyle/>
                    <a:p>
                      <a:endParaRPr lang="ru-RU"/>
                    </a:p>
                  </a:txBody>
                  <a:tcPr/>
                </a:tc>
                <a:extLst>
                  <a:ext uri="{0D108BD9-81ED-4DB2-BD59-A6C34878D82A}">
                    <a16:rowId xmlns:a16="http://schemas.microsoft.com/office/drawing/2014/main" val="10008"/>
                  </a:ext>
                </a:extLst>
              </a:tr>
              <a:tr h="96496">
                <a:tc vMerge="1">
                  <a:txBody>
                    <a:bodyPr/>
                    <a:lstStyle/>
                    <a:p>
                      <a:endParaRPr lang="ru-RU"/>
                    </a:p>
                  </a:txBody>
                  <a:tcPr/>
                </a:tc>
                <a:tc>
                  <a:txBody>
                    <a:bodyPr/>
                    <a:lstStyle/>
                    <a:p>
                      <a:pPr marL="180975" indent="0" algn="l">
                        <a:lnSpc>
                          <a:spcPct val="100000"/>
                        </a:lnSpc>
                        <a:spcAft>
                          <a:spcPts val="0"/>
                        </a:spcAft>
                      </a:pPr>
                      <a:r>
                        <a:rPr lang="ru-RU" sz="1050" i="1" dirty="0">
                          <a:effectLst/>
                          <a:latin typeface="+mj-lt"/>
                        </a:rPr>
                        <a:t>- строительство в частном секторе</a:t>
                      </a:r>
                      <a:endParaRPr lang="ru-RU" sz="1050" i="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050" dirty="0">
                          <a:effectLst/>
                          <a:latin typeface="+mj-lt"/>
                        </a:rPr>
                        <a:t>-</a:t>
                      </a:r>
                      <a:endParaRPr lang="ru-RU" sz="105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mj-lt"/>
                        </a:rPr>
                        <a:t>30</a:t>
                      </a:r>
                      <a:r>
                        <a:rPr lang="ru-RU" sz="1050" dirty="0">
                          <a:effectLst/>
                          <a:latin typeface="+mj-lt"/>
                        </a:rPr>
                        <a:t>%</a:t>
                      </a:r>
                      <a:endParaRPr lang="ru-RU" sz="105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vMerge="1">
                  <a:txBody>
                    <a:bodyPr/>
                    <a:lstStyle/>
                    <a:p>
                      <a:endParaRPr lang="ru-RU"/>
                    </a:p>
                  </a:txBody>
                  <a:tcPr/>
                </a:tc>
                <a:extLst>
                  <a:ext uri="{0D108BD9-81ED-4DB2-BD59-A6C34878D82A}">
                    <a16:rowId xmlns:a16="http://schemas.microsoft.com/office/drawing/2014/main" val="10009"/>
                  </a:ext>
                </a:extLst>
              </a:tr>
              <a:tr h="271169">
                <a:tc>
                  <a:txBody>
                    <a:bodyPr/>
                    <a:lstStyle/>
                    <a:p>
                      <a:pPr algn="ctr">
                        <a:lnSpc>
                          <a:spcPct val="100000"/>
                        </a:lnSpc>
                        <a:spcAft>
                          <a:spcPts val="0"/>
                        </a:spcAft>
                      </a:pPr>
                      <a:r>
                        <a:rPr lang="ru-RU" sz="1100" dirty="0">
                          <a:effectLst/>
                          <a:latin typeface="+mj-lt"/>
                          <a:ea typeface="+mn-ea"/>
                        </a:rPr>
                        <a:t>6</a:t>
                      </a:r>
                      <a:endParaRPr lang="ru-RU" sz="1100" dirty="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Рентабельность строительных организаций, %</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6,1%</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1100" dirty="0">
                          <a:effectLst/>
                          <a:latin typeface="+mj-lt"/>
                        </a:rPr>
                        <a:t>10</a:t>
                      </a:r>
                      <a:r>
                        <a:rPr lang="ru-RU" sz="1100" dirty="0">
                          <a:effectLst/>
                          <a:latin typeface="+mj-lt"/>
                        </a:rPr>
                        <a:t>,0% </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000" dirty="0">
                          <a:effectLst/>
                          <a:latin typeface="+mj-lt"/>
                        </a:rPr>
                        <a:t>Данные Росстата</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42340">
                <a:tc>
                  <a:txBody>
                    <a:bodyPr/>
                    <a:lstStyle/>
                    <a:p>
                      <a:pPr algn="ctr">
                        <a:lnSpc>
                          <a:spcPct val="100000"/>
                        </a:lnSpc>
                        <a:spcAft>
                          <a:spcPts val="0"/>
                        </a:spcAft>
                      </a:pPr>
                      <a:r>
                        <a:rPr lang="ru-RU" sz="1100" dirty="0">
                          <a:effectLst/>
                          <a:latin typeface="+mj-lt"/>
                          <a:ea typeface="+mn-ea"/>
                        </a:rPr>
                        <a:t>7</a:t>
                      </a:r>
                      <a:endParaRPr lang="ru-RU" sz="1100" dirty="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Доля R&amp;D в выручке организаций, осуществляющих деятельность в строительной отрасли, %</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 </a:t>
                      </a:r>
                      <a:r>
                        <a:rPr lang="en-US" sz="1100" dirty="0">
                          <a:effectLst/>
                          <a:latin typeface="+mj-lt"/>
                        </a:rPr>
                        <a:t>N</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1100" dirty="0">
                          <a:effectLst/>
                          <a:latin typeface="+mj-lt"/>
                        </a:rPr>
                        <a:t>N+2</a:t>
                      </a:r>
                      <a:r>
                        <a:rPr lang="ru-RU" sz="1100" baseline="0" dirty="0">
                          <a:effectLst/>
                          <a:latin typeface="+mj-lt"/>
                        </a:rPr>
                        <a:t> </a:t>
                      </a:r>
                      <a:r>
                        <a:rPr lang="ru-RU" sz="1100" baseline="0" dirty="0" err="1">
                          <a:effectLst/>
                          <a:latin typeface="+mj-lt"/>
                        </a:rPr>
                        <a:t>п.п</a:t>
                      </a:r>
                      <a:r>
                        <a:rPr lang="ru-RU" sz="1100" baseline="0" dirty="0">
                          <a:effectLst/>
                          <a:latin typeface="+mj-lt"/>
                        </a:rPr>
                        <a:t>.</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000" dirty="0">
                          <a:effectLst/>
                          <a:latin typeface="+mj-lt"/>
                          <a:ea typeface="Calibri"/>
                        </a:rPr>
                        <a:t>Расчет НОСТРОЙ по методике,</a:t>
                      </a:r>
                      <a:r>
                        <a:rPr lang="ru-RU" sz="1000" baseline="0" dirty="0">
                          <a:effectLst/>
                          <a:latin typeface="+mj-lt"/>
                          <a:ea typeface="Calibri"/>
                        </a:rPr>
                        <a:t> утв. Минстроем России</a:t>
                      </a:r>
                      <a:endParaRPr lang="ru-RU" sz="1000" dirty="0">
                        <a:effectLst/>
                        <a:latin typeface="+mj-lt"/>
                        <a:ea typeface="Calibri"/>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542340">
                <a:tc>
                  <a:txBody>
                    <a:bodyPr/>
                    <a:lstStyle/>
                    <a:p>
                      <a:pPr algn="ctr">
                        <a:lnSpc>
                          <a:spcPct val="100000"/>
                        </a:lnSpc>
                        <a:spcAft>
                          <a:spcPts val="0"/>
                        </a:spcAft>
                      </a:pPr>
                      <a:r>
                        <a:rPr lang="ru-RU" sz="1100" dirty="0">
                          <a:effectLst/>
                          <a:latin typeface="+mj-lt"/>
                          <a:ea typeface="+mn-ea"/>
                        </a:rPr>
                        <a:t>8</a:t>
                      </a:r>
                      <a:endParaRPr lang="ru-RU" sz="1100" dirty="0">
                        <a:effectLst/>
                        <a:latin typeface="+mj-lt"/>
                        <a:ea typeface="Calibri"/>
                      </a:endParaRP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rPr>
                        <a:t>Доля лиц, имеющих установленным образом подтвержденную квалификацию в общем количестве занятых в строительстве, %</a:t>
                      </a:r>
                      <a:endParaRPr lang="ru-RU" sz="1100" b="1"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rPr>
                        <a:t> </a:t>
                      </a:r>
                      <a:r>
                        <a:rPr lang="en-US" sz="1100" dirty="0">
                          <a:effectLst/>
                          <a:latin typeface="+mj-lt"/>
                        </a:rPr>
                        <a:t>N</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ru-RU" sz="1100" dirty="0">
                          <a:effectLst/>
                          <a:latin typeface="+mj-lt"/>
                          <a:ea typeface="+mn-ea"/>
                        </a:rPr>
                        <a:t>100</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mn-lt"/>
                          <a:ea typeface="Calibri"/>
                          <a:cs typeface="+mn-cs"/>
                        </a:rPr>
                        <a:t>Расчет НОСТРОЙ по методике,</a:t>
                      </a:r>
                      <a:r>
                        <a:rPr lang="ru-RU" sz="1000" kern="1200" baseline="0" dirty="0">
                          <a:solidFill>
                            <a:schemeClr val="dk1"/>
                          </a:solidFill>
                          <a:effectLst/>
                          <a:latin typeface="+mn-lt"/>
                          <a:ea typeface="Calibri"/>
                          <a:cs typeface="+mn-cs"/>
                        </a:rPr>
                        <a:t> утв. Минстроем России</a:t>
                      </a:r>
                      <a:endParaRPr lang="ru-RU" sz="1000" kern="1200" dirty="0">
                        <a:solidFill>
                          <a:schemeClr val="dk1"/>
                        </a:solidFill>
                        <a:effectLst/>
                        <a:latin typeface="+mn-lt"/>
                        <a:ea typeface="Calibri"/>
                        <a:cs typeface="+mn-cs"/>
                      </a:endParaRP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542340">
                <a:tc>
                  <a:txBody>
                    <a:bodyPr/>
                    <a:lstStyle/>
                    <a:p>
                      <a:pPr algn="ctr">
                        <a:lnSpc>
                          <a:spcPct val="100000"/>
                        </a:lnSpc>
                        <a:spcAft>
                          <a:spcPts val="0"/>
                        </a:spcAft>
                      </a:pPr>
                      <a:r>
                        <a:rPr lang="ru-RU" sz="1100" dirty="0">
                          <a:effectLst/>
                          <a:latin typeface="+mj-lt"/>
                          <a:ea typeface="Calibri"/>
                        </a:rPr>
                        <a:t>9</a:t>
                      </a:r>
                    </a:p>
                  </a:txBody>
                  <a:tcPr marL="40774" marR="40774"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spcAft>
                          <a:spcPts val="0"/>
                        </a:spcAft>
                      </a:pPr>
                      <a:r>
                        <a:rPr lang="ru-RU" sz="1100" b="1" dirty="0">
                          <a:effectLst/>
                          <a:latin typeface="+mj-lt"/>
                          <a:ea typeface="Calibri"/>
                        </a:rPr>
                        <a:t>Среднее значение индекса качества городской среды по Российской Федерации</a:t>
                      </a: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N**</a:t>
                      </a:r>
                      <a:r>
                        <a:rPr lang="ru-RU" sz="1100" kern="1200" dirty="0">
                          <a:solidFill>
                            <a:schemeClr val="dk1"/>
                          </a:solidFill>
                          <a:effectLst/>
                          <a:latin typeface="+mn-lt"/>
                          <a:ea typeface="+mn-ea"/>
                          <a:cs typeface="+mn-cs"/>
                        </a:rPr>
                        <a:t>*</a:t>
                      </a:r>
                      <a:endParaRPr lang="ru-RU" sz="1100" kern="1200" dirty="0">
                        <a:solidFill>
                          <a:schemeClr val="dk1"/>
                        </a:solidFill>
                        <a:effectLst/>
                        <a:latin typeface="+mn-lt"/>
                        <a:ea typeface="Calibri"/>
                        <a:cs typeface="+mn-cs"/>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sz="1100" dirty="0">
                          <a:effectLst/>
                          <a:latin typeface="+mj-lt"/>
                          <a:ea typeface="Calibri"/>
                        </a:rPr>
                        <a:t>N+30</a:t>
                      </a:r>
                      <a:endParaRPr lang="ru-RU" sz="1100" dirty="0">
                        <a:effectLst/>
                        <a:latin typeface="+mj-lt"/>
                        <a:ea typeface="Calibri"/>
                      </a:endParaRPr>
                    </a:p>
                  </a:txBody>
                  <a:tcPr marL="40774" marR="40774"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kern="1200" dirty="0">
                          <a:solidFill>
                            <a:schemeClr val="dk1"/>
                          </a:solidFill>
                          <a:effectLst/>
                          <a:latin typeface="+mn-lt"/>
                          <a:ea typeface="Calibri"/>
                          <a:cs typeface="+mn-cs"/>
                        </a:rPr>
                        <a:t>Данные Росстата</a:t>
                      </a:r>
                    </a:p>
                  </a:txBody>
                  <a:tcPr marL="40774" marR="40774"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4" name="Прямоугольник 3"/>
          <p:cNvSpPr/>
          <p:nvPr/>
        </p:nvSpPr>
        <p:spPr>
          <a:xfrm>
            <a:off x="523876" y="6393863"/>
            <a:ext cx="6391274" cy="461665"/>
          </a:xfrm>
          <a:prstGeom prst="rect">
            <a:avLst/>
          </a:prstGeom>
        </p:spPr>
        <p:txBody>
          <a:bodyPr wrap="square">
            <a:spAutoFit/>
          </a:bodyPr>
          <a:lstStyle/>
          <a:p>
            <a:r>
              <a:rPr lang="ru-RU" sz="800" i="1" dirty="0">
                <a:latin typeface="+mj-lt"/>
              </a:rPr>
              <a:t>* в ценах соответствующего периода</a:t>
            </a:r>
          </a:p>
          <a:p>
            <a:r>
              <a:rPr lang="ru-RU" sz="800" i="1" dirty="0">
                <a:latin typeface="+mj-lt"/>
              </a:rPr>
              <a:t>** предварительная оценка, основанная на результатах опросов, проведенных НОПРИЗ</a:t>
            </a:r>
            <a:endParaRPr lang="en-US" sz="800" i="1" dirty="0">
              <a:latin typeface="+mj-lt"/>
            </a:endParaRPr>
          </a:p>
          <a:p>
            <a:r>
              <a:rPr lang="ru-RU" sz="800" i="1" dirty="0">
                <a:latin typeface="+mj-lt"/>
                <a:ea typeface="Calibri"/>
              </a:rPr>
              <a:t>*</a:t>
            </a:r>
            <a:r>
              <a:rPr lang="en-US" sz="800" i="1" dirty="0">
                <a:latin typeface="+mj-lt"/>
                <a:ea typeface="Calibri"/>
              </a:rPr>
              <a:t>** </a:t>
            </a:r>
            <a:r>
              <a:rPr lang="ru-RU" sz="800" i="1" dirty="0">
                <a:latin typeface="+mj-lt"/>
                <a:ea typeface="Calibri"/>
              </a:rPr>
              <a:t>базовое значение показателя за 2018 год будет рассчитано к ноябрю 2019 года</a:t>
            </a:r>
          </a:p>
        </p:txBody>
      </p:sp>
    </p:spTree>
    <p:extLst>
      <p:ext uri="{BB962C8B-B14F-4D97-AF65-F5344CB8AC3E}">
        <p14:creationId xmlns:p14="http://schemas.microsoft.com/office/powerpoint/2010/main" val="369866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9500" y="2447700"/>
            <a:ext cx="7290000" cy="1371825"/>
          </a:xfrm>
        </p:spPr>
        <p:txBody>
          <a:bodyPr/>
          <a:lstStyle/>
          <a:p>
            <a:pPr marL="0" indent="0" algn="ctr">
              <a:buNone/>
            </a:pPr>
            <a:r>
              <a:rPr lang="ru-RU" sz="2800" dirty="0"/>
              <a:t>Основные направления реализации Стратегии</a:t>
            </a:r>
          </a:p>
        </p:txBody>
      </p:sp>
    </p:spTree>
    <p:extLst>
      <p:ext uri="{BB962C8B-B14F-4D97-AF65-F5344CB8AC3E}">
        <p14:creationId xmlns:p14="http://schemas.microsoft.com/office/powerpoint/2010/main" val="366256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Жилищное строительство</a:t>
            </a:r>
          </a:p>
        </p:txBody>
      </p:sp>
      <p:sp>
        <p:nvSpPr>
          <p:cNvPr id="5" name="Объект 4"/>
          <p:cNvSpPr>
            <a:spLocks noGrp="1"/>
          </p:cNvSpPr>
          <p:nvPr>
            <p:ph idx="1"/>
          </p:nvPr>
        </p:nvSpPr>
        <p:spPr>
          <a:xfrm>
            <a:off x="567275" y="819150"/>
            <a:ext cx="8070168" cy="3343276"/>
          </a:xfrm>
        </p:spPr>
        <p:txBody>
          <a:bodyPr>
            <a:noAutofit/>
          </a:bodyPr>
          <a:lstStyle/>
          <a:p>
            <a:pPr marL="0" indent="0">
              <a:buNone/>
            </a:pPr>
            <a:r>
              <a:rPr lang="ru-RU" sz="1400" b="1" dirty="0"/>
              <a:t>Цель</a:t>
            </a:r>
            <a:r>
              <a:rPr lang="en-US" sz="1400" b="1" dirty="0"/>
              <a:t>:</a:t>
            </a:r>
            <a:r>
              <a:rPr lang="ru-RU" sz="1400" b="1" dirty="0"/>
              <a:t> </a:t>
            </a:r>
            <a:r>
              <a:rPr lang="ru-RU" sz="1400" i="1" dirty="0"/>
              <a:t>улучшение жилищных условий и создание комфортной городской среды</a:t>
            </a:r>
          </a:p>
          <a:p>
            <a:pPr marL="0" indent="0">
              <a:buNone/>
            </a:pPr>
            <a:r>
              <a:rPr lang="ru-RU" sz="1400" b="1" dirty="0"/>
              <a:t>Задачи</a:t>
            </a:r>
            <a:r>
              <a:rPr lang="en-US" sz="1400" b="1" dirty="0"/>
              <a:t>:</a:t>
            </a:r>
            <a:endParaRPr lang="ru-RU" sz="1400" b="1" dirty="0"/>
          </a:p>
          <a:p>
            <a:pPr marL="180975" indent="-180975" algn="just">
              <a:tabLst>
                <a:tab pos="180975" algn="l"/>
              </a:tabLst>
            </a:pPr>
            <a:r>
              <a:rPr lang="ru-RU" sz="1200" dirty="0"/>
              <a:t>Создание условий для увеличения объемов жилищного строительства до 120 млн кв. с учетом перехода на проектное финансирование</a:t>
            </a:r>
          </a:p>
          <a:p>
            <a:pPr marL="180975" indent="-180975" algn="just">
              <a:tabLst>
                <a:tab pos="180975" algn="l"/>
              </a:tabLst>
            </a:pPr>
            <a:r>
              <a:rPr lang="ru-RU" sz="1200" dirty="0"/>
              <a:t>Переход от «строительства квадратных метров» к формированию современной комфортной городской среды </a:t>
            </a:r>
          </a:p>
          <a:p>
            <a:pPr marL="180975" indent="-180975" algn="just">
              <a:tabLst>
                <a:tab pos="180975" algn="l"/>
              </a:tabLst>
            </a:pPr>
            <a:r>
              <a:rPr lang="ru-RU" sz="1200" dirty="0"/>
              <a:t>Обеспечение доступности покупки жилья с помощью собственных и заемных средств для более чем 50% семей</a:t>
            </a:r>
          </a:p>
          <a:p>
            <a:pPr marL="180975" indent="-180975" algn="just">
              <a:tabLst>
                <a:tab pos="180975" algn="l"/>
              </a:tabLst>
            </a:pPr>
            <a:r>
              <a:rPr lang="ru-RU" sz="1200" dirty="0"/>
              <a:t>Повышение доли промышленного домостроения (в том числе, домокомплектов и отдельных модулей) и комплексная модернизация производственной базы для строительства современного стандартного жилья</a:t>
            </a:r>
          </a:p>
          <a:p>
            <a:pPr marL="180975" indent="-180975" algn="just">
              <a:tabLst>
                <a:tab pos="180975" algn="l"/>
              </a:tabLst>
            </a:pPr>
            <a:r>
              <a:rPr lang="ru-RU" sz="1200" dirty="0"/>
              <a:t>Развитие и стандартизация индивидуального жилищного строительства</a:t>
            </a:r>
          </a:p>
          <a:p>
            <a:pPr marL="180975" indent="-180975" algn="just">
              <a:tabLst>
                <a:tab pos="180975" algn="l"/>
              </a:tabLst>
            </a:pPr>
            <a:r>
              <a:rPr lang="ru-RU" sz="1200" dirty="0"/>
              <a:t>Развитие механизмов применения жилых домокомплектов для строительства быстровозводимых жилых домов, а также возведения объектов инженерной и социальной инфраструктуры</a:t>
            </a:r>
          </a:p>
          <a:p>
            <a:pPr marL="180975" indent="-180975" algn="just">
              <a:tabLst>
                <a:tab pos="180975" algn="l"/>
              </a:tabLst>
            </a:pPr>
            <a:r>
              <a:rPr lang="ru-RU" sz="1200" dirty="0"/>
              <a:t>Формирование арендного фонда коммерческого, корпоративного и социального использования</a:t>
            </a:r>
          </a:p>
          <a:p>
            <a:pPr marL="180975" indent="-180975" algn="just">
              <a:tabLst>
                <a:tab pos="180975" algn="l"/>
              </a:tabLst>
            </a:pPr>
            <a:r>
              <a:rPr lang="ru-RU" sz="1200" dirty="0"/>
              <a:t>Повышение эффективности использования земельных ресурсов. Синхронизация территориального и градостроительного планирования с </a:t>
            </a:r>
            <a:r>
              <a:rPr lang="ru-RU" sz="1200" dirty="0" err="1"/>
              <a:t>инвестпрограммами</a:t>
            </a:r>
            <a:r>
              <a:rPr lang="ru-RU" sz="1200" dirty="0"/>
              <a:t> естественных монополий / ресурсоснабжающих организаций. Совершенствование механизмов стимулирования программ жилищного строительства.</a:t>
            </a:r>
          </a:p>
        </p:txBody>
      </p:sp>
      <p:graphicFrame>
        <p:nvGraphicFramePr>
          <p:cNvPr id="6" name="Таблица 5"/>
          <p:cNvGraphicFramePr>
            <a:graphicFrameLocks noGrp="1"/>
          </p:cNvGraphicFramePr>
          <p:nvPr>
            <p:extLst>
              <p:ext uri="{D42A27DB-BD31-4B8C-83A1-F6EECF244321}">
                <p14:modId xmlns:p14="http://schemas.microsoft.com/office/powerpoint/2010/main" val="924588941"/>
              </p:ext>
            </p:extLst>
          </p:nvPr>
        </p:nvGraphicFramePr>
        <p:xfrm>
          <a:off x="546493" y="4233401"/>
          <a:ext cx="8090950" cy="165600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2022</a:t>
                      </a:r>
                    </a:p>
                  </a:txBody>
                  <a:tcPr marL="90000" marR="90000" marT="0" marB="0"/>
                </a:tc>
                <a:tc>
                  <a:txBody>
                    <a:bodyPr/>
                    <a:lstStyle/>
                    <a:p>
                      <a:pPr algn="ctr"/>
                      <a:r>
                        <a:rPr lang="ru-RU" sz="1050" dirty="0"/>
                        <a:t>2024</a:t>
                      </a:r>
                    </a:p>
                  </a:txBody>
                  <a:tcPr marL="90000" marR="90000" marT="0" marB="0"/>
                </a:tc>
                <a:tc>
                  <a:txBody>
                    <a:bodyPr/>
                    <a:lstStyle/>
                    <a:p>
                      <a:pPr algn="ctr"/>
                      <a:r>
                        <a:rPr lang="ru-RU" sz="1050" dirty="0"/>
                        <a:t>2030</a:t>
                      </a:r>
                    </a:p>
                  </a:txBody>
                  <a:tcPr marL="90000" marR="90000" marT="0" marB="0"/>
                </a:tc>
                <a:extLst>
                  <a:ext uri="{0D108BD9-81ED-4DB2-BD59-A6C34878D82A}">
                    <a16:rowId xmlns:a16="http://schemas.microsoft.com/office/drawing/2014/main" val="10000"/>
                  </a:ext>
                </a:extLst>
              </a:tr>
              <a:tr h="180000">
                <a:tc>
                  <a:txBody>
                    <a:bodyPr/>
                    <a:lstStyle/>
                    <a:p>
                      <a:r>
                        <a:rPr lang="ru-RU" sz="1050" dirty="0"/>
                        <a:t>Обеспеченность населения жильем, кв. м на чел.</a:t>
                      </a:r>
                    </a:p>
                  </a:txBody>
                  <a:tcPr marL="90000" marR="90000" marT="0" marB="0"/>
                </a:tc>
                <a:tc>
                  <a:txBody>
                    <a:bodyPr/>
                    <a:lstStyle/>
                    <a:p>
                      <a:pPr algn="ctr"/>
                      <a:r>
                        <a:rPr lang="ru-RU" sz="1050" dirty="0"/>
                        <a:t>26</a:t>
                      </a:r>
                    </a:p>
                  </a:txBody>
                  <a:tcPr marL="90000" marR="90000" marT="0" marB="0"/>
                </a:tc>
                <a:tc>
                  <a:txBody>
                    <a:bodyPr/>
                    <a:lstStyle/>
                    <a:p>
                      <a:pPr algn="ctr"/>
                      <a:r>
                        <a:rPr lang="ru-RU" sz="1050" dirty="0"/>
                        <a:t>28-30</a:t>
                      </a:r>
                    </a:p>
                  </a:txBody>
                  <a:tcPr marL="90000" marR="90000" marT="0" marB="0"/>
                </a:tc>
                <a:tc>
                  <a:txBody>
                    <a:bodyPr/>
                    <a:lstStyle/>
                    <a:p>
                      <a:pPr algn="ctr"/>
                      <a:r>
                        <a:rPr lang="ru-RU" sz="1050" dirty="0"/>
                        <a:t>&gt;30</a:t>
                      </a:r>
                    </a:p>
                  </a:txBody>
                  <a:tcPr marL="90000" marR="90000" marT="0" marB="0"/>
                </a:tc>
                <a:extLst>
                  <a:ext uri="{0D108BD9-81ED-4DB2-BD59-A6C34878D82A}">
                    <a16:rowId xmlns:a16="http://schemas.microsoft.com/office/drawing/2014/main" val="10001"/>
                  </a:ext>
                </a:extLst>
              </a:tr>
              <a:tr h="180000">
                <a:tc>
                  <a:txBody>
                    <a:bodyPr/>
                    <a:lstStyle/>
                    <a:p>
                      <a:r>
                        <a:rPr lang="ru-RU" sz="1050" dirty="0"/>
                        <a:t>Средний уровень процентной ставки по ипотечному кредиту, %</a:t>
                      </a:r>
                    </a:p>
                  </a:txBody>
                  <a:tcPr marL="90000" marR="90000" marT="0" marB="0"/>
                </a:tc>
                <a:tc>
                  <a:txBody>
                    <a:bodyPr/>
                    <a:lstStyle/>
                    <a:p>
                      <a:pPr algn="ctr"/>
                      <a:r>
                        <a:rPr lang="ru-RU" sz="1050" dirty="0"/>
                        <a:t>8,4</a:t>
                      </a:r>
                    </a:p>
                  </a:txBody>
                  <a:tcPr marL="90000" marR="90000" marT="0" marB="0"/>
                </a:tc>
                <a:tc>
                  <a:txBody>
                    <a:bodyPr/>
                    <a:lstStyle/>
                    <a:p>
                      <a:pPr algn="ctr"/>
                      <a:r>
                        <a:rPr lang="ru-RU" sz="1050" dirty="0"/>
                        <a:t>7,9</a:t>
                      </a:r>
                    </a:p>
                  </a:txBody>
                  <a:tcPr marL="90000" marR="90000" marT="0" marB="0"/>
                </a:tc>
                <a:tc>
                  <a:txBody>
                    <a:bodyPr/>
                    <a:lstStyle/>
                    <a:p>
                      <a:pPr algn="ctr"/>
                      <a:r>
                        <a:rPr lang="ru-RU" sz="1050" dirty="0"/>
                        <a:t>6,9</a:t>
                      </a:r>
                    </a:p>
                  </a:txBody>
                  <a:tcPr marL="90000" marR="90000" marT="0" marB="0"/>
                </a:tc>
                <a:extLst>
                  <a:ext uri="{0D108BD9-81ED-4DB2-BD59-A6C34878D82A}">
                    <a16:rowId xmlns:a16="http://schemas.microsoft.com/office/drawing/2014/main" val="10002"/>
                  </a:ext>
                </a:extLst>
              </a:tr>
              <a:tr h="180000">
                <a:tc>
                  <a:txBody>
                    <a:bodyPr/>
                    <a:lstStyle/>
                    <a:p>
                      <a:r>
                        <a:rPr lang="ru-RU" sz="1050" dirty="0"/>
                        <a:t>Количество предоставленных ипотечных кредитов, млн. шт.</a:t>
                      </a:r>
                    </a:p>
                  </a:txBody>
                  <a:tcPr marL="90000" marR="90000" marT="0" marB="0"/>
                </a:tc>
                <a:tc>
                  <a:txBody>
                    <a:bodyPr/>
                    <a:lstStyle/>
                    <a:p>
                      <a:pPr algn="ctr"/>
                      <a:r>
                        <a:rPr lang="ru-RU" sz="1050" dirty="0"/>
                        <a:t>1,77</a:t>
                      </a:r>
                    </a:p>
                  </a:txBody>
                  <a:tcPr marL="90000" marR="90000" marT="0" marB="0"/>
                </a:tc>
                <a:tc>
                  <a:txBody>
                    <a:bodyPr/>
                    <a:lstStyle/>
                    <a:p>
                      <a:pPr algn="ctr"/>
                      <a:r>
                        <a:rPr lang="ru-RU" sz="1050" dirty="0"/>
                        <a:t>2,26</a:t>
                      </a:r>
                    </a:p>
                  </a:txBody>
                  <a:tcPr marL="90000" marR="90000" marT="0" marB="0"/>
                </a:tc>
                <a:tc>
                  <a:txBody>
                    <a:bodyPr/>
                    <a:lstStyle/>
                    <a:p>
                      <a:pPr algn="ctr"/>
                      <a:r>
                        <a:rPr lang="en-US" sz="1050" dirty="0"/>
                        <a:t>&gt;2</a:t>
                      </a:r>
                      <a:endParaRPr lang="ru-RU" sz="1050" dirty="0"/>
                    </a:p>
                  </a:txBody>
                  <a:tcPr marL="90000" marR="90000" marT="0" marB="0"/>
                </a:tc>
                <a:extLst>
                  <a:ext uri="{0D108BD9-81ED-4DB2-BD59-A6C34878D82A}">
                    <a16:rowId xmlns:a16="http://schemas.microsoft.com/office/drawing/2014/main" val="10003"/>
                  </a:ext>
                </a:extLst>
              </a:tr>
              <a:tr h="180000">
                <a:tc>
                  <a:txBody>
                    <a:bodyPr/>
                    <a:lstStyle/>
                    <a:p>
                      <a:pPr marL="361950" indent="0"/>
                      <a:r>
                        <a:rPr lang="ru-RU" sz="1050" dirty="0"/>
                        <a:t>в </a:t>
                      </a:r>
                      <a:r>
                        <a:rPr lang="ru-RU" sz="1050" dirty="0" err="1"/>
                        <a:t>т.ч</a:t>
                      </a:r>
                      <a:r>
                        <a:rPr lang="ru-RU" sz="1050" dirty="0"/>
                        <a:t>. кредитов под залог прав по ДДУ, млн. шт.</a:t>
                      </a:r>
                    </a:p>
                  </a:txBody>
                  <a:tcPr marL="90000" marR="90000" marT="0" marB="0"/>
                </a:tc>
                <a:tc>
                  <a:txBody>
                    <a:bodyPr/>
                    <a:lstStyle/>
                    <a:p>
                      <a:pPr algn="ctr"/>
                      <a:r>
                        <a:rPr lang="en-US" sz="1050" dirty="0"/>
                        <a:t>0,78</a:t>
                      </a:r>
                      <a:endParaRPr lang="ru-RU" sz="1050" dirty="0"/>
                    </a:p>
                  </a:txBody>
                  <a:tcPr marL="90000" marR="90000" marT="0" marB="0"/>
                </a:tc>
                <a:tc>
                  <a:txBody>
                    <a:bodyPr/>
                    <a:lstStyle/>
                    <a:p>
                      <a:pPr algn="ctr"/>
                      <a:r>
                        <a:rPr lang="en-US" sz="1050" dirty="0"/>
                        <a:t>1,10</a:t>
                      </a:r>
                      <a:endParaRPr lang="ru-RU" sz="1050" dirty="0"/>
                    </a:p>
                  </a:txBody>
                  <a:tcPr marL="90000" marR="90000" marT="0" marB="0"/>
                </a:tc>
                <a:tc>
                  <a:txBody>
                    <a:bodyPr/>
                    <a:lstStyle/>
                    <a:p>
                      <a:pPr algn="ctr"/>
                      <a:r>
                        <a:rPr lang="en-US" sz="1050" dirty="0"/>
                        <a:t>&gt;1</a:t>
                      </a:r>
                      <a:endParaRPr lang="ru-RU" sz="1050" dirty="0"/>
                    </a:p>
                  </a:txBody>
                  <a:tcPr marL="90000" marR="90000" marT="0" marB="0"/>
                </a:tc>
                <a:extLst>
                  <a:ext uri="{0D108BD9-81ED-4DB2-BD59-A6C34878D82A}">
                    <a16:rowId xmlns:a16="http://schemas.microsoft.com/office/drawing/2014/main" val="10004"/>
                  </a:ext>
                </a:extLst>
              </a:tr>
              <a:tr h="180000">
                <a:tc>
                  <a:txBody>
                    <a:bodyPr/>
                    <a:lstStyle/>
                    <a:p>
                      <a:r>
                        <a:rPr lang="ru-RU" sz="1050" dirty="0"/>
                        <a:t>Количество заключаемых ДДУ, тыс. шт.</a:t>
                      </a:r>
                    </a:p>
                  </a:txBody>
                  <a:tcPr marL="90000" marR="90000" marT="0" marB="0"/>
                </a:tc>
                <a:tc>
                  <a:txBody>
                    <a:bodyPr/>
                    <a:lstStyle/>
                    <a:p>
                      <a:pPr algn="ctr"/>
                      <a:r>
                        <a:rPr lang="en-US" sz="1050" dirty="0"/>
                        <a:t>699</a:t>
                      </a:r>
                      <a:endParaRPr lang="ru-RU" sz="1050" dirty="0"/>
                    </a:p>
                  </a:txBody>
                  <a:tcPr marL="90000" marR="90000" marT="0" marB="0"/>
                </a:tc>
                <a:tc>
                  <a:txBody>
                    <a:bodyPr/>
                    <a:lstStyle/>
                    <a:p>
                      <a:pPr algn="ctr"/>
                      <a:r>
                        <a:rPr lang="en-US" sz="1050" dirty="0"/>
                        <a:t>1014</a:t>
                      </a:r>
                      <a:endParaRPr lang="ru-RU" sz="1050" dirty="0"/>
                    </a:p>
                  </a:txBody>
                  <a:tcPr marL="90000" marR="90000" marT="0" marB="0"/>
                </a:tc>
                <a:tc>
                  <a:txBody>
                    <a:bodyPr/>
                    <a:lstStyle/>
                    <a:p>
                      <a:pPr algn="ctr"/>
                      <a:r>
                        <a:rPr lang="en-US" sz="1050" dirty="0"/>
                        <a:t>&gt;1000</a:t>
                      </a:r>
                      <a:endParaRPr lang="ru-RU" sz="1050" dirty="0"/>
                    </a:p>
                  </a:txBody>
                  <a:tcPr marL="90000" marR="90000" marT="0" marB="0"/>
                </a:tc>
                <a:extLst>
                  <a:ext uri="{0D108BD9-81ED-4DB2-BD59-A6C34878D82A}">
                    <a16:rowId xmlns:a16="http://schemas.microsoft.com/office/drawing/2014/main" val="10005"/>
                  </a:ext>
                </a:extLst>
              </a:tr>
              <a:tr h="180000">
                <a:tc>
                  <a:txBody>
                    <a:bodyPr/>
                    <a:lstStyle/>
                    <a:p>
                      <a:r>
                        <a:rPr lang="ru-RU" sz="1050" dirty="0"/>
                        <a:t>Объем ввода в эксплуатацию</a:t>
                      </a:r>
                      <a:r>
                        <a:rPr lang="ru-RU" sz="1050" baseline="0" dirty="0"/>
                        <a:t> </a:t>
                      </a:r>
                      <a:r>
                        <a:rPr lang="ru-RU" sz="1050" dirty="0"/>
                        <a:t>жилья, млн. кв. м</a:t>
                      </a:r>
                    </a:p>
                  </a:txBody>
                  <a:tcPr marL="90000" marR="90000" marT="0" marB="0"/>
                </a:tc>
                <a:tc>
                  <a:txBody>
                    <a:bodyPr/>
                    <a:lstStyle/>
                    <a:p>
                      <a:pPr algn="ctr"/>
                      <a:r>
                        <a:rPr lang="en-US" sz="1050" dirty="0"/>
                        <a:t>104</a:t>
                      </a:r>
                      <a:endParaRPr lang="ru-RU" sz="1050" dirty="0"/>
                    </a:p>
                  </a:txBody>
                  <a:tcPr marL="90000" marR="90000" marT="0" marB="0"/>
                </a:tc>
                <a:tc>
                  <a:txBody>
                    <a:bodyPr/>
                    <a:lstStyle/>
                    <a:p>
                      <a:pPr algn="ctr"/>
                      <a:r>
                        <a:rPr lang="en-US" sz="1050" dirty="0"/>
                        <a:t>120</a:t>
                      </a:r>
                      <a:endParaRPr lang="ru-RU" sz="1050" dirty="0"/>
                    </a:p>
                  </a:txBody>
                  <a:tcPr marL="90000" marR="90000" marT="0" marB="0"/>
                </a:tc>
                <a:tc>
                  <a:txBody>
                    <a:bodyPr/>
                    <a:lstStyle/>
                    <a:p>
                      <a:pPr algn="ctr"/>
                      <a:r>
                        <a:rPr lang="en-US" sz="1050" dirty="0"/>
                        <a:t>120</a:t>
                      </a:r>
                      <a:endParaRPr lang="ru-RU" sz="1050" dirty="0"/>
                    </a:p>
                  </a:txBody>
                  <a:tcPr marL="90000" marR="90000" marT="0" marB="0"/>
                </a:tc>
                <a:extLst>
                  <a:ext uri="{0D108BD9-81ED-4DB2-BD59-A6C34878D82A}">
                    <a16:rowId xmlns:a16="http://schemas.microsoft.com/office/drawing/2014/main" val="10006"/>
                  </a:ext>
                </a:extLst>
              </a:tr>
              <a:tr h="180000">
                <a:tc>
                  <a:txBody>
                    <a:bodyPr/>
                    <a:lstStyle/>
                    <a:p>
                      <a:r>
                        <a:rPr lang="ru-RU" sz="1050" dirty="0"/>
                        <a:t>Объем многоквартирного жилья в стадии строительства, млн. кв. м</a:t>
                      </a:r>
                    </a:p>
                  </a:txBody>
                  <a:tcPr marL="90000" marR="90000" marT="0" marB="0"/>
                </a:tc>
                <a:tc>
                  <a:txBody>
                    <a:bodyPr/>
                    <a:lstStyle/>
                    <a:p>
                      <a:pPr algn="ctr"/>
                      <a:r>
                        <a:rPr lang="en-US" sz="1050" dirty="0"/>
                        <a:t>151</a:t>
                      </a:r>
                      <a:endParaRPr lang="ru-RU" sz="1050" dirty="0"/>
                    </a:p>
                  </a:txBody>
                  <a:tcPr marL="90000" marR="90000" marT="0" marB="0"/>
                </a:tc>
                <a:tc>
                  <a:txBody>
                    <a:bodyPr/>
                    <a:lstStyle/>
                    <a:p>
                      <a:pPr algn="ctr"/>
                      <a:r>
                        <a:rPr lang="en-US" sz="1050" dirty="0"/>
                        <a:t>168</a:t>
                      </a:r>
                      <a:endParaRPr lang="ru-RU" sz="1050" dirty="0"/>
                    </a:p>
                  </a:txBody>
                  <a:tcPr marL="90000" marR="90000" marT="0" marB="0"/>
                </a:tc>
                <a:tc>
                  <a:txBody>
                    <a:bodyPr/>
                    <a:lstStyle/>
                    <a:p>
                      <a:pPr algn="ctr"/>
                      <a:r>
                        <a:rPr lang="en-US" sz="1050" dirty="0"/>
                        <a:t>168</a:t>
                      </a:r>
                      <a:endParaRPr lang="ru-RU" sz="1050" dirty="0"/>
                    </a:p>
                  </a:txBody>
                  <a:tcPr marL="90000" marR="90000" marT="0" marB="0"/>
                </a:tc>
                <a:extLst>
                  <a:ext uri="{0D108BD9-81ED-4DB2-BD59-A6C34878D82A}">
                    <a16:rowId xmlns:a16="http://schemas.microsoft.com/office/drawing/2014/main" val="10007"/>
                  </a:ext>
                </a:extLst>
              </a:tr>
              <a:tr h="180000">
                <a:tc>
                  <a:txBody>
                    <a:bodyPr/>
                    <a:lstStyle/>
                    <a:p>
                      <a:r>
                        <a:rPr lang="ru-RU" sz="1050" dirty="0"/>
                        <a:t>Доля городов с благоприятной городской средой, %</a:t>
                      </a:r>
                    </a:p>
                  </a:txBody>
                  <a:tcPr marL="90000" marR="90000" marT="0" marB="0"/>
                </a:tc>
                <a:tc>
                  <a:txBody>
                    <a:bodyPr/>
                    <a:lstStyle/>
                    <a:p>
                      <a:pPr algn="ctr"/>
                      <a:r>
                        <a:rPr lang="en-US" sz="1050" dirty="0"/>
                        <a:t>45</a:t>
                      </a:r>
                      <a:endParaRPr lang="ru-RU" sz="1050" dirty="0"/>
                    </a:p>
                  </a:txBody>
                  <a:tcPr marL="90000" marR="90000" marT="0" marB="0"/>
                </a:tc>
                <a:tc>
                  <a:txBody>
                    <a:bodyPr/>
                    <a:lstStyle/>
                    <a:p>
                      <a:pPr algn="ctr"/>
                      <a:r>
                        <a:rPr lang="en-US" sz="1050" dirty="0"/>
                        <a:t>60</a:t>
                      </a:r>
                      <a:endParaRPr lang="ru-RU" sz="1050" dirty="0"/>
                    </a:p>
                  </a:txBody>
                  <a:tcPr marL="90000" marR="90000" marT="0" marB="0"/>
                </a:tc>
                <a:tc>
                  <a:txBody>
                    <a:bodyPr/>
                    <a:lstStyle/>
                    <a:p>
                      <a:pPr algn="ctr"/>
                      <a:r>
                        <a:rPr lang="en-US" sz="1050" dirty="0"/>
                        <a:t>80</a:t>
                      </a:r>
                      <a:endParaRPr lang="ru-RU" sz="1050" dirty="0"/>
                    </a:p>
                  </a:txBody>
                  <a:tcPr marL="90000" marR="90000" marT="0" marB="0"/>
                </a:tc>
                <a:extLst>
                  <a:ext uri="{0D108BD9-81ED-4DB2-BD59-A6C34878D82A}">
                    <a16:rowId xmlns:a16="http://schemas.microsoft.com/office/drawing/2014/main" val="10008"/>
                  </a:ext>
                </a:extLst>
              </a:tr>
            </a:tbl>
          </a:graphicData>
        </a:graphic>
      </p:graphicFrame>
      <p:pic>
        <p:nvPicPr>
          <p:cNvPr id="8" name="Изображение 14" descr="1_Визитная карточка-04.png"/>
          <p:cNvPicPr>
            <a:picLocks noChangeAspect="1"/>
          </p:cNvPicPr>
          <p:nvPr/>
        </p:nvPicPr>
        <p:blipFill rotWithShape="1">
          <a:blip r:embed="rId2" cstate="print">
            <a:extLst>
              <a:ext uri="{28A0092B-C50C-407E-A947-70E740481C1C}">
                <a14:useLocalDpi xmlns:a14="http://schemas.microsoft.com/office/drawing/2010/main" val="0"/>
              </a:ext>
            </a:extLst>
          </a:blip>
          <a:srcRect r="47518"/>
          <a:stretch/>
        </p:blipFill>
        <p:spPr>
          <a:xfrm>
            <a:off x="8309563" y="181273"/>
            <a:ext cx="596311" cy="587623"/>
          </a:xfrm>
          <a:prstGeom prst="rect">
            <a:avLst/>
          </a:prstGeom>
        </p:spPr>
      </p:pic>
    </p:spTree>
    <p:extLst>
      <p:ext uri="{BB962C8B-B14F-4D97-AF65-F5344CB8AC3E}">
        <p14:creationId xmlns:p14="http://schemas.microsoft.com/office/powerpoint/2010/main" val="228707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Аварийный жилищный фонд и предоставление жилья отдельным категориям граждан</a:t>
            </a:r>
          </a:p>
        </p:txBody>
      </p:sp>
      <p:sp>
        <p:nvSpPr>
          <p:cNvPr id="5" name="Объект 4"/>
          <p:cNvSpPr>
            <a:spLocks noGrp="1"/>
          </p:cNvSpPr>
          <p:nvPr>
            <p:ph idx="1"/>
          </p:nvPr>
        </p:nvSpPr>
        <p:spPr>
          <a:xfrm>
            <a:off x="567275" y="986293"/>
            <a:ext cx="8070168" cy="4441109"/>
          </a:xfrm>
        </p:spPr>
        <p:txBody>
          <a:bodyPr>
            <a:noAutofit/>
          </a:bodyPr>
          <a:lstStyle/>
          <a:p>
            <a:pPr marL="0" indent="0">
              <a:buNone/>
            </a:pPr>
            <a:r>
              <a:rPr lang="ru-RU" sz="1400" b="1" dirty="0"/>
              <a:t>Цель</a:t>
            </a:r>
            <a:r>
              <a:rPr lang="en-US" sz="1400" b="1" dirty="0"/>
              <a:t>:</a:t>
            </a:r>
            <a:r>
              <a:rPr lang="ru-RU" sz="1400" b="1" dirty="0"/>
              <a:t> </a:t>
            </a:r>
            <a:r>
              <a:rPr lang="ru-RU" sz="1400" i="1" dirty="0"/>
              <a:t>введение постоянно действующих механизмов расселения аварийного жилищного фонда, позволяющих осуществлять расселение накопленного аварийного фонда без привлечения средств федерального бюджета либо с минимальными расходами</a:t>
            </a:r>
          </a:p>
          <a:p>
            <a:pPr marL="0" indent="0">
              <a:buNone/>
            </a:pPr>
            <a:r>
              <a:rPr lang="ru-RU" sz="1400" b="1" dirty="0"/>
              <a:t>Задачи</a:t>
            </a:r>
            <a:r>
              <a:rPr lang="en-US" sz="1400" b="1" dirty="0"/>
              <a:t>:</a:t>
            </a:r>
            <a:endParaRPr lang="ru-RU" sz="1400" b="1" dirty="0"/>
          </a:p>
          <a:p>
            <a:pPr marL="180975" indent="-180975" algn="just">
              <a:tabLst>
                <a:tab pos="180975" algn="l"/>
              </a:tabLst>
            </a:pPr>
            <a:r>
              <a:rPr lang="ru-RU" sz="1100" dirty="0"/>
              <a:t>Установление критериев признания жилых домов аварийными и порядка оценки их состояния </a:t>
            </a:r>
          </a:p>
          <a:p>
            <a:pPr marL="180975" indent="-180975" algn="just">
              <a:tabLst>
                <a:tab pos="180975" algn="l"/>
              </a:tabLst>
            </a:pPr>
            <a:r>
              <a:rPr lang="ru-RU" sz="1100" dirty="0"/>
              <a:t>Введение понятия ветхого жилья и установление критериев отнесения жилых домов к этой категории, разработка и реализация мероприятий по осуществлению текущего контроля за состоянием таких домов и их капитальному ремонту</a:t>
            </a:r>
          </a:p>
          <a:p>
            <a:pPr marL="180975" indent="-180975" algn="just">
              <a:tabLst>
                <a:tab pos="180975" algn="l"/>
              </a:tabLst>
            </a:pPr>
            <a:r>
              <a:rPr lang="ru-RU" sz="1100" dirty="0"/>
              <a:t>Установление целевого назначения земельных участков, на которых расположены подлежащие сносу аварийные дома</a:t>
            </a:r>
          </a:p>
          <a:p>
            <a:pPr marL="180975" indent="-180975" algn="just">
              <a:tabLst>
                <a:tab pos="180975" algn="l"/>
              </a:tabLst>
            </a:pPr>
            <a:r>
              <a:rPr lang="ru-RU" sz="1100" dirty="0"/>
              <a:t>Расширение механизмов переселения граждан из аварийного жилищного фонда, включающих создание специализированного жилого фонда, предоставление жилых помещений по договорам найма, предоставление субсидированной льготной ипотеки, осуществление дополнительных социальных выплат на цели обеспечения жильем собственников жилых помещений</a:t>
            </a:r>
          </a:p>
          <a:p>
            <a:pPr marL="180975" indent="-180975" algn="just">
              <a:tabLst>
                <a:tab pos="180975" algn="l"/>
              </a:tabLst>
            </a:pPr>
            <a:r>
              <a:rPr lang="ru-RU" sz="1100" dirty="0"/>
              <a:t>Обеспечение контроля за соответствием установленным требованиям жилых помещений, предоставляемых гражданам в рамках реализации программ переселения</a:t>
            </a:r>
          </a:p>
          <a:p>
            <a:pPr marL="180975" indent="-180975" algn="just">
              <a:tabLst>
                <a:tab pos="180975" algn="l"/>
              </a:tabLst>
            </a:pPr>
            <a:r>
              <a:rPr lang="ru-RU" sz="1100" dirty="0"/>
              <a:t>Создание привлекательных для застройщиков условий при реализации механизмов развития застроенных территорий</a:t>
            </a:r>
          </a:p>
          <a:p>
            <a:pPr marL="180975" indent="-180975" algn="just">
              <a:tabLst>
                <a:tab pos="180975" algn="l"/>
              </a:tabLst>
            </a:pPr>
            <a:r>
              <a:rPr lang="ru-RU" sz="1100" dirty="0"/>
              <a:t>Расширение механизмов привлечения частных инвесторов к развитию застроенных территорий в целях расселения граждан</a:t>
            </a:r>
          </a:p>
          <a:p>
            <a:pPr marL="180975" indent="-180975" algn="just">
              <a:tabLst>
                <a:tab pos="180975" algn="l"/>
              </a:tabLst>
            </a:pPr>
            <a:r>
              <a:rPr lang="ru-RU" sz="1100" dirty="0"/>
              <a:t>Расширение практики использования при проектировании и строительстве жилых домов экономически эффективной проектной документации повторного применения и в перспективе типовых проектных решений</a:t>
            </a:r>
          </a:p>
          <a:p>
            <a:pPr marL="180975" indent="-180975" algn="just">
              <a:tabLst>
                <a:tab pos="180975" algn="l"/>
              </a:tabLst>
            </a:pPr>
            <a:r>
              <a:rPr lang="ru-RU" sz="1100" dirty="0"/>
              <a:t>Совершенствование механизмов обеспечения жильем отдельных категорий граждан</a:t>
            </a:r>
          </a:p>
          <a:p>
            <a:pPr marL="180975" indent="-180975" algn="just">
              <a:tabLst>
                <a:tab pos="180975" algn="l"/>
              </a:tabLst>
            </a:pPr>
            <a:r>
              <a:rPr lang="ru-RU" sz="1100" dirty="0"/>
              <a:t>Опережающее строительство арендного жилого фонда для размещения семей рабочих и специалистов строительной отрасли при строительстве крупных индустриальных, транспортных и других значимых объектов с длительным строительным циклом работ в отдаленных малонаселенных регионах страны</a:t>
            </a:r>
          </a:p>
        </p:txBody>
      </p:sp>
      <p:graphicFrame>
        <p:nvGraphicFramePr>
          <p:cNvPr id="6" name="Таблица 5"/>
          <p:cNvGraphicFramePr>
            <a:graphicFrameLocks noGrp="1"/>
          </p:cNvGraphicFramePr>
          <p:nvPr>
            <p:extLst>
              <p:ext uri="{D42A27DB-BD31-4B8C-83A1-F6EECF244321}">
                <p14:modId xmlns:p14="http://schemas.microsoft.com/office/powerpoint/2010/main" val="1330126236"/>
              </p:ext>
            </p:extLst>
          </p:nvPr>
        </p:nvGraphicFramePr>
        <p:xfrm>
          <a:off x="546493" y="5434460"/>
          <a:ext cx="8090950" cy="50004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180000">
                <a:tc>
                  <a:txBody>
                    <a:bodyPr/>
                    <a:lstStyle/>
                    <a:p>
                      <a:r>
                        <a:rPr lang="ru-RU" sz="1050" dirty="0"/>
                        <a:t>Показатель</a:t>
                      </a:r>
                    </a:p>
                  </a:txBody>
                  <a:tcPr marL="90000" marR="90000" marT="0" marB="0"/>
                </a:tc>
                <a:tc>
                  <a:txBody>
                    <a:bodyPr/>
                    <a:lstStyle/>
                    <a:p>
                      <a:pPr algn="ctr"/>
                      <a:r>
                        <a:rPr lang="ru-RU" sz="1050" dirty="0"/>
                        <a:t>2020</a:t>
                      </a:r>
                    </a:p>
                  </a:txBody>
                  <a:tcPr marL="90000" marR="90000" marT="0" marB="0"/>
                </a:tc>
                <a:tc>
                  <a:txBody>
                    <a:bodyPr/>
                    <a:lstStyle/>
                    <a:p>
                      <a:pPr algn="ctr"/>
                      <a:r>
                        <a:rPr lang="ru-RU" sz="1050" dirty="0"/>
                        <a:t>2025</a:t>
                      </a:r>
                    </a:p>
                  </a:txBody>
                  <a:tcPr marL="90000" marR="90000" marT="0" marB="0"/>
                </a:tc>
                <a:tc>
                  <a:txBody>
                    <a:bodyPr/>
                    <a:lstStyle/>
                    <a:p>
                      <a:pPr algn="ctr"/>
                      <a:r>
                        <a:rPr lang="ru-RU" sz="1050" dirty="0"/>
                        <a:t>2030</a:t>
                      </a:r>
                    </a:p>
                  </a:txBody>
                  <a:tcPr marL="90000" marR="90000" marT="0" marB="0"/>
                </a:tc>
                <a:extLst>
                  <a:ext uri="{0D108BD9-81ED-4DB2-BD59-A6C34878D82A}">
                    <a16:rowId xmlns:a16="http://schemas.microsoft.com/office/drawing/2014/main" val="10000"/>
                  </a:ext>
                </a:extLst>
              </a:tr>
              <a:tr h="144000">
                <a:tc>
                  <a:txBody>
                    <a:bodyPr/>
                    <a:lstStyle/>
                    <a:p>
                      <a:r>
                        <a:rPr lang="ru-RU" sz="1050" dirty="0"/>
                        <a:t>Расселено аварийного жилищного фонда, млн. кв. м</a:t>
                      </a:r>
                    </a:p>
                  </a:txBody>
                  <a:tcPr marL="90000" marR="90000" marT="0" marB="0"/>
                </a:tc>
                <a:tc>
                  <a:txBody>
                    <a:bodyPr/>
                    <a:lstStyle/>
                    <a:p>
                      <a:pPr algn="ctr"/>
                      <a:r>
                        <a:rPr lang="ru-RU" sz="1050" dirty="0"/>
                        <a:t>1,14</a:t>
                      </a:r>
                    </a:p>
                  </a:txBody>
                  <a:tcPr marL="90000" marR="90000" marT="0" marB="0"/>
                </a:tc>
                <a:tc>
                  <a:txBody>
                    <a:bodyPr/>
                    <a:lstStyle/>
                    <a:p>
                      <a:pPr algn="ctr"/>
                      <a:r>
                        <a:rPr lang="ru-RU" sz="1050" dirty="0"/>
                        <a:t>11,98</a:t>
                      </a:r>
                    </a:p>
                  </a:txBody>
                  <a:tcPr marL="90000" marR="90000" marT="0" marB="0"/>
                </a:tc>
                <a:tc>
                  <a:txBody>
                    <a:bodyPr/>
                    <a:lstStyle/>
                    <a:p>
                      <a:pPr algn="ctr"/>
                      <a:r>
                        <a:rPr lang="ru-RU" sz="1050" dirty="0"/>
                        <a:t>-</a:t>
                      </a:r>
                    </a:p>
                  </a:txBody>
                  <a:tcPr marL="90000" marR="90000" marT="0" marB="0"/>
                </a:tc>
                <a:extLst>
                  <a:ext uri="{0D108BD9-81ED-4DB2-BD59-A6C34878D82A}">
                    <a16:rowId xmlns:a16="http://schemas.microsoft.com/office/drawing/2014/main" val="10001"/>
                  </a:ext>
                </a:extLst>
              </a:tr>
              <a:tr h="144000">
                <a:tc>
                  <a:txBody>
                    <a:bodyPr/>
                    <a:lstStyle/>
                    <a:p>
                      <a:r>
                        <a:rPr lang="ru-RU" sz="1050" dirty="0"/>
                        <a:t>Переселено граждан из аварийного жилищного фонда, тыс. чел.</a:t>
                      </a:r>
                    </a:p>
                  </a:txBody>
                  <a:tcPr marL="90000" marR="90000" marT="0" marB="0"/>
                </a:tc>
                <a:tc>
                  <a:txBody>
                    <a:bodyPr/>
                    <a:lstStyle/>
                    <a:p>
                      <a:pPr algn="ctr"/>
                      <a:r>
                        <a:rPr lang="ru-RU" sz="1050" dirty="0"/>
                        <a:t>62,8</a:t>
                      </a:r>
                    </a:p>
                  </a:txBody>
                  <a:tcPr marL="90000" marR="90000" marT="0" marB="0"/>
                </a:tc>
                <a:tc>
                  <a:txBody>
                    <a:bodyPr/>
                    <a:lstStyle/>
                    <a:p>
                      <a:pPr algn="ctr"/>
                      <a:r>
                        <a:rPr lang="ru-RU" sz="1050" dirty="0"/>
                        <a:t>660,9</a:t>
                      </a:r>
                    </a:p>
                  </a:txBody>
                  <a:tcPr marL="90000" marR="90000" marT="0" marB="0"/>
                </a:tc>
                <a:tc>
                  <a:txBody>
                    <a:bodyPr/>
                    <a:lstStyle/>
                    <a:p>
                      <a:pPr algn="ctr"/>
                      <a:r>
                        <a:rPr lang="ru-RU" sz="1050" dirty="0"/>
                        <a:t>-</a:t>
                      </a:r>
                    </a:p>
                  </a:txBody>
                  <a:tcPr marL="90000" marR="90000" marT="0" marB="0"/>
                </a:tc>
                <a:extLst>
                  <a:ext uri="{0D108BD9-81ED-4DB2-BD59-A6C34878D82A}">
                    <a16:rowId xmlns:a16="http://schemas.microsoft.com/office/drawing/2014/main" val="10002"/>
                  </a:ext>
                </a:extLst>
              </a:tr>
            </a:tbl>
          </a:graphicData>
        </a:graphic>
      </p:graphicFrame>
      <p:pic>
        <p:nvPicPr>
          <p:cNvPr id="7" name="Picture 4" descr="https://im0-tub-ru.yandex.net/i?id=8932d815ce6e6958f12d1d4c82957a61-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610" y="98046"/>
            <a:ext cx="626272" cy="60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18058"/>
          </a:xfrm>
        </p:spPr>
        <p:txBody>
          <a:bodyPr>
            <a:noAutofit/>
          </a:bodyPr>
          <a:lstStyle/>
          <a:p>
            <a:r>
              <a:rPr lang="ru-RU" sz="2000" b="1" dirty="0"/>
              <a:t>Инфраструктурное (транспортное) строительство</a:t>
            </a:r>
          </a:p>
        </p:txBody>
      </p:sp>
      <p:sp>
        <p:nvSpPr>
          <p:cNvPr id="5" name="Объект 4"/>
          <p:cNvSpPr>
            <a:spLocks noGrp="1"/>
          </p:cNvSpPr>
          <p:nvPr>
            <p:ph idx="1"/>
          </p:nvPr>
        </p:nvSpPr>
        <p:spPr>
          <a:xfrm>
            <a:off x="567275" y="730662"/>
            <a:ext cx="8070168" cy="3343276"/>
          </a:xfrm>
        </p:spPr>
        <p:txBody>
          <a:bodyPr>
            <a:noAutofit/>
          </a:bodyPr>
          <a:lstStyle/>
          <a:p>
            <a:pPr marL="0" indent="0">
              <a:buNone/>
            </a:pPr>
            <a:r>
              <a:rPr lang="ru-RU" sz="1400" b="1" dirty="0"/>
              <a:t>Цель</a:t>
            </a:r>
            <a:r>
              <a:rPr lang="en-US" sz="1400" b="1" dirty="0"/>
              <a:t>:</a:t>
            </a:r>
            <a:r>
              <a:rPr lang="ru-RU" sz="1400" b="1" dirty="0"/>
              <a:t> </a:t>
            </a:r>
            <a:endParaRPr lang="ru-RU" sz="1400" i="1" dirty="0"/>
          </a:p>
          <a:p>
            <a:r>
              <a:rPr lang="ru-RU" sz="1100" i="1" dirty="0"/>
              <a:t>Обеспечение выполнения задач, поставленных в Комплексном плане модернизации и расширения магистральной транспортной инфраструктуры до 2024 года и других документах стратегического планирования, путем строительства и реконструкции объектов в плановые сроки с надлежащим качеством</a:t>
            </a:r>
          </a:p>
          <a:p>
            <a:r>
              <a:rPr lang="ru-RU" sz="1100" i="1" dirty="0"/>
              <a:t>Непрерывное повышение качества работ путем внедрения новых строительных технологий и улучшения организации труда с целью повышения долговечности строящихся и реконструируемых объектов и экономии за счет этого бюджетных средств на их содержание и ремонт</a:t>
            </a:r>
          </a:p>
          <a:p>
            <a:r>
              <a:rPr lang="ru-RU" sz="1100" i="1" dirty="0"/>
              <a:t>Наличие резервов мощностей строительных организаций, достаточных для выполнения работ по заказам частных лиц, не включенных в документы стратегического планирования</a:t>
            </a:r>
          </a:p>
          <a:p>
            <a:pPr marL="0" indent="0">
              <a:buNone/>
            </a:pPr>
            <a:r>
              <a:rPr lang="ru-RU" sz="1400" b="1" dirty="0"/>
              <a:t>Задачи</a:t>
            </a:r>
            <a:r>
              <a:rPr lang="en-US" sz="1400" b="1" dirty="0"/>
              <a:t>:</a:t>
            </a:r>
            <a:endParaRPr lang="ru-RU" sz="1400" b="1" dirty="0"/>
          </a:p>
          <a:p>
            <a:pPr marL="180975" indent="-180975" algn="just">
              <a:spcBef>
                <a:spcPts val="240"/>
              </a:spcBef>
              <a:tabLst>
                <a:tab pos="180975" algn="l"/>
              </a:tabLst>
            </a:pPr>
            <a:r>
              <a:rPr lang="ru-RU" sz="1100" dirty="0"/>
              <a:t>Увеличение горизонта планирования программных документов в области транспортной инфраструктуры уровня субъектов Российской Федерации</a:t>
            </a:r>
          </a:p>
          <a:p>
            <a:pPr marL="180975" indent="-180975" algn="just">
              <a:spcBef>
                <a:spcPts val="240"/>
              </a:spcBef>
              <a:tabLst>
                <a:tab pos="180975" algn="l"/>
              </a:tabLst>
            </a:pPr>
            <a:r>
              <a:rPr lang="ru-RU" sz="1100" dirty="0"/>
              <a:t>Снижение необходимого размера обеспечения исполнения контрактов исходя из годовой, а не полной стоимости работ для расширения круга потенциальных подрядчиков</a:t>
            </a:r>
          </a:p>
          <a:p>
            <a:pPr marL="180975" indent="-180975" algn="just">
              <a:spcBef>
                <a:spcPts val="240"/>
              </a:spcBef>
              <a:tabLst>
                <a:tab pos="180975" algn="l"/>
              </a:tabLst>
            </a:pPr>
            <a:r>
              <a:rPr lang="ru-RU" sz="1100" dirty="0"/>
              <a:t>Завершение ведущихся в соответствии с решениями президиума Госсовета от 8 октября 2014 г. работ по формированию целевой модели рынка работ, связанных с осуществлением дорожной деятельности</a:t>
            </a:r>
          </a:p>
          <a:p>
            <a:pPr marL="180975" indent="-180975" algn="just">
              <a:spcBef>
                <a:spcPts val="240"/>
              </a:spcBef>
              <a:tabLst>
                <a:tab pos="180975" algn="l"/>
              </a:tabLst>
            </a:pPr>
            <a:r>
              <a:rPr lang="ru-RU" sz="1100" dirty="0"/>
              <a:t>Ускорение темпов актуализации действующей сметно-нормативной базы</a:t>
            </a:r>
          </a:p>
          <a:p>
            <a:pPr marL="180975" indent="-180975" algn="just">
              <a:spcBef>
                <a:spcPts val="240"/>
              </a:spcBef>
              <a:tabLst>
                <a:tab pos="180975" algn="l"/>
              </a:tabLst>
            </a:pPr>
            <a:r>
              <a:rPr lang="ru-RU" sz="1100" dirty="0"/>
              <a:t>Доведение доли контрактов, предусматривающих использование новых технологий и материалов, до 80% общего объема</a:t>
            </a:r>
          </a:p>
          <a:p>
            <a:pPr marL="180975" indent="-180975" algn="just">
              <a:spcBef>
                <a:spcPts val="240"/>
              </a:spcBef>
              <a:tabLst>
                <a:tab pos="180975" algn="l"/>
              </a:tabLst>
            </a:pPr>
            <a:r>
              <a:rPr lang="ru-RU" sz="1100" dirty="0"/>
              <a:t>Доведение доли контрактов жизненного цикла до 70% общего объема новых </a:t>
            </a:r>
            <a:r>
              <a:rPr lang="ru-RU" sz="1100" dirty="0" err="1"/>
              <a:t>госконтрактов</a:t>
            </a:r>
            <a:endParaRPr lang="ru-RU" sz="1100" dirty="0"/>
          </a:p>
          <a:p>
            <a:pPr marL="180975" indent="-180975" algn="just">
              <a:spcBef>
                <a:spcPts val="240"/>
              </a:spcBef>
              <a:tabLst>
                <a:tab pos="180975" algn="l"/>
              </a:tabLst>
            </a:pPr>
            <a:r>
              <a:rPr lang="ru-RU" sz="1100" dirty="0"/>
              <a:t>Мониторинг резерва мощностей для недопущения его дефицита с учетом потенциального объема заказов частных лиц, не включенных в документы стратегического планирования</a:t>
            </a:r>
          </a:p>
          <a:p>
            <a:pPr marL="180975" indent="-180975" algn="just">
              <a:spcBef>
                <a:spcPts val="240"/>
              </a:spcBef>
              <a:tabLst>
                <a:tab pos="180975" algn="l"/>
              </a:tabLst>
            </a:pPr>
            <a:r>
              <a:rPr lang="ru-RU" sz="1100" dirty="0"/>
              <a:t>Содействие формированию рынка аренды дорожной строительной техники в регионах</a:t>
            </a:r>
          </a:p>
        </p:txBody>
      </p:sp>
      <p:graphicFrame>
        <p:nvGraphicFramePr>
          <p:cNvPr id="6" name="Таблица 5"/>
          <p:cNvGraphicFramePr>
            <a:graphicFrameLocks noGrp="1"/>
          </p:cNvGraphicFramePr>
          <p:nvPr>
            <p:extLst>
              <p:ext uri="{D42A27DB-BD31-4B8C-83A1-F6EECF244321}">
                <p14:modId xmlns:p14="http://schemas.microsoft.com/office/powerpoint/2010/main" val="4020084453"/>
              </p:ext>
            </p:extLst>
          </p:nvPr>
        </p:nvGraphicFramePr>
        <p:xfrm>
          <a:off x="546493" y="5096185"/>
          <a:ext cx="8090950" cy="856080"/>
        </p:xfrm>
        <a:graphic>
          <a:graphicData uri="http://schemas.openxmlformats.org/drawingml/2006/table">
            <a:tbl>
              <a:tblPr firstRow="1" bandRow="1">
                <a:tableStyleId>{5C22544A-7EE6-4342-B048-85BDC9FD1C3A}</a:tableStyleId>
              </a:tblPr>
              <a:tblGrid>
                <a:gridCol w="5604967">
                  <a:extLst>
                    <a:ext uri="{9D8B030D-6E8A-4147-A177-3AD203B41FA5}">
                      <a16:colId xmlns:a16="http://schemas.microsoft.com/office/drawing/2014/main" val="20000"/>
                    </a:ext>
                  </a:extLst>
                </a:gridCol>
                <a:gridCol w="828661">
                  <a:extLst>
                    <a:ext uri="{9D8B030D-6E8A-4147-A177-3AD203B41FA5}">
                      <a16:colId xmlns:a16="http://schemas.microsoft.com/office/drawing/2014/main" val="20001"/>
                    </a:ext>
                  </a:extLst>
                </a:gridCol>
                <a:gridCol w="828661">
                  <a:extLst>
                    <a:ext uri="{9D8B030D-6E8A-4147-A177-3AD203B41FA5}">
                      <a16:colId xmlns:a16="http://schemas.microsoft.com/office/drawing/2014/main" val="20002"/>
                    </a:ext>
                  </a:extLst>
                </a:gridCol>
                <a:gridCol w="828661">
                  <a:extLst>
                    <a:ext uri="{9D8B030D-6E8A-4147-A177-3AD203B41FA5}">
                      <a16:colId xmlns:a16="http://schemas.microsoft.com/office/drawing/2014/main" val="20003"/>
                    </a:ext>
                  </a:extLst>
                </a:gridCol>
              </a:tblGrid>
              <a:tr h="216000">
                <a:tc>
                  <a:txBody>
                    <a:bodyPr/>
                    <a:lstStyle/>
                    <a:p>
                      <a:r>
                        <a:rPr lang="ru-RU" sz="1050" dirty="0"/>
                        <a:t>Показатель</a:t>
                      </a:r>
                    </a:p>
                  </a:txBody>
                  <a:tcPr marL="90000" marR="90000" marT="0" marB="0"/>
                </a:tc>
                <a:tc>
                  <a:txBody>
                    <a:bodyPr/>
                    <a:lstStyle/>
                    <a:p>
                      <a:pPr algn="ctr"/>
                      <a:r>
                        <a:rPr lang="ru-RU" sz="1050" dirty="0"/>
                        <a:t>2022</a:t>
                      </a:r>
                    </a:p>
                  </a:txBody>
                  <a:tcPr marL="90000" marR="90000" marT="0" marB="0"/>
                </a:tc>
                <a:tc>
                  <a:txBody>
                    <a:bodyPr/>
                    <a:lstStyle/>
                    <a:p>
                      <a:pPr algn="ctr"/>
                      <a:r>
                        <a:rPr lang="ru-RU" sz="1050" dirty="0"/>
                        <a:t>2024</a:t>
                      </a:r>
                    </a:p>
                  </a:txBody>
                  <a:tcPr marL="90000" marR="90000" marT="0" marB="0"/>
                </a:tc>
                <a:tc>
                  <a:txBody>
                    <a:bodyPr/>
                    <a:lstStyle/>
                    <a:p>
                      <a:pPr algn="ctr"/>
                      <a:r>
                        <a:rPr lang="ru-RU" sz="1050" dirty="0"/>
                        <a:t>2030</a:t>
                      </a:r>
                    </a:p>
                  </a:txBody>
                  <a:tcPr marL="90000" marR="90000" marT="0" marB="0"/>
                </a:tc>
                <a:extLst>
                  <a:ext uri="{0D108BD9-81ED-4DB2-BD59-A6C34878D82A}">
                    <a16:rowId xmlns:a16="http://schemas.microsoft.com/office/drawing/2014/main" val="10000"/>
                  </a:ext>
                </a:extLst>
              </a:tr>
              <a:tr h="180000">
                <a:tc>
                  <a:txBody>
                    <a:bodyPr/>
                    <a:lstStyle/>
                    <a:p>
                      <a:r>
                        <a:rPr lang="ru-RU" sz="1050" dirty="0"/>
                        <a:t>Повышение индекса качества транспортной инфраструктуры относительно уровня 2017 года, %</a:t>
                      </a:r>
                    </a:p>
                  </a:txBody>
                  <a:tcPr marL="90000" marR="90000" marT="0" marB="0"/>
                </a:tc>
                <a:tc>
                  <a:txBody>
                    <a:bodyPr/>
                    <a:lstStyle/>
                    <a:p>
                      <a:pPr algn="ctr"/>
                      <a:r>
                        <a:rPr lang="ru-RU" sz="1050" dirty="0"/>
                        <a:t>4</a:t>
                      </a:r>
                    </a:p>
                  </a:txBody>
                  <a:tcPr marL="90000" marR="90000" marT="0" marB="0"/>
                </a:tc>
                <a:tc>
                  <a:txBody>
                    <a:bodyPr/>
                    <a:lstStyle/>
                    <a:p>
                      <a:pPr algn="ctr"/>
                      <a:r>
                        <a:rPr lang="ru-RU" sz="1050" dirty="0"/>
                        <a:t>15,5</a:t>
                      </a:r>
                    </a:p>
                  </a:txBody>
                  <a:tcPr marL="90000" marR="90000" marT="0" marB="0"/>
                </a:tc>
                <a:tc>
                  <a:txBody>
                    <a:bodyPr/>
                    <a:lstStyle/>
                    <a:p>
                      <a:pPr algn="ctr"/>
                      <a:r>
                        <a:rPr lang="ru-RU" sz="1050" dirty="0"/>
                        <a:t>-</a:t>
                      </a:r>
                    </a:p>
                  </a:txBody>
                  <a:tcPr marL="90000" marR="90000" marT="0" marB="0"/>
                </a:tc>
                <a:extLst>
                  <a:ext uri="{0D108BD9-81ED-4DB2-BD59-A6C34878D82A}">
                    <a16:rowId xmlns:a16="http://schemas.microsoft.com/office/drawing/2014/main" val="10001"/>
                  </a:ext>
                </a:extLst>
              </a:tr>
              <a:tr h="180000">
                <a:tc>
                  <a:txBody>
                    <a:bodyPr/>
                    <a:lstStyle/>
                    <a:p>
                      <a:r>
                        <a:rPr lang="ru-RU" sz="1050" dirty="0"/>
                        <a:t>Доля автомобильных дорог регионального значения, соответствующих нормативным требованиям, %</a:t>
                      </a:r>
                    </a:p>
                  </a:txBody>
                  <a:tcPr marL="90000" marR="90000" marT="0" marB="0"/>
                </a:tc>
                <a:tc>
                  <a:txBody>
                    <a:bodyPr/>
                    <a:lstStyle/>
                    <a:p>
                      <a:pPr algn="ctr"/>
                      <a:r>
                        <a:rPr lang="ru-RU" sz="1050" dirty="0"/>
                        <a:t>44,9</a:t>
                      </a:r>
                    </a:p>
                  </a:txBody>
                  <a:tcPr marL="90000" marR="90000" marT="0" marB="0"/>
                </a:tc>
                <a:tc>
                  <a:txBody>
                    <a:bodyPr/>
                    <a:lstStyle/>
                    <a:p>
                      <a:pPr algn="ctr"/>
                      <a:r>
                        <a:rPr lang="ru-RU" sz="1050" dirty="0"/>
                        <a:t>50,9</a:t>
                      </a:r>
                    </a:p>
                  </a:txBody>
                  <a:tcPr marL="90000" marR="90000" marT="0" marB="0"/>
                </a:tc>
                <a:tc>
                  <a:txBody>
                    <a:bodyPr/>
                    <a:lstStyle/>
                    <a:p>
                      <a:pPr algn="ctr"/>
                      <a:r>
                        <a:rPr lang="ru-RU" sz="1050" dirty="0"/>
                        <a:t>-</a:t>
                      </a:r>
                    </a:p>
                  </a:txBody>
                  <a:tcPr marL="90000" marR="90000" marT="0" marB="0"/>
                </a:tc>
                <a:extLst>
                  <a:ext uri="{0D108BD9-81ED-4DB2-BD59-A6C34878D82A}">
                    <a16:rowId xmlns:a16="http://schemas.microsoft.com/office/drawing/2014/main" val="10002"/>
                  </a:ext>
                </a:extLst>
              </a:tr>
            </a:tbl>
          </a:graphicData>
        </a:graphic>
      </p:graphicFrame>
      <p:sp>
        <p:nvSpPr>
          <p:cNvPr id="7" name="Прямоугольник 6"/>
          <p:cNvSpPr/>
          <p:nvPr/>
        </p:nvSpPr>
        <p:spPr>
          <a:xfrm>
            <a:off x="523876" y="6443023"/>
            <a:ext cx="6391274" cy="215444"/>
          </a:xfrm>
          <a:prstGeom prst="rect">
            <a:avLst/>
          </a:prstGeom>
        </p:spPr>
        <p:txBody>
          <a:bodyPr wrap="square">
            <a:spAutoFit/>
          </a:bodyPr>
          <a:lstStyle/>
          <a:p>
            <a:r>
              <a:rPr lang="ru-RU" sz="800" i="1" dirty="0">
                <a:latin typeface="+mj-lt"/>
              </a:rPr>
              <a:t>* прогноз до 2030 года в настоящее время не сформирован</a:t>
            </a:r>
            <a:endParaRPr lang="en-US" sz="800" i="1" dirty="0">
              <a:latin typeface="+mj-lt"/>
            </a:endParaRPr>
          </a:p>
        </p:txBody>
      </p:sp>
      <p:pic>
        <p:nvPicPr>
          <p:cNvPr id="8" name="Picture 6" descr="https://start-mybusiness.ru/wp-content/uploads/2018/12/0024d9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810" y="34154"/>
            <a:ext cx="1885139" cy="4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63262"/>
      </p:ext>
    </p:extLst>
  </p:cSld>
  <p:clrMapOvr>
    <a:masterClrMapping/>
  </p:clrMapOvr>
</p:sld>
</file>

<file path=ppt/theme/theme1.xml><?xml version="1.0" encoding="utf-8"?>
<a:theme xmlns:a="http://schemas.openxmlformats.org/drawingml/2006/main" name="ac.gov.ru">
  <a:themeElements>
    <a:clrScheme name="Custom 1">
      <a:dk1>
        <a:srgbClr val="2B2222"/>
      </a:dk1>
      <a:lt1>
        <a:sysClr val="window" lastClr="FFFFFF"/>
      </a:lt1>
      <a:dk2>
        <a:srgbClr val="2EA8A0"/>
      </a:dk2>
      <a:lt2>
        <a:srgbClr val="FAFAE6"/>
      </a:lt2>
      <a:accent1>
        <a:srgbClr val="47132B"/>
      </a:accent1>
      <a:accent2>
        <a:srgbClr val="D39549"/>
      </a:accent2>
      <a:accent3>
        <a:srgbClr val="2EA8A0"/>
      </a:accent3>
      <a:accent4>
        <a:srgbClr val="2B2222"/>
      </a:accent4>
      <a:accent5>
        <a:srgbClr val="6D695F"/>
      </a:accent5>
      <a:accent6>
        <a:srgbClr val="CDC8AA"/>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10719</TotalTime>
  <Words>5737</Words>
  <Application>Microsoft Office PowerPoint</Application>
  <PresentationFormat>Экран (4:3)</PresentationFormat>
  <Paragraphs>716</Paragraphs>
  <Slides>31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Trebuchet MS</vt:lpstr>
      <vt:lpstr>ac.gov.ru</vt:lpstr>
      <vt:lpstr> Стратегия развития строительной отрасли до 2030 года  </vt:lpstr>
      <vt:lpstr>Процесс разработки Стратегии</vt:lpstr>
      <vt:lpstr>Цель Стратегии</vt:lpstr>
      <vt:lpstr>Принципы в основе развития отрасли</vt:lpstr>
      <vt:lpstr>Целевые показатели</vt:lpstr>
      <vt:lpstr>Презентация PowerPoint</vt:lpstr>
      <vt:lpstr>Жилищное строительство</vt:lpstr>
      <vt:lpstr>Аварийный жилищный фонд и предоставление жилья отдельным категориям граждан</vt:lpstr>
      <vt:lpstr>Инфраструктурное (транспортное) строительство</vt:lpstr>
      <vt:lpstr>Промышленное строительство</vt:lpstr>
      <vt:lpstr>Функционирование строительной отрасли в рамках  ЕАЭС</vt:lpstr>
      <vt:lpstr>Экспорт услуг в строительной отрасли</vt:lpstr>
      <vt:lpstr>Техническое регулирование</vt:lpstr>
      <vt:lpstr>Внедрение инноваций</vt:lpstr>
      <vt:lpstr>Совершенствование ценообразования  в строительстве</vt:lpstr>
      <vt:lpstr>Инновационное развитие института строительной  экспертизы </vt:lpstr>
      <vt:lpstr>Функционирование рынка строительных услуг.  Система государственных и корпоративных закупок </vt:lpstr>
      <vt:lpstr>Функционирование рынка строительных услуг.  Информационное обеспечение</vt:lpstr>
      <vt:lpstr>Функционирование рынка строительных услуг.  Система допуска на рынок строительных работ и услуг</vt:lpstr>
      <vt:lpstr>Функционирование рынка строительных услуг.  Административные процедуры и барьеры в строительстве</vt:lpstr>
      <vt:lpstr>Функционирование рынка строительных услуг.  Контрольно-надзорная деятельность в строительной отрасли</vt:lpstr>
      <vt:lpstr>Функционирование рынка строительных услуг.  Система допуска на рынок строительных работ и услуг  </vt:lpstr>
      <vt:lpstr>Развитие системы профессионального образования в строительстве и системы квалификаций </vt:lpstr>
      <vt:lpstr>Наука в строительстве, архитектуре и  градостроительстве</vt:lpstr>
      <vt:lpstr>Цифровизация строительной отрасли </vt:lpstr>
      <vt:lpstr>Типовое проектирование в строительстве</vt:lpstr>
      <vt:lpstr>Градостроительное подготовка территории</vt:lpstr>
      <vt:lpstr>Архитектурно-строительное проектирование и инженерные изыскания</vt:lpstr>
      <vt:lpstr>Внедрение технологий «Умный город»</vt:lpstr>
      <vt:lpstr>Ресурсная обеспеченность  Строительные материалы и оборудование</vt:lpstr>
      <vt:lpstr>Ресурсная обеспеченность Строительно-дорожная техника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yeap</dc:creator>
  <cp:lastModifiedBy>bonda</cp:lastModifiedBy>
  <cp:revision>382</cp:revision>
  <cp:lastPrinted>2019-07-09T15:11:14Z</cp:lastPrinted>
  <dcterms:created xsi:type="dcterms:W3CDTF">2013-06-13T10:01:54Z</dcterms:created>
  <dcterms:modified xsi:type="dcterms:W3CDTF">2019-10-02T02:41:54Z</dcterms:modified>
</cp:coreProperties>
</file>